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Override4.xml" ContentType="application/vnd.openxmlformats-officedocument.themeOverrid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heme/themeOverride5.xml" ContentType="application/vnd.openxmlformats-officedocument.themeOverrid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theme/themeOverride6.xml" ContentType="application/vnd.openxmlformats-officedocument.themeOverrid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theme/themeOverride7.xml" ContentType="application/vnd.openxmlformats-officedocument.themeOverrid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0.xml" ContentType="application/vnd.openxmlformats-officedocument.theme+xml"/>
  <Override PartName="/ppt/theme/themeOverride8.xml" ContentType="application/vnd.openxmlformats-officedocument.themeOverrid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1.xml" ContentType="application/vnd.openxmlformats-officedocument.theme+xml"/>
  <Override PartName="/ppt/theme/themeOverride9.xml" ContentType="application/vnd.openxmlformats-officedocument.themeOverrid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2.xml" ContentType="application/vnd.openxmlformats-officedocument.theme+xml"/>
  <Override PartName="/ppt/theme/themeOverride10.xml" ContentType="application/vnd.openxmlformats-officedocument.themeOverrid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3.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4.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4" r:id="rId1"/>
    <p:sldMasterId id="2147484771" r:id="rId2"/>
    <p:sldMasterId id="2147484859" r:id="rId3"/>
    <p:sldMasterId id="2147497085" r:id="rId4"/>
    <p:sldMasterId id="2147502454" r:id="rId5"/>
    <p:sldMasterId id="2147502504" r:id="rId6"/>
    <p:sldMasterId id="2147502516" r:id="rId7"/>
    <p:sldMasterId id="2147502541" r:id="rId8"/>
    <p:sldMasterId id="2147502578" r:id="rId9"/>
    <p:sldMasterId id="2147502590" r:id="rId10"/>
    <p:sldMasterId id="2147502602" r:id="rId11"/>
    <p:sldMasterId id="2147502614" r:id="rId12"/>
    <p:sldMasterId id="2147502626" r:id="rId13"/>
    <p:sldMasterId id="2147502645" r:id="rId14"/>
    <p:sldMasterId id="2147502659" r:id="rId15"/>
  </p:sldMasterIdLst>
  <p:notesMasterIdLst>
    <p:notesMasterId r:id="rId258"/>
  </p:notesMasterIdLst>
  <p:handoutMasterIdLst>
    <p:handoutMasterId r:id="rId259"/>
  </p:handoutMasterIdLst>
  <p:sldIdLst>
    <p:sldId id="1049" r:id="rId16"/>
    <p:sldId id="380" r:id="rId17"/>
    <p:sldId id="1253" r:id="rId18"/>
    <p:sldId id="1248" r:id="rId19"/>
    <p:sldId id="1260" r:id="rId20"/>
    <p:sldId id="1249" r:id="rId21"/>
    <p:sldId id="1130" r:id="rId22"/>
    <p:sldId id="1258" r:id="rId23"/>
    <p:sldId id="1250" r:id="rId24"/>
    <p:sldId id="1262" r:id="rId25"/>
    <p:sldId id="1405" r:id="rId26"/>
    <p:sldId id="1354" r:id="rId27"/>
    <p:sldId id="1355" r:id="rId28"/>
    <p:sldId id="1358" r:id="rId29"/>
    <p:sldId id="1359" r:id="rId30"/>
    <p:sldId id="1406" r:id="rId31"/>
    <p:sldId id="1361" r:id="rId32"/>
    <p:sldId id="1362" r:id="rId33"/>
    <p:sldId id="1363" r:id="rId34"/>
    <p:sldId id="1526" r:id="rId35"/>
    <p:sldId id="1527" r:id="rId36"/>
    <p:sldId id="1528" r:id="rId37"/>
    <p:sldId id="1529" r:id="rId38"/>
    <p:sldId id="1530" r:id="rId39"/>
    <p:sldId id="1531" r:id="rId40"/>
    <p:sldId id="1421" r:id="rId41"/>
    <p:sldId id="1422" r:id="rId42"/>
    <p:sldId id="1479" r:id="rId43"/>
    <p:sldId id="1480" r:id="rId44"/>
    <p:sldId id="1481" r:id="rId45"/>
    <p:sldId id="1423" r:id="rId46"/>
    <p:sldId id="1424" r:id="rId47"/>
    <p:sldId id="1425" r:id="rId48"/>
    <p:sldId id="1426" r:id="rId49"/>
    <p:sldId id="1427" r:id="rId50"/>
    <p:sldId id="1428" r:id="rId51"/>
    <p:sldId id="1429" r:id="rId52"/>
    <p:sldId id="1430" r:id="rId53"/>
    <p:sldId id="1431" r:id="rId54"/>
    <p:sldId id="1432" r:id="rId55"/>
    <p:sldId id="1433" r:id="rId56"/>
    <p:sldId id="1525" r:id="rId57"/>
    <p:sldId id="1366" r:id="rId58"/>
    <p:sldId id="1367" r:id="rId59"/>
    <p:sldId id="1435" r:id="rId60"/>
    <p:sldId id="1419" r:id="rId61"/>
    <p:sldId id="1416" r:id="rId62"/>
    <p:sldId id="1417" r:id="rId63"/>
    <p:sldId id="1418" r:id="rId64"/>
    <p:sldId id="1368" r:id="rId65"/>
    <p:sldId id="1535" r:id="rId66"/>
    <p:sldId id="1436" r:id="rId67"/>
    <p:sldId id="1437" r:id="rId68"/>
    <p:sldId id="1438" r:id="rId69"/>
    <p:sldId id="1439" r:id="rId70"/>
    <p:sldId id="1440" r:id="rId71"/>
    <p:sldId id="1441" r:id="rId72"/>
    <p:sldId id="1369" r:id="rId73"/>
    <p:sldId id="1451" r:id="rId74"/>
    <p:sldId id="1452" r:id="rId75"/>
    <p:sldId id="1453" r:id="rId76"/>
    <p:sldId id="1454" r:id="rId77"/>
    <p:sldId id="1455" r:id="rId78"/>
    <p:sldId id="1456" r:id="rId79"/>
    <p:sldId id="1457" r:id="rId80"/>
    <p:sldId id="1458" r:id="rId81"/>
    <p:sldId id="1459" r:id="rId82"/>
    <p:sldId id="1460" r:id="rId83"/>
    <p:sldId id="1461" r:id="rId84"/>
    <p:sldId id="1443" r:id="rId85"/>
    <p:sldId id="1444" r:id="rId86"/>
    <p:sldId id="1413" r:id="rId87"/>
    <p:sldId id="1414" r:id="rId88"/>
    <p:sldId id="1415" r:id="rId89"/>
    <p:sldId id="1519" r:id="rId90"/>
    <p:sldId id="1520" r:id="rId91"/>
    <p:sldId id="1387" r:id="rId92"/>
    <p:sldId id="1388" r:id="rId93"/>
    <p:sldId id="1389" r:id="rId94"/>
    <p:sldId id="1391" r:id="rId95"/>
    <p:sldId id="1390" r:id="rId96"/>
    <p:sldId id="1392" r:id="rId97"/>
    <p:sldId id="1393" r:id="rId98"/>
    <p:sldId id="1394" r:id="rId99"/>
    <p:sldId id="1395" r:id="rId100"/>
    <p:sldId id="1539" r:id="rId101"/>
    <p:sldId id="1540" r:id="rId102"/>
    <p:sldId id="1541" r:id="rId103"/>
    <p:sldId id="1542" r:id="rId104"/>
    <p:sldId id="1543" r:id="rId105"/>
    <p:sldId id="1544" r:id="rId106"/>
    <p:sldId id="1545" r:id="rId107"/>
    <p:sldId id="1546" r:id="rId108"/>
    <p:sldId id="1547" r:id="rId109"/>
    <p:sldId id="1536" r:id="rId110"/>
    <p:sldId id="1537" r:id="rId111"/>
    <p:sldId id="1538" r:id="rId112"/>
    <p:sldId id="1365" r:id="rId113"/>
    <p:sldId id="1357" r:id="rId114"/>
    <p:sldId id="1333" r:id="rId115"/>
    <p:sldId id="1307" r:id="rId116"/>
    <p:sldId id="1308" r:id="rId117"/>
    <p:sldId id="1309" r:id="rId118"/>
    <p:sldId id="1462" r:id="rId119"/>
    <p:sldId id="1463" r:id="rId120"/>
    <p:sldId id="1470" r:id="rId121"/>
    <p:sldId id="1471" r:id="rId122"/>
    <p:sldId id="1472" r:id="rId123"/>
    <p:sldId id="1315" r:id="rId124"/>
    <p:sldId id="1316" r:id="rId125"/>
    <p:sldId id="1317" r:id="rId126"/>
    <p:sldId id="1465" r:id="rId127"/>
    <p:sldId id="1466" r:id="rId128"/>
    <p:sldId id="1467" r:id="rId129"/>
    <p:sldId id="1468" r:id="rId130"/>
    <p:sldId id="1469" r:id="rId131"/>
    <p:sldId id="1464" r:id="rId132"/>
    <p:sldId id="1503" r:id="rId133"/>
    <p:sldId id="1504" r:id="rId134"/>
    <p:sldId id="1505" r:id="rId135"/>
    <p:sldId id="1506" r:id="rId136"/>
    <p:sldId id="1507" r:id="rId137"/>
    <p:sldId id="1508" r:id="rId138"/>
    <p:sldId id="1532" r:id="rId139"/>
    <p:sldId id="1533" r:id="rId140"/>
    <p:sldId id="1534" r:id="rId141"/>
    <p:sldId id="1485" r:id="rId142"/>
    <p:sldId id="1486" r:id="rId143"/>
    <p:sldId id="1487" r:id="rId144"/>
    <p:sldId id="1488" r:id="rId145"/>
    <p:sldId id="1489" r:id="rId146"/>
    <p:sldId id="1490" r:id="rId147"/>
    <p:sldId id="1491" r:id="rId148"/>
    <p:sldId id="1492" r:id="rId149"/>
    <p:sldId id="1493" r:id="rId150"/>
    <p:sldId id="1494" r:id="rId151"/>
    <p:sldId id="1495" r:id="rId152"/>
    <p:sldId id="1496" r:id="rId153"/>
    <p:sldId id="1497" r:id="rId154"/>
    <p:sldId id="1498" r:id="rId155"/>
    <p:sldId id="1499" r:id="rId156"/>
    <p:sldId id="1500" r:id="rId157"/>
    <p:sldId id="1509" r:id="rId158"/>
    <p:sldId id="1501" r:id="rId159"/>
    <p:sldId id="1502" r:id="rId160"/>
    <p:sldId id="1510" r:id="rId161"/>
    <p:sldId id="1511" r:id="rId162"/>
    <p:sldId id="1512" r:id="rId163"/>
    <p:sldId id="1513" r:id="rId164"/>
    <p:sldId id="1514" r:id="rId165"/>
    <p:sldId id="1515" r:id="rId166"/>
    <p:sldId id="1516" r:id="rId167"/>
    <p:sldId id="1578" r:id="rId168"/>
    <p:sldId id="1518" r:id="rId169"/>
    <p:sldId id="1548" r:id="rId170"/>
    <p:sldId id="1549" r:id="rId171"/>
    <p:sldId id="1550" r:id="rId172"/>
    <p:sldId id="1551" r:id="rId173"/>
    <p:sldId id="1552" r:id="rId174"/>
    <p:sldId id="1553" r:id="rId175"/>
    <p:sldId id="1554" r:id="rId176"/>
    <p:sldId id="1555" r:id="rId177"/>
    <p:sldId id="1556" r:id="rId178"/>
    <p:sldId id="1557" r:id="rId179"/>
    <p:sldId id="1558" r:id="rId180"/>
    <p:sldId id="1559" r:id="rId181"/>
    <p:sldId id="1560" r:id="rId182"/>
    <p:sldId id="1561" r:id="rId183"/>
    <p:sldId id="1562" r:id="rId184"/>
    <p:sldId id="1563" r:id="rId185"/>
    <p:sldId id="1564" r:id="rId186"/>
    <p:sldId id="1565" r:id="rId187"/>
    <p:sldId id="1566" r:id="rId188"/>
    <p:sldId id="1567" r:id="rId189"/>
    <p:sldId id="1568" r:id="rId190"/>
    <p:sldId id="1569" r:id="rId191"/>
    <p:sldId id="1570" r:id="rId192"/>
    <p:sldId id="1571" r:id="rId193"/>
    <p:sldId id="1572" r:id="rId194"/>
    <p:sldId id="1573" r:id="rId195"/>
    <p:sldId id="1574" r:id="rId196"/>
    <p:sldId id="1575" r:id="rId197"/>
    <p:sldId id="1576" r:id="rId198"/>
    <p:sldId id="1577" r:id="rId199"/>
    <p:sldId id="1297" r:id="rId200"/>
    <p:sldId id="1298" r:id="rId201"/>
    <p:sldId id="1591" r:id="rId202"/>
    <p:sldId id="1592" r:id="rId203"/>
    <p:sldId id="1402" r:id="rId204"/>
    <p:sldId id="1403" r:id="rId205"/>
    <p:sldId id="1404" r:id="rId206"/>
    <p:sldId id="1593" r:id="rId207"/>
    <p:sldId id="1594" r:id="rId208"/>
    <p:sldId id="1595" r:id="rId209"/>
    <p:sldId id="1596" r:id="rId210"/>
    <p:sldId id="1597" r:id="rId211"/>
    <p:sldId id="1598" r:id="rId212"/>
    <p:sldId id="1599" r:id="rId213"/>
    <p:sldId id="1600" r:id="rId214"/>
    <p:sldId id="1299" r:id="rId215"/>
    <p:sldId id="1524" r:id="rId216"/>
    <p:sldId id="1401" r:id="rId217"/>
    <p:sldId id="1300" r:id="rId218"/>
    <p:sldId id="1301" r:id="rId219"/>
    <p:sldId id="1302" r:id="rId220"/>
    <p:sldId id="1397" r:id="rId221"/>
    <p:sldId id="1398" r:id="rId222"/>
    <p:sldId id="1399" r:id="rId223"/>
    <p:sldId id="1400" r:id="rId224"/>
    <p:sldId id="1601" r:id="rId225"/>
    <p:sldId id="1602" r:id="rId226"/>
    <p:sldId id="1603" r:id="rId227"/>
    <p:sldId id="1604" r:id="rId228"/>
    <p:sldId id="1605" r:id="rId229"/>
    <p:sldId id="1606" r:id="rId230"/>
    <p:sldId id="1607" r:id="rId231"/>
    <p:sldId id="1608" r:id="rId232"/>
    <p:sldId id="1609" r:id="rId233"/>
    <p:sldId id="1161" r:id="rId234"/>
    <p:sldId id="1579" r:id="rId235"/>
    <p:sldId id="1580" r:id="rId236"/>
    <p:sldId id="1585" r:id="rId237"/>
    <p:sldId id="1586" r:id="rId238"/>
    <p:sldId id="1587" r:id="rId239"/>
    <p:sldId id="1588" r:id="rId240"/>
    <p:sldId id="1589" r:id="rId241"/>
    <p:sldId id="1590" r:id="rId242"/>
    <p:sldId id="1581" r:id="rId243"/>
    <p:sldId id="1582" r:id="rId244"/>
    <p:sldId id="1583" r:id="rId245"/>
    <p:sldId id="1584" r:id="rId246"/>
    <p:sldId id="1482" r:id="rId247"/>
    <p:sldId id="1483" r:id="rId248"/>
    <p:sldId id="1164" r:id="rId249"/>
    <p:sldId id="1484" r:id="rId250"/>
    <p:sldId id="1473" r:id="rId251"/>
    <p:sldId id="1474" r:id="rId252"/>
    <p:sldId id="1475" r:id="rId253"/>
    <p:sldId id="1476" r:id="rId254"/>
    <p:sldId id="1477" r:id="rId255"/>
    <p:sldId id="1478" r:id="rId256"/>
    <p:sldId id="756" r:id="rId257"/>
  </p:sldIdLst>
  <p:sldSz cx="9144000" cy="6858000" type="screen4x3"/>
  <p:notesSz cx="7099300" cy="10234613"/>
  <p:defaultTextStyle>
    <a:defPPr>
      <a:defRPr lang="en-US"/>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a:srgbClr val="100278"/>
    <a:srgbClr val="660033"/>
    <a:srgbClr val="000099"/>
    <a:srgbClr val="00FFFF"/>
    <a:srgbClr val="DDDDDD"/>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0505" autoAdjust="0"/>
    <p:restoredTop sz="91003" autoAdjust="0"/>
  </p:normalViewPr>
  <p:slideViewPr>
    <p:cSldViewPr>
      <p:cViewPr varScale="1">
        <p:scale>
          <a:sx n="64" d="100"/>
          <a:sy n="64" d="100"/>
        </p:scale>
        <p:origin x="77" y="1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56" d="100"/>
          <a:sy n="56" d="100"/>
        </p:scale>
        <p:origin x="-1854" y="-96"/>
      </p:cViewPr>
      <p:guideLst>
        <p:guide orient="horz" pos="3224"/>
        <p:guide pos="2236"/>
      </p:guideLst>
    </p:cSldViewPr>
  </p:notesViewPr>
  <p:gridSpacing cx="36004" cy="36004"/>
</p:viewPr>
</file>

<file path=ppt/_rels/presentation.xml.rels><?xml version="1.0" encoding="UTF-8" standalone="yes"?>
<Relationships xmlns="http://schemas.openxmlformats.org/package/2006/relationships"><Relationship Id="rId117" Type="http://schemas.openxmlformats.org/officeDocument/2006/relationships/slide" Target="slides/slide102.xml"/><Relationship Id="rId21" Type="http://schemas.openxmlformats.org/officeDocument/2006/relationships/slide" Target="slides/slide6.xml"/><Relationship Id="rId63" Type="http://schemas.openxmlformats.org/officeDocument/2006/relationships/slide" Target="slides/slide48.xml"/><Relationship Id="rId159" Type="http://schemas.openxmlformats.org/officeDocument/2006/relationships/slide" Target="slides/slide144.xml"/><Relationship Id="rId170" Type="http://schemas.openxmlformats.org/officeDocument/2006/relationships/slide" Target="slides/slide155.xml"/><Relationship Id="rId191" Type="http://schemas.openxmlformats.org/officeDocument/2006/relationships/slide" Target="slides/slide176.xml"/><Relationship Id="rId205" Type="http://schemas.openxmlformats.org/officeDocument/2006/relationships/slide" Target="slides/slide190.xml"/><Relationship Id="rId226" Type="http://schemas.openxmlformats.org/officeDocument/2006/relationships/slide" Target="slides/slide211.xml"/><Relationship Id="rId247" Type="http://schemas.openxmlformats.org/officeDocument/2006/relationships/slide" Target="slides/slide232.xml"/><Relationship Id="rId107" Type="http://schemas.openxmlformats.org/officeDocument/2006/relationships/slide" Target="slides/slide92.xml"/><Relationship Id="rId11" Type="http://schemas.openxmlformats.org/officeDocument/2006/relationships/slideMaster" Target="slideMasters/slideMaster11.xml"/><Relationship Id="rId32" Type="http://schemas.openxmlformats.org/officeDocument/2006/relationships/slide" Target="slides/slide17.xml"/><Relationship Id="rId53" Type="http://schemas.openxmlformats.org/officeDocument/2006/relationships/slide" Target="slides/slide38.xml"/><Relationship Id="rId74" Type="http://schemas.openxmlformats.org/officeDocument/2006/relationships/slide" Target="slides/slide59.xml"/><Relationship Id="rId128" Type="http://schemas.openxmlformats.org/officeDocument/2006/relationships/slide" Target="slides/slide113.xml"/><Relationship Id="rId149" Type="http://schemas.openxmlformats.org/officeDocument/2006/relationships/slide" Target="slides/slide134.xml"/><Relationship Id="rId5" Type="http://schemas.openxmlformats.org/officeDocument/2006/relationships/slideMaster" Target="slideMasters/slideMaster5.xml"/><Relationship Id="rId95" Type="http://schemas.openxmlformats.org/officeDocument/2006/relationships/slide" Target="slides/slide80.xml"/><Relationship Id="rId160" Type="http://schemas.openxmlformats.org/officeDocument/2006/relationships/slide" Target="slides/slide145.xml"/><Relationship Id="rId181" Type="http://schemas.openxmlformats.org/officeDocument/2006/relationships/slide" Target="slides/slide166.xml"/><Relationship Id="rId216" Type="http://schemas.openxmlformats.org/officeDocument/2006/relationships/slide" Target="slides/slide201.xml"/><Relationship Id="rId237" Type="http://schemas.openxmlformats.org/officeDocument/2006/relationships/slide" Target="slides/slide222.xml"/><Relationship Id="rId258" Type="http://schemas.openxmlformats.org/officeDocument/2006/relationships/notesMaster" Target="notesMasters/notesMaster1.xml"/><Relationship Id="rId22" Type="http://schemas.openxmlformats.org/officeDocument/2006/relationships/slide" Target="slides/slide7.xml"/><Relationship Id="rId43" Type="http://schemas.openxmlformats.org/officeDocument/2006/relationships/slide" Target="slides/slide28.xml"/><Relationship Id="rId64" Type="http://schemas.openxmlformats.org/officeDocument/2006/relationships/slide" Target="slides/slide49.xml"/><Relationship Id="rId118" Type="http://schemas.openxmlformats.org/officeDocument/2006/relationships/slide" Target="slides/slide103.xml"/><Relationship Id="rId139" Type="http://schemas.openxmlformats.org/officeDocument/2006/relationships/slide" Target="slides/slide124.xml"/><Relationship Id="rId85" Type="http://schemas.openxmlformats.org/officeDocument/2006/relationships/slide" Target="slides/slide70.xml"/><Relationship Id="rId150" Type="http://schemas.openxmlformats.org/officeDocument/2006/relationships/slide" Target="slides/slide135.xml"/><Relationship Id="rId171" Type="http://schemas.openxmlformats.org/officeDocument/2006/relationships/slide" Target="slides/slide156.xml"/><Relationship Id="rId192" Type="http://schemas.openxmlformats.org/officeDocument/2006/relationships/slide" Target="slides/slide177.xml"/><Relationship Id="rId206" Type="http://schemas.openxmlformats.org/officeDocument/2006/relationships/slide" Target="slides/slide191.xml"/><Relationship Id="rId227" Type="http://schemas.openxmlformats.org/officeDocument/2006/relationships/slide" Target="slides/slide212.xml"/><Relationship Id="rId248" Type="http://schemas.openxmlformats.org/officeDocument/2006/relationships/slide" Target="slides/slide233.xml"/><Relationship Id="rId12" Type="http://schemas.openxmlformats.org/officeDocument/2006/relationships/slideMaster" Target="slideMasters/slideMaster12.xml"/><Relationship Id="rId33" Type="http://schemas.openxmlformats.org/officeDocument/2006/relationships/slide" Target="slides/slide18.xml"/><Relationship Id="rId108" Type="http://schemas.openxmlformats.org/officeDocument/2006/relationships/slide" Target="slides/slide93.xml"/><Relationship Id="rId129" Type="http://schemas.openxmlformats.org/officeDocument/2006/relationships/slide" Target="slides/slide114.xml"/><Relationship Id="rId54" Type="http://schemas.openxmlformats.org/officeDocument/2006/relationships/slide" Target="slides/slide39.xml"/><Relationship Id="rId75" Type="http://schemas.openxmlformats.org/officeDocument/2006/relationships/slide" Target="slides/slide60.xml"/><Relationship Id="rId96" Type="http://schemas.openxmlformats.org/officeDocument/2006/relationships/slide" Target="slides/slide81.xml"/><Relationship Id="rId140" Type="http://schemas.openxmlformats.org/officeDocument/2006/relationships/slide" Target="slides/slide125.xml"/><Relationship Id="rId161" Type="http://schemas.openxmlformats.org/officeDocument/2006/relationships/slide" Target="slides/slide146.xml"/><Relationship Id="rId182" Type="http://schemas.openxmlformats.org/officeDocument/2006/relationships/slide" Target="slides/slide167.xml"/><Relationship Id="rId217" Type="http://schemas.openxmlformats.org/officeDocument/2006/relationships/slide" Target="slides/slide202.xml"/><Relationship Id="rId6" Type="http://schemas.openxmlformats.org/officeDocument/2006/relationships/slideMaster" Target="slideMasters/slideMaster6.xml"/><Relationship Id="rId238" Type="http://schemas.openxmlformats.org/officeDocument/2006/relationships/slide" Target="slides/slide223.xml"/><Relationship Id="rId259" Type="http://schemas.openxmlformats.org/officeDocument/2006/relationships/handoutMaster" Target="handoutMasters/handoutMaster1.xml"/><Relationship Id="rId23" Type="http://schemas.openxmlformats.org/officeDocument/2006/relationships/slide" Target="slides/slide8.xml"/><Relationship Id="rId119" Type="http://schemas.openxmlformats.org/officeDocument/2006/relationships/slide" Target="slides/slide104.xml"/><Relationship Id="rId44" Type="http://schemas.openxmlformats.org/officeDocument/2006/relationships/slide" Target="slides/slide29.xml"/><Relationship Id="rId65" Type="http://schemas.openxmlformats.org/officeDocument/2006/relationships/slide" Target="slides/slide50.xml"/><Relationship Id="rId86" Type="http://schemas.openxmlformats.org/officeDocument/2006/relationships/slide" Target="slides/slide71.xml"/><Relationship Id="rId130" Type="http://schemas.openxmlformats.org/officeDocument/2006/relationships/slide" Target="slides/slide115.xml"/><Relationship Id="rId151" Type="http://schemas.openxmlformats.org/officeDocument/2006/relationships/slide" Target="slides/slide136.xml"/><Relationship Id="rId172" Type="http://schemas.openxmlformats.org/officeDocument/2006/relationships/slide" Target="slides/slide157.xml"/><Relationship Id="rId193" Type="http://schemas.openxmlformats.org/officeDocument/2006/relationships/slide" Target="slides/slide178.xml"/><Relationship Id="rId207" Type="http://schemas.openxmlformats.org/officeDocument/2006/relationships/slide" Target="slides/slide192.xml"/><Relationship Id="rId228" Type="http://schemas.openxmlformats.org/officeDocument/2006/relationships/slide" Target="slides/slide213.xml"/><Relationship Id="rId249" Type="http://schemas.openxmlformats.org/officeDocument/2006/relationships/slide" Target="slides/slide234.xml"/><Relationship Id="rId13" Type="http://schemas.openxmlformats.org/officeDocument/2006/relationships/slideMaster" Target="slideMasters/slideMaster13.xml"/><Relationship Id="rId109" Type="http://schemas.openxmlformats.org/officeDocument/2006/relationships/slide" Target="slides/slide94.xml"/><Relationship Id="rId260" Type="http://schemas.openxmlformats.org/officeDocument/2006/relationships/presProps" Target="presProps.xml"/><Relationship Id="rId34" Type="http://schemas.openxmlformats.org/officeDocument/2006/relationships/slide" Target="slides/slide19.xml"/><Relationship Id="rId55" Type="http://schemas.openxmlformats.org/officeDocument/2006/relationships/slide" Target="slides/slide40.xml"/><Relationship Id="rId76" Type="http://schemas.openxmlformats.org/officeDocument/2006/relationships/slide" Target="slides/slide61.xml"/><Relationship Id="rId97" Type="http://schemas.openxmlformats.org/officeDocument/2006/relationships/slide" Target="slides/slide82.xml"/><Relationship Id="rId120" Type="http://schemas.openxmlformats.org/officeDocument/2006/relationships/slide" Target="slides/slide105.xml"/><Relationship Id="rId141" Type="http://schemas.openxmlformats.org/officeDocument/2006/relationships/slide" Target="slides/slide126.xml"/><Relationship Id="rId7" Type="http://schemas.openxmlformats.org/officeDocument/2006/relationships/slideMaster" Target="slideMasters/slideMaster7.xml"/><Relationship Id="rId162" Type="http://schemas.openxmlformats.org/officeDocument/2006/relationships/slide" Target="slides/slide147.xml"/><Relationship Id="rId183" Type="http://schemas.openxmlformats.org/officeDocument/2006/relationships/slide" Target="slides/slide168.xml"/><Relationship Id="rId218" Type="http://schemas.openxmlformats.org/officeDocument/2006/relationships/slide" Target="slides/slide203.xml"/><Relationship Id="rId239" Type="http://schemas.openxmlformats.org/officeDocument/2006/relationships/slide" Target="slides/slide224.xml"/><Relationship Id="rId250" Type="http://schemas.openxmlformats.org/officeDocument/2006/relationships/slide" Target="slides/slide235.xml"/><Relationship Id="rId24" Type="http://schemas.openxmlformats.org/officeDocument/2006/relationships/slide" Target="slides/slide9.xml"/><Relationship Id="rId45" Type="http://schemas.openxmlformats.org/officeDocument/2006/relationships/slide" Target="slides/slide30.xml"/><Relationship Id="rId66" Type="http://schemas.openxmlformats.org/officeDocument/2006/relationships/slide" Target="slides/slide51.xml"/><Relationship Id="rId87" Type="http://schemas.openxmlformats.org/officeDocument/2006/relationships/slide" Target="slides/slide72.xml"/><Relationship Id="rId110" Type="http://schemas.openxmlformats.org/officeDocument/2006/relationships/slide" Target="slides/slide95.xml"/><Relationship Id="rId131" Type="http://schemas.openxmlformats.org/officeDocument/2006/relationships/slide" Target="slides/slide116.xml"/><Relationship Id="rId152" Type="http://schemas.openxmlformats.org/officeDocument/2006/relationships/slide" Target="slides/slide137.xml"/><Relationship Id="rId173" Type="http://schemas.openxmlformats.org/officeDocument/2006/relationships/slide" Target="slides/slide158.xml"/><Relationship Id="rId194" Type="http://schemas.openxmlformats.org/officeDocument/2006/relationships/slide" Target="slides/slide179.xml"/><Relationship Id="rId208" Type="http://schemas.openxmlformats.org/officeDocument/2006/relationships/slide" Target="slides/slide193.xml"/><Relationship Id="rId229" Type="http://schemas.openxmlformats.org/officeDocument/2006/relationships/slide" Target="slides/slide214.xml"/><Relationship Id="rId240" Type="http://schemas.openxmlformats.org/officeDocument/2006/relationships/slide" Target="slides/slide225.xml"/><Relationship Id="rId261" Type="http://schemas.openxmlformats.org/officeDocument/2006/relationships/viewProps" Target="viewProps.xml"/><Relationship Id="rId14" Type="http://schemas.openxmlformats.org/officeDocument/2006/relationships/slideMaster" Target="slideMasters/slideMaster14.xml"/><Relationship Id="rId35" Type="http://schemas.openxmlformats.org/officeDocument/2006/relationships/slide" Target="slides/slide20.xml"/><Relationship Id="rId56" Type="http://schemas.openxmlformats.org/officeDocument/2006/relationships/slide" Target="slides/slide41.xml"/><Relationship Id="rId77" Type="http://schemas.openxmlformats.org/officeDocument/2006/relationships/slide" Target="slides/slide62.xml"/><Relationship Id="rId100" Type="http://schemas.openxmlformats.org/officeDocument/2006/relationships/slide" Target="slides/slide85.xml"/><Relationship Id="rId8" Type="http://schemas.openxmlformats.org/officeDocument/2006/relationships/slideMaster" Target="slideMasters/slideMaster8.xml"/><Relationship Id="rId98" Type="http://schemas.openxmlformats.org/officeDocument/2006/relationships/slide" Target="slides/slide83.xml"/><Relationship Id="rId121" Type="http://schemas.openxmlformats.org/officeDocument/2006/relationships/slide" Target="slides/slide106.xml"/><Relationship Id="rId142" Type="http://schemas.openxmlformats.org/officeDocument/2006/relationships/slide" Target="slides/slide127.xml"/><Relationship Id="rId163" Type="http://schemas.openxmlformats.org/officeDocument/2006/relationships/slide" Target="slides/slide148.xml"/><Relationship Id="rId184" Type="http://schemas.openxmlformats.org/officeDocument/2006/relationships/slide" Target="slides/slide169.xml"/><Relationship Id="rId219" Type="http://schemas.openxmlformats.org/officeDocument/2006/relationships/slide" Target="slides/slide204.xml"/><Relationship Id="rId230" Type="http://schemas.openxmlformats.org/officeDocument/2006/relationships/slide" Target="slides/slide215.xml"/><Relationship Id="rId251" Type="http://schemas.openxmlformats.org/officeDocument/2006/relationships/slide" Target="slides/slide236.xml"/><Relationship Id="rId25" Type="http://schemas.openxmlformats.org/officeDocument/2006/relationships/slide" Target="slides/slide10.xml"/><Relationship Id="rId46" Type="http://schemas.openxmlformats.org/officeDocument/2006/relationships/slide" Target="slides/slide31.xml"/><Relationship Id="rId67" Type="http://schemas.openxmlformats.org/officeDocument/2006/relationships/slide" Target="slides/slide52.xml"/><Relationship Id="rId88" Type="http://schemas.openxmlformats.org/officeDocument/2006/relationships/slide" Target="slides/slide73.xml"/><Relationship Id="rId111" Type="http://schemas.openxmlformats.org/officeDocument/2006/relationships/slide" Target="slides/slide96.xml"/><Relationship Id="rId132" Type="http://schemas.openxmlformats.org/officeDocument/2006/relationships/slide" Target="slides/slide117.xml"/><Relationship Id="rId153" Type="http://schemas.openxmlformats.org/officeDocument/2006/relationships/slide" Target="slides/slide138.xml"/><Relationship Id="rId174" Type="http://schemas.openxmlformats.org/officeDocument/2006/relationships/slide" Target="slides/slide159.xml"/><Relationship Id="rId195" Type="http://schemas.openxmlformats.org/officeDocument/2006/relationships/slide" Target="slides/slide180.xml"/><Relationship Id="rId209" Type="http://schemas.openxmlformats.org/officeDocument/2006/relationships/slide" Target="slides/slide194.xml"/><Relationship Id="rId220" Type="http://schemas.openxmlformats.org/officeDocument/2006/relationships/slide" Target="slides/slide205.xml"/><Relationship Id="rId241" Type="http://schemas.openxmlformats.org/officeDocument/2006/relationships/slide" Target="slides/slide226.xml"/><Relationship Id="rId15" Type="http://schemas.openxmlformats.org/officeDocument/2006/relationships/slideMaster" Target="slideMasters/slideMaster15.xml"/><Relationship Id="rId36" Type="http://schemas.openxmlformats.org/officeDocument/2006/relationships/slide" Target="slides/slide21.xml"/><Relationship Id="rId57" Type="http://schemas.openxmlformats.org/officeDocument/2006/relationships/slide" Target="slides/slide42.xml"/><Relationship Id="rId262" Type="http://schemas.openxmlformats.org/officeDocument/2006/relationships/theme" Target="theme/theme1.xml"/><Relationship Id="rId78" Type="http://schemas.openxmlformats.org/officeDocument/2006/relationships/slide" Target="slides/slide63.xml"/><Relationship Id="rId99" Type="http://schemas.openxmlformats.org/officeDocument/2006/relationships/slide" Target="slides/slide84.xml"/><Relationship Id="rId101" Type="http://schemas.openxmlformats.org/officeDocument/2006/relationships/slide" Target="slides/slide86.xml"/><Relationship Id="rId122" Type="http://schemas.openxmlformats.org/officeDocument/2006/relationships/slide" Target="slides/slide107.xml"/><Relationship Id="rId143" Type="http://schemas.openxmlformats.org/officeDocument/2006/relationships/slide" Target="slides/slide128.xml"/><Relationship Id="rId164" Type="http://schemas.openxmlformats.org/officeDocument/2006/relationships/slide" Target="slides/slide149.xml"/><Relationship Id="rId185" Type="http://schemas.openxmlformats.org/officeDocument/2006/relationships/slide" Target="slides/slide170.xml"/><Relationship Id="rId9" Type="http://schemas.openxmlformats.org/officeDocument/2006/relationships/slideMaster" Target="slideMasters/slideMaster9.xml"/><Relationship Id="rId210" Type="http://schemas.openxmlformats.org/officeDocument/2006/relationships/slide" Target="slides/slide195.xml"/><Relationship Id="rId26" Type="http://schemas.openxmlformats.org/officeDocument/2006/relationships/slide" Target="slides/slide11.xml"/><Relationship Id="rId231" Type="http://schemas.openxmlformats.org/officeDocument/2006/relationships/slide" Target="slides/slide216.xml"/><Relationship Id="rId252" Type="http://schemas.openxmlformats.org/officeDocument/2006/relationships/slide" Target="slides/slide237.xml"/><Relationship Id="rId47" Type="http://schemas.openxmlformats.org/officeDocument/2006/relationships/slide" Target="slides/slide32.xml"/><Relationship Id="rId68" Type="http://schemas.openxmlformats.org/officeDocument/2006/relationships/slide" Target="slides/slide53.xml"/><Relationship Id="rId89" Type="http://schemas.openxmlformats.org/officeDocument/2006/relationships/slide" Target="slides/slide74.xml"/><Relationship Id="rId112" Type="http://schemas.openxmlformats.org/officeDocument/2006/relationships/slide" Target="slides/slide97.xml"/><Relationship Id="rId133" Type="http://schemas.openxmlformats.org/officeDocument/2006/relationships/slide" Target="slides/slide118.xml"/><Relationship Id="rId154" Type="http://schemas.openxmlformats.org/officeDocument/2006/relationships/slide" Target="slides/slide139.xml"/><Relationship Id="rId175" Type="http://schemas.openxmlformats.org/officeDocument/2006/relationships/slide" Target="slides/slide160.xml"/><Relationship Id="rId196" Type="http://schemas.openxmlformats.org/officeDocument/2006/relationships/slide" Target="slides/slide181.xml"/><Relationship Id="rId200" Type="http://schemas.openxmlformats.org/officeDocument/2006/relationships/slide" Target="slides/slide185.xml"/><Relationship Id="rId16" Type="http://schemas.openxmlformats.org/officeDocument/2006/relationships/slide" Target="slides/slide1.xml"/><Relationship Id="rId221" Type="http://schemas.openxmlformats.org/officeDocument/2006/relationships/slide" Target="slides/slide206.xml"/><Relationship Id="rId242" Type="http://schemas.openxmlformats.org/officeDocument/2006/relationships/slide" Target="slides/slide227.xml"/><Relationship Id="rId263" Type="http://schemas.openxmlformats.org/officeDocument/2006/relationships/tableStyles" Target="tableStyles.xml"/><Relationship Id="rId37" Type="http://schemas.openxmlformats.org/officeDocument/2006/relationships/slide" Target="slides/slide22.xml"/><Relationship Id="rId58" Type="http://schemas.openxmlformats.org/officeDocument/2006/relationships/slide" Target="slides/slide43.xml"/><Relationship Id="rId79" Type="http://schemas.openxmlformats.org/officeDocument/2006/relationships/slide" Target="slides/slide64.xml"/><Relationship Id="rId102" Type="http://schemas.openxmlformats.org/officeDocument/2006/relationships/slide" Target="slides/slide87.xml"/><Relationship Id="rId123" Type="http://schemas.openxmlformats.org/officeDocument/2006/relationships/slide" Target="slides/slide108.xml"/><Relationship Id="rId144" Type="http://schemas.openxmlformats.org/officeDocument/2006/relationships/slide" Target="slides/slide129.xml"/><Relationship Id="rId90" Type="http://schemas.openxmlformats.org/officeDocument/2006/relationships/slide" Target="slides/slide75.xml"/><Relationship Id="rId165" Type="http://schemas.openxmlformats.org/officeDocument/2006/relationships/slide" Target="slides/slide150.xml"/><Relationship Id="rId186" Type="http://schemas.openxmlformats.org/officeDocument/2006/relationships/slide" Target="slides/slide171.xml"/><Relationship Id="rId211" Type="http://schemas.openxmlformats.org/officeDocument/2006/relationships/slide" Target="slides/slide196.xml"/><Relationship Id="rId232" Type="http://schemas.openxmlformats.org/officeDocument/2006/relationships/slide" Target="slides/slide217.xml"/><Relationship Id="rId253" Type="http://schemas.openxmlformats.org/officeDocument/2006/relationships/slide" Target="slides/slide238.xml"/><Relationship Id="rId27" Type="http://schemas.openxmlformats.org/officeDocument/2006/relationships/slide" Target="slides/slide12.xml"/><Relationship Id="rId48" Type="http://schemas.openxmlformats.org/officeDocument/2006/relationships/slide" Target="slides/slide33.xml"/><Relationship Id="rId69" Type="http://schemas.openxmlformats.org/officeDocument/2006/relationships/slide" Target="slides/slide54.xml"/><Relationship Id="rId113" Type="http://schemas.openxmlformats.org/officeDocument/2006/relationships/slide" Target="slides/slide98.xml"/><Relationship Id="rId134" Type="http://schemas.openxmlformats.org/officeDocument/2006/relationships/slide" Target="slides/slide119.xml"/><Relationship Id="rId80" Type="http://schemas.openxmlformats.org/officeDocument/2006/relationships/slide" Target="slides/slide65.xml"/><Relationship Id="rId155" Type="http://schemas.openxmlformats.org/officeDocument/2006/relationships/slide" Target="slides/slide140.xml"/><Relationship Id="rId176" Type="http://schemas.openxmlformats.org/officeDocument/2006/relationships/slide" Target="slides/slide161.xml"/><Relationship Id="rId197" Type="http://schemas.openxmlformats.org/officeDocument/2006/relationships/slide" Target="slides/slide182.xml"/><Relationship Id="rId201" Type="http://schemas.openxmlformats.org/officeDocument/2006/relationships/slide" Target="slides/slide186.xml"/><Relationship Id="rId222" Type="http://schemas.openxmlformats.org/officeDocument/2006/relationships/slide" Target="slides/slide207.xml"/><Relationship Id="rId243" Type="http://schemas.openxmlformats.org/officeDocument/2006/relationships/slide" Target="slides/slide228.xml"/><Relationship Id="rId17" Type="http://schemas.openxmlformats.org/officeDocument/2006/relationships/slide" Target="slides/slide2.xml"/><Relationship Id="rId38" Type="http://schemas.openxmlformats.org/officeDocument/2006/relationships/slide" Target="slides/slide23.xml"/><Relationship Id="rId59" Type="http://schemas.openxmlformats.org/officeDocument/2006/relationships/slide" Target="slides/slide44.xml"/><Relationship Id="rId103" Type="http://schemas.openxmlformats.org/officeDocument/2006/relationships/slide" Target="slides/slide88.xml"/><Relationship Id="rId124" Type="http://schemas.openxmlformats.org/officeDocument/2006/relationships/slide" Target="slides/slide109.xml"/><Relationship Id="rId70" Type="http://schemas.openxmlformats.org/officeDocument/2006/relationships/slide" Target="slides/slide55.xml"/><Relationship Id="rId91" Type="http://schemas.openxmlformats.org/officeDocument/2006/relationships/slide" Target="slides/slide76.xml"/><Relationship Id="rId145" Type="http://schemas.openxmlformats.org/officeDocument/2006/relationships/slide" Target="slides/slide130.xml"/><Relationship Id="rId166" Type="http://schemas.openxmlformats.org/officeDocument/2006/relationships/slide" Target="slides/slide151.xml"/><Relationship Id="rId187" Type="http://schemas.openxmlformats.org/officeDocument/2006/relationships/slide" Target="slides/slide172.xml"/><Relationship Id="rId1" Type="http://schemas.openxmlformats.org/officeDocument/2006/relationships/slideMaster" Target="slideMasters/slideMaster1.xml"/><Relationship Id="rId212" Type="http://schemas.openxmlformats.org/officeDocument/2006/relationships/slide" Target="slides/slide197.xml"/><Relationship Id="rId233" Type="http://schemas.openxmlformats.org/officeDocument/2006/relationships/slide" Target="slides/slide218.xml"/><Relationship Id="rId254" Type="http://schemas.openxmlformats.org/officeDocument/2006/relationships/slide" Target="slides/slide239.xml"/><Relationship Id="rId28" Type="http://schemas.openxmlformats.org/officeDocument/2006/relationships/slide" Target="slides/slide13.xml"/><Relationship Id="rId49" Type="http://schemas.openxmlformats.org/officeDocument/2006/relationships/slide" Target="slides/slide34.xml"/><Relationship Id="rId114" Type="http://schemas.openxmlformats.org/officeDocument/2006/relationships/slide" Target="slides/slide99.xml"/><Relationship Id="rId60" Type="http://schemas.openxmlformats.org/officeDocument/2006/relationships/slide" Target="slides/slide45.xml"/><Relationship Id="rId81" Type="http://schemas.openxmlformats.org/officeDocument/2006/relationships/slide" Target="slides/slide66.xml"/><Relationship Id="rId135" Type="http://schemas.openxmlformats.org/officeDocument/2006/relationships/slide" Target="slides/slide120.xml"/><Relationship Id="rId156" Type="http://schemas.openxmlformats.org/officeDocument/2006/relationships/slide" Target="slides/slide141.xml"/><Relationship Id="rId177" Type="http://schemas.openxmlformats.org/officeDocument/2006/relationships/slide" Target="slides/slide162.xml"/><Relationship Id="rId198" Type="http://schemas.openxmlformats.org/officeDocument/2006/relationships/slide" Target="slides/slide183.xml"/><Relationship Id="rId202" Type="http://schemas.openxmlformats.org/officeDocument/2006/relationships/slide" Target="slides/slide187.xml"/><Relationship Id="rId223" Type="http://schemas.openxmlformats.org/officeDocument/2006/relationships/slide" Target="slides/slide208.xml"/><Relationship Id="rId244" Type="http://schemas.openxmlformats.org/officeDocument/2006/relationships/slide" Target="slides/slide229.xml"/><Relationship Id="rId18" Type="http://schemas.openxmlformats.org/officeDocument/2006/relationships/slide" Target="slides/slide3.xml"/><Relationship Id="rId39" Type="http://schemas.openxmlformats.org/officeDocument/2006/relationships/slide" Target="slides/slide24.xml"/><Relationship Id="rId50" Type="http://schemas.openxmlformats.org/officeDocument/2006/relationships/slide" Target="slides/slide35.xml"/><Relationship Id="rId104" Type="http://schemas.openxmlformats.org/officeDocument/2006/relationships/slide" Target="slides/slide89.xml"/><Relationship Id="rId125" Type="http://schemas.openxmlformats.org/officeDocument/2006/relationships/slide" Target="slides/slide110.xml"/><Relationship Id="rId146" Type="http://schemas.openxmlformats.org/officeDocument/2006/relationships/slide" Target="slides/slide131.xml"/><Relationship Id="rId167" Type="http://schemas.openxmlformats.org/officeDocument/2006/relationships/slide" Target="slides/slide152.xml"/><Relationship Id="rId188" Type="http://schemas.openxmlformats.org/officeDocument/2006/relationships/slide" Target="slides/slide173.xml"/><Relationship Id="rId71" Type="http://schemas.openxmlformats.org/officeDocument/2006/relationships/slide" Target="slides/slide56.xml"/><Relationship Id="rId92" Type="http://schemas.openxmlformats.org/officeDocument/2006/relationships/slide" Target="slides/slide77.xml"/><Relationship Id="rId213" Type="http://schemas.openxmlformats.org/officeDocument/2006/relationships/slide" Target="slides/slide198.xml"/><Relationship Id="rId234" Type="http://schemas.openxmlformats.org/officeDocument/2006/relationships/slide" Target="slides/slide219.xml"/><Relationship Id="rId2" Type="http://schemas.openxmlformats.org/officeDocument/2006/relationships/slideMaster" Target="slideMasters/slideMaster2.xml"/><Relationship Id="rId29" Type="http://schemas.openxmlformats.org/officeDocument/2006/relationships/slide" Target="slides/slide14.xml"/><Relationship Id="rId255" Type="http://schemas.openxmlformats.org/officeDocument/2006/relationships/slide" Target="slides/slide240.xml"/><Relationship Id="rId40" Type="http://schemas.openxmlformats.org/officeDocument/2006/relationships/slide" Target="slides/slide25.xml"/><Relationship Id="rId115" Type="http://schemas.openxmlformats.org/officeDocument/2006/relationships/slide" Target="slides/slide100.xml"/><Relationship Id="rId136" Type="http://schemas.openxmlformats.org/officeDocument/2006/relationships/slide" Target="slides/slide121.xml"/><Relationship Id="rId157" Type="http://schemas.openxmlformats.org/officeDocument/2006/relationships/slide" Target="slides/slide142.xml"/><Relationship Id="rId178" Type="http://schemas.openxmlformats.org/officeDocument/2006/relationships/slide" Target="slides/slide163.xml"/><Relationship Id="rId61" Type="http://schemas.openxmlformats.org/officeDocument/2006/relationships/slide" Target="slides/slide46.xml"/><Relationship Id="rId82" Type="http://schemas.openxmlformats.org/officeDocument/2006/relationships/slide" Target="slides/slide67.xml"/><Relationship Id="rId199" Type="http://schemas.openxmlformats.org/officeDocument/2006/relationships/slide" Target="slides/slide184.xml"/><Relationship Id="rId203" Type="http://schemas.openxmlformats.org/officeDocument/2006/relationships/slide" Target="slides/slide188.xml"/><Relationship Id="rId19" Type="http://schemas.openxmlformats.org/officeDocument/2006/relationships/slide" Target="slides/slide4.xml"/><Relationship Id="rId224" Type="http://schemas.openxmlformats.org/officeDocument/2006/relationships/slide" Target="slides/slide209.xml"/><Relationship Id="rId245" Type="http://schemas.openxmlformats.org/officeDocument/2006/relationships/slide" Target="slides/slide230.xml"/><Relationship Id="rId30" Type="http://schemas.openxmlformats.org/officeDocument/2006/relationships/slide" Target="slides/slide15.xml"/><Relationship Id="rId105" Type="http://schemas.openxmlformats.org/officeDocument/2006/relationships/slide" Target="slides/slide90.xml"/><Relationship Id="rId126" Type="http://schemas.openxmlformats.org/officeDocument/2006/relationships/slide" Target="slides/slide111.xml"/><Relationship Id="rId147" Type="http://schemas.openxmlformats.org/officeDocument/2006/relationships/slide" Target="slides/slide132.xml"/><Relationship Id="rId168" Type="http://schemas.openxmlformats.org/officeDocument/2006/relationships/slide" Target="slides/slide153.xml"/><Relationship Id="rId51" Type="http://schemas.openxmlformats.org/officeDocument/2006/relationships/slide" Target="slides/slide36.xml"/><Relationship Id="rId72" Type="http://schemas.openxmlformats.org/officeDocument/2006/relationships/slide" Target="slides/slide57.xml"/><Relationship Id="rId93" Type="http://schemas.openxmlformats.org/officeDocument/2006/relationships/slide" Target="slides/slide78.xml"/><Relationship Id="rId189" Type="http://schemas.openxmlformats.org/officeDocument/2006/relationships/slide" Target="slides/slide174.xml"/><Relationship Id="rId3" Type="http://schemas.openxmlformats.org/officeDocument/2006/relationships/slideMaster" Target="slideMasters/slideMaster3.xml"/><Relationship Id="rId214" Type="http://schemas.openxmlformats.org/officeDocument/2006/relationships/slide" Target="slides/slide199.xml"/><Relationship Id="rId235" Type="http://schemas.openxmlformats.org/officeDocument/2006/relationships/slide" Target="slides/slide220.xml"/><Relationship Id="rId256" Type="http://schemas.openxmlformats.org/officeDocument/2006/relationships/slide" Target="slides/slide241.xml"/><Relationship Id="rId116" Type="http://schemas.openxmlformats.org/officeDocument/2006/relationships/slide" Target="slides/slide101.xml"/><Relationship Id="rId137" Type="http://schemas.openxmlformats.org/officeDocument/2006/relationships/slide" Target="slides/slide122.xml"/><Relationship Id="rId158" Type="http://schemas.openxmlformats.org/officeDocument/2006/relationships/slide" Target="slides/slide143.xml"/><Relationship Id="rId20" Type="http://schemas.openxmlformats.org/officeDocument/2006/relationships/slide" Target="slides/slide5.xml"/><Relationship Id="rId41" Type="http://schemas.openxmlformats.org/officeDocument/2006/relationships/slide" Target="slides/slide26.xml"/><Relationship Id="rId62" Type="http://schemas.openxmlformats.org/officeDocument/2006/relationships/slide" Target="slides/slide47.xml"/><Relationship Id="rId83" Type="http://schemas.openxmlformats.org/officeDocument/2006/relationships/slide" Target="slides/slide68.xml"/><Relationship Id="rId179" Type="http://schemas.openxmlformats.org/officeDocument/2006/relationships/slide" Target="slides/slide164.xml"/><Relationship Id="rId190" Type="http://schemas.openxmlformats.org/officeDocument/2006/relationships/slide" Target="slides/slide175.xml"/><Relationship Id="rId204" Type="http://schemas.openxmlformats.org/officeDocument/2006/relationships/slide" Target="slides/slide189.xml"/><Relationship Id="rId225" Type="http://schemas.openxmlformats.org/officeDocument/2006/relationships/slide" Target="slides/slide210.xml"/><Relationship Id="rId246" Type="http://schemas.openxmlformats.org/officeDocument/2006/relationships/slide" Target="slides/slide231.xml"/><Relationship Id="rId106" Type="http://schemas.openxmlformats.org/officeDocument/2006/relationships/slide" Target="slides/slide91.xml"/><Relationship Id="rId127" Type="http://schemas.openxmlformats.org/officeDocument/2006/relationships/slide" Target="slides/slide112.xml"/><Relationship Id="rId10" Type="http://schemas.openxmlformats.org/officeDocument/2006/relationships/slideMaster" Target="slideMasters/slideMaster10.xml"/><Relationship Id="rId31" Type="http://schemas.openxmlformats.org/officeDocument/2006/relationships/slide" Target="slides/slide16.xml"/><Relationship Id="rId52" Type="http://schemas.openxmlformats.org/officeDocument/2006/relationships/slide" Target="slides/slide37.xml"/><Relationship Id="rId73" Type="http://schemas.openxmlformats.org/officeDocument/2006/relationships/slide" Target="slides/slide58.xml"/><Relationship Id="rId94" Type="http://schemas.openxmlformats.org/officeDocument/2006/relationships/slide" Target="slides/slide79.xml"/><Relationship Id="rId148" Type="http://schemas.openxmlformats.org/officeDocument/2006/relationships/slide" Target="slides/slide133.xml"/><Relationship Id="rId169" Type="http://schemas.openxmlformats.org/officeDocument/2006/relationships/slide" Target="slides/slide154.xml"/><Relationship Id="rId4" Type="http://schemas.openxmlformats.org/officeDocument/2006/relationships/slideMaster" Target="slideMasters/slideMaster4.xml"/><Relationship Id="rId180" Type="http://schemas.openxmlformats.org/officeDocument/2006/relationships/slide" Target="slides/slide165.xml"/><Relationship Id="rId215" Type="http://schemas.openxmlformats.org/officeDocument/2006/relationships/slide" Target="slides/slide200.xml"/><Relationship Id="rId236" Type="http://schemas.openxmlformats.org/officeDocument/2006/relationships/slide" Target="slides/slide221.xml"/><Relationship Id="rId257" Type="http://schemas.openxmlformats.org/officeDocument/2006/relationships/slide" Target="slides/slide242.xml"/><Relationship Id="rId42" Type="http://schemas.openxmlformats.org/officeDocument/2006/relationships/slide" Target="slides/slide27.xml"/><Relationship Id="rId84" Type="http://schemas.openxmlformats.org/officeDocument/2006/relationships/slide" Target="slides/slide69.xml"/><Relationship Id="rId138" Type="http://schemas.openxmlformats.org/officeDocument/2006/relationships/slide" Target="slides/slide123.xml"/></Relationships>
</file>

<file path=ppt/diagrams/_rels/data3.xml.rels><?xml version="1.0" encoding="UTF-8" standalone="yes"?>
<Relationships xmlns="http://schemas.openxmlformats.org/package/2006/relationships"><Relationship Id="rId1" Type="http://schemas.openxmlformats.org/officeDocument/2006/relationships/image" Target="../media/image13.jpeg"/></Relationships>
</file>

<file path=ppt/diagrams/_rels/data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22.jpeg"/></Relationships>
</file>

<file path=ppt/diagrams/_rels/data5.xml.rels><?xml version="1.0" encoding="UTF-8" standalone="yes"?>
<Relationships xmlns="http://schemas.openxmlformats.org/package/2006/relationships"><Relationship Id="rId1" Type="http://schemas.openxmlformats.org/officeDocument/2006/relationships/image" Target="../media/image22.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3.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22.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94ED8F-8500-4BE7-9C9E-21F03285E2F4}" type="doc">
      <dgm:prSet loTypeId="urn:microsoft.com/office/officeart/2005/8/layout/vList3" loCatId="list" qsTypeId="urn:microsoft.com/office/officeart/2005/8/quickstyle/simple1" qsCatId="simple" csTypeId="urn:microsoft.com/office/officeart/2005/8/colors/accent1_2" csCatId="accent1" phldr="1"/>
      <dgm:spPr/>
    </dgm:pt>
    <dgm:pt modelId="{9FC7D7FB-2736-4B4F-B8EE-5EE2C00ECE70}">
      <dgm:prSet phldrT="[文字]" custT="1"/>
      <dgm:spPr>
        <a:solidFill>
          <a:srgbClr val="92D050"/>
        </a:solidFill>
      </dgm:spPr>
      <dgm:t>
        <a:bodyPr/>
        <a:lstStyle/>
        <a:p>
          <a:pPr algn="just"/>
          <a:r>
            <a:rPr lang="zh-TW" altLang="en-US" sz="2800" b="1" smtClean="0">
              <a:solidFill>
                <a:schemeClr val="tx1"/>
              </a:solidFill>
              <a:latin typeface="+mj-ea"/>
              <a:ea typeface="+mj-ea"/>
            </a:rPr>
            <a:t>工程之定作</a:t>
          </a:r>
          <a:r>
            <a:rPr lang="en-US" altLang="zh-TW" sz="2800" b="1" smtClean="0">
              <a:solidFill>
                <a:schemeClr val="tx1"/>
              </a:solidFill>
              <a:latin typeface="+mj-ea"/>
              <a:ea typeface="+mj-ea"/>
            </a:rPr>
            <a:t>(</a:t>
          </a:r>
          <a:r>
            <a:rPr lang="zh-TW" altLang="en-US" sz="2800" b="1" smtClean="0">
              <a:solidFill>
                <a:srgbClr val="0000FF"/>
              </a:solidFill>
              <a:latin typeface="+mj-ea"/>
              <a:ea typeface="+mj-ea"/>
            </a:rPr>
            <a:t>工程採購</a:t>
          </a:r>
          <a:r>
            <a:rPr lang="zh-TW" altLang="en-US" sz="2800" b="1" smtClean="0">
              <a:solidFill>
                <a:schemeClr val="tx1"/>
              </a:solidFill>
              <a:latin typeface="+mj-ea"/>
              <a:ea typeface="+mj-ea"/>
            </a:rPr>
            <a:t>，</a:t>
          </a:r>
          <a:r>
            <a:rPr lang="en-US" altLang="zh-TW" sz="2800" b="1" smtClean="0">
              <a:solidFill>
                <a:schemeClr val="tx1"/>
              </a:solidFill>
              <a:latin typeface="+mj-ea"/>
              <a:ea typeface="+mj-ea"/>
            </a:rPr>
            <a:t>§7,1)</a:t>
          </a:r>
          <a:endParaRPr lang="zh-TW" altLang="en-US" sz="2800" b="1">
            <a:solidFill>
              <a:schemeClr val="tx1"/>
            </a:solidFill>
            <a:latin typeface="+mj-ea"/>
            <a:ea typeface="+mj-ea"/>
          </a:endParaRPr>
        </a:p>
      </dgm:t>
    </dgm:pt>
    <dgm:pt modelId="{A37ECEE2-E83C-4C1A-9E2F-D70EFC4FD59C}" type="parTrans" cxnId="{68F6A914-B0C3-4CE0-A801-D88ED3CC0A19}">
      <dgm:prSet/>
      <dgm:spPr/>
      <dgm:t>
        <a:bodyPr/>
        <a:lstStyle/>
        <a:p>
          <a:endParaRPr lang="zh-TW" altLang="en-US"/>
        </a:p>
      </dgm:t>
    </dgm:pt>
    <dgm:pt modelId="{6F3D253C-3724-4C42-A018-F2508FB5A6A8}" type="sibTrans" cxnId="{68F6A914-B0C3-4CE0-A801-D88ED3CC0A19}">
      <dgm:prSet/>
      <dgm:spPr/>
      <dgm:t>
        <a:bodyPr/>
        <a:lstStyle/>
        <a:p>
          <a:endParaRPr lang="zh-TW" altLang="en-US"/>
        </a:p>
      </dgm:t>
    </dgm:pt>
    <dgm:pt modelId="{7FA76C74-F83B-4BFD-9080-93588E5A4408}">
      <dgm:prSet phldrT="[文字]" custT="1"/>
      <dgm:spPr>
        <a:solidFill>
          <a:srgbClr val="92D050"/>
        </a:solidFill>
      </dgm:spPr>
      <dgm:t>
        <a:bodyPr/>
        <a:lstStyle/>
        <a:p>
          <a:pPr algn="just">
            <a:lnSpc>
              <a:spcPts val="3200"/>
            </a:lnSpc>
            <a:spcAft>
              <a:spcPts val="0"/>
            </a:spcAft>
          </a:pPr>
          <a:r>
            <a:rPr lang="zh-TW" altLang="en-US" sz="2800" b="1" smtClean="0">
              <a:solidFill>
                <a:schemeClr val="tx1"/>
              </a:solidFill>
              <a:latin typeface="+mj-ea"/>
              <a:ea typeface="+mj-ea"/>
            </a:rPr>
            <a:t>財物之買受、定製、承租</a:t>
          </a:r>
          <a:r>
            <a:rPr lang="en-US" altLang="zh-TW" sz="2800" b="1" smtClean="0">
              <a:solidFill>
                <a:schemeClr val="tx1"/>
              </a:solidFill>
              <a:latin typeface="+mj-ea"/>
              <a:ea typeface="+mj-ea"/>
            </a:rPr>
            <a:t>(</a:t>
          </a:r>
          <a:r>
            <a:rPr lang="zh-TW" altLang="en-US" sz="2800" b="1" smtClean="0">
              <a:solidFill>
                <a:srgbClr val="0000FF"/>
              </a:solidFill>
              <a:latin typeface="+mj-ea"/>
              <a:ea typeface="+mj-ea"/>
            </a:rPr>
            <a:t>財物採購</a:t>
          </a:r>
          <a:r>
            <a:rPr lang="zh-TW" altLang="en-US" sz="2800" b="1" smtClean="0">
              <a:solidFill>
                <a:schemeClr val="tx1"/>
              </a:solidFill>
              <a:latin typeface="+mj-ea"/>
              <a:ea typeface="+mj-ea"/>
            </a:rPr>
            <a:t>，</a:t>
          </a:r>
          <a:r>
            <a:rPr lang="en-US" altLang="zh-TW" sz="2800" b="1" smtClean="0">
              <a:solidFill>
                <a:schemeClr val="tx1"/>
              </a:solidFill>
              <a:latin typeface="+mj-ea"/>
              <a:ea typeface="+mj-ea"/>
            </a:rPr>
            <a:t>§7,2)</a:t>
          </a:r>
          <a:endParaRPr lang="zh-TW" altLang="en-US" sz="2800"/>
        </a:p>
      </dgm:t>
    </dgm:pt>
    <dgm:pt modelId="{1EC38EF9-4855-437E-87D5-FFEB0C7DD3CF}" type="parTrans" cxnId="{B350DE46-5CBE-4416-89B2-8BDE24CB7FF9}">
      <dgm:prSet/>
      <dgm:spPr/>
      <dgm:t>
        <a:bodyPr/>
        <a:lstStyle/>
        <a:p>
          <a:endParaRPr lang="zh-TW" altLang="en-US"/>
        </a:p>
      </dgm:t>
    </dgm:pt>
    <dgm:pt modelId="{EAE34577-4C81-4BDE-B6A4-3189C5AFD721}" type="sibTrans" cxnId="{B350DE46-5CBE-4416-89B2-8BDE24CB7FF9}">
      <dgm:prSet/>
      <dgm:spPr/>
      <dgm:t>
        <a:bodyPr/>
        <a:lstStyle/>
        <a:p>
          <a:endParaRPr lang="zh-TW" altLang="en-US"/>
        </a:p>
      </dgm:t>
    </dgm:pt>
    <dgm:pt modelId="{56C155BD-2B00-4885-977A-5D574DA60E54}">
      <dgm:prSet phldrT="[文字]" custT="1"/>
      <dgm:spPr>
        <a:solidFill>
          <a:srgbClr val="92D050"/>
        </a:solidFill>
      </dgm:spPr>
      <dgm:t>
        <a:bodyPr/>
        <a:lstStyle/>
        <a:p>
          <a:pPr algn="just"/>
          <a:r>
            <a:rPr lang="zh-TW" altLang="en-US" sz="2800" b="1" smtClean="0">
              <a:solidFill>
                <a:schemeClr val="tx1"/>
              </a:solidFill>
              <a:latin typeface="+mj-ea"/>
              <a:ea typeface="+mj-ea"/>
            </a:rPr>
            <a:t>勞務之委任或僱傭</a:t>
          </a:r>
          <a:r>
            <a:rPr lang="en-US" altLang="zh-TW" sz="2800" b="1" smtClean="0">
              <a:solidFill>
                <a:schemeClr val="tx1"/>
              </a:solidFill>
              <a:latin typeface="+mj-ea"/>
              <a:ea typeface="+mj-ea"/>
            </a:rPr>
            <a:t>(</a:t>
          </a:r>
          <a:r>
            <a:rPr lang="zh-TW" altLang="en-US" sz="2800" b="1" smtClean="0">
              <a:solidFill>
                <a:srgbClr val="0000FF"/>
              </a:solidFill>
              <a:latin typeface="+mj-ea"/>
              <a:ea typeface="+mj-ea"/>
            </a:rPr>
            <a:t>勞務採購</a:t>
          </a:r>
          <a:r>
            <a:rPr lang="zh-TW" altLang="en-US" sz="2800" b="1" smtClean="0">
              <a:solidFill>
                <a:schemeClr val="tx1"/>
              </a:solidFill>
              <a:latin typeface="+mj-ea"/>
              <a:ea typeface="+mj-ea"/>
            </a:rPr>
            <a:t>，</a:t>
          </a:r>
          <a:r>
            <a:rPr lang="en-US" altLang="zh-TW" sz="2800" b="1" smtClean="0">
              <a:solidFill>
                <a:schemeClr val="tx1"/>
              </a:solidFill>
              <a:latin typeface="+mj-ea"/>
              <a:ea typeface="+mj-ea"/>
            </a:rPr>
            <a:t>§7,3)</a:t>
          </a:r>
          <a:endParaRPr lang="zh-TW" altLang="en-US" sz="2800"/>
        </a:p>
      </dgm:t>
    </dgm:pt>
    <dgm:pt modelId="{E63FB09E-BDE6-4889-B022-93F63B68D6AF}" type="parTrans" cxnId="{6532772C-E8B6-46CC-A729-8D0B2334C8B4}">
      <dgm:prSet/>
      <dgm:spPr/>
      <dgm:t>
        <a:bodyPr/>
        <a:lstStyle/>
        <a:p>
          <a:endParaRPr lang="zh-TW" altLang="en-US"/>
        </a:p>
      </dgm:t>
    </dgm:pt>
    <dgm:pt modelId="{DD88CC75-EFBA-4462-A722-F9218F2A3DD2}" type="sibTrans" cxnId="{6532772C-E8B6-46CC-A729-8D0B2334C8B4}">
      <dgm:prSet/>
      <dgm:spPr/>
      <dgm:t>
        <a:bodyPr/>
        <a:lstStyle/>
        <a:p>
          <a:endParaRPr lang="zh-TW" altLang="en-US"/>
        </a:p>
      </dgm:t>
    </dgm:pt>
    <dgm:pt modelId="{14DEEA27-18D1-40B1-9F46-3C7097FC387B}" type="pres">
      <dgm:prSet presAssocID="{E994ED8F-8500-4BE7-9C9E-21F03285E2F4}" presName="linearFlow" presStyleCnt="0">
        <dgm:presLayoutVars>
          <dgm:dir/>
          <dgm:resizeHandles val="exact"/>
        </dgm:presLayoutVars>
      </dgm:prSet>
      <dgm:spPr/>
    </dgm:pt>
    <dgm:pt modelId="{1D0D7BD9-51FD-464B-9D84-F212B2DF26B7}" type="pres">
      <dgm:prSet presAssocID="{9FC7D7FB-2736-4B4F-B8EE-5EE2C00ECE70}" presName="composite" presStyleCnt="0"/>
      <dgm:spPr/>
    </dgm:pt>
    <dgm:pt modelId="{16FC86E1-185A-4C44-BC74-AB191D5D351F}" type="pres">
      <dgm:prSet presAssocID="{9FC7D7FB-2736-4B4F-B8EE-5EE2C00ECE70}" presName="imgShp" presStyleLbl="fgImgPlace1" presStyleIdx="0" presStyleCnt="3"/>
      <dgm:spPr>
        <a:solidFill>
          <a:schemeClr val="bg1">
            <a:lumMod val="75000"/>
          </a:schemeClr>
        </a:solidFill>
      </dgm:spPr>
    </dgm:pt>
    <dgm:pt modelId="{FC82F3D9-039D-4D75-A8E7-DAABBB79DF94}" type="pres">
      <dgm:prSet presAssocID="{9FC7D7FB-2736-4B4F-B8EE-5EE2C00ECE70}" presName="txShp" presStyleLbl="node1" presStyleIdx="0" presStyleCnt="3" custScaleX="121000" custLinFactNeighborX="12022" custLinFactNeighborY="3022">
        <dgm:presLayoutVars>
          <dgm:bulletEnabled val="1"/>
        </dgm:presLayoutVars>
      </dgm:prSet>
      <dgm:spPr/>
      <dgm:t>
        <a:bodyPr/>
        <a:lstStyle/>
        <a:p>
          <a:endParaRPr lang="zh-TW" altLang="en-US"/>
        </a:p>
      </dgm:t>
    </dgm:pt>
    <dgm:pt modelId="{E418B24A-2D6D-442E-9141-3FEA4BF775CA}" type="pres">
      <dgm:prSet presAssocID="{6F3D253C-3724-4C42-A018-F2508FB5A6A8}" presName="spacing" presStyleCnt="0"/>
      <dgm:spPr/>
    </dgm:pt>
    <dgm:pt modelId="{A0CB9FE5-4637-4989-9916-7A47A05236B0}" type="pres">
      <dgm:prSet presAssocID="{7FA76C74-F83B-4BFD-9080-93588E5A4408}" presName="composite" presStyleCnt="0"/>
      <dgm:spPr/>
    </dgm:pt>
    <dgm:pt modelId="{7640FD55-BCC8-4B1F-88EF-BA10C4F5808C}" type="pres">
      <dgm:prSet presAssocID="{7FA76C74-F83B-4BFD-9080-93588E5A4408}" presName="imgShp" presStyleLbl="fgImgPlace1" presStyleIdx="1" presStyleCnt="3"/>
      <dgm:spPr>
        <a:solidFill>
          <a:schemeClr val="bg1">
            <a:lumMod val="75000"/>
          </a:schemeClr>
        </a:solidFill>
      </dgm:spPr>
    </dgm:pt>
    <dgm:pt modelId="{17F90EDD-B826-4305-BBCE-94E2F6F474BD}" type="pres">
      <dgm:prSet presAssocID="{7FA76C74-F83B-4BFD-9080-93588E5A4408}" presName="txShp" presStyleLbl="node1" presStyleIdx="1" presStyleCnt="3" custScaleX="121000" custLinFactNeighborX="12022" custLinFactNeighborY="3022">
        <dgm:presLayoutVars>
          <dgm:bulletEnabled val="1"/>
        </dgm:presLayoutVars>
      </dgm:prSet>
      <dgm:spPr/>
      <dgm:t>
        <a:bodyPr/>
        <a:lstStyle/>
        <a:p>
          <a:endParaRPr lang="zh-TW" altLang="en-US"/>
        </a:p>
      </dgm:t>
    </dgm:pt>
    <dgm:pt modelId="{5A900F62-39D2-4B3C-A220-7642385D6434}" type="pres">
      <dgm:prSet presAssocID="{EAE34577-4C81-4BDE-B6A4-3189C5AFD721}" presName="spacing" presStyleCnt="0"/>
      <dgm:spPr/>
    </dgm:pt>
    <dgm:pt modelId="{531D00DA-CEF0-45D2-BBC6-375E63CC9D24}" type="pres">
      <dgm:prSet presAssocID="{56C155BD-2B00-4885-977A-5D574DA60E54}" presName="composite" presStyleCnt="0"/>
      <dgm:spPr/>
    </dgm:pt>
    <dgm:pt modelId="{F1B8CB68-BDD3-49A4-8606-D71511E99597}" type="pres">
      <dgm:prSet presAssocID="{56C155BD-2B00-4885-977A-5D574DA60E54}" presName="imgShp" presStyleLbl="fgImgPlace1" presStyleIdx="2" presStyleCnt="3"/>
      <dgm:spPr>
        <a:solidFill>
          <a:schemeClr val="bg1">
            <a:lumMod val="75000"/>
          </a:schemeClr>
        </a:solidFill>
      </dgm:spPr>
    </dgm:pt>
    <dgm:pt modelId="{435DE3CC-88FA-4935-AE8E-952F7636BA07}" type="pres">
      <dgm:prSet presAssocID="{56C155BD-2B00-4885-977A-5D574DA60E54}" presName="txShp" presStyleLbl="node1" presStyleIdx="2" presStyleCnt="3" custScaleX="121000" custLinFactNeighborX="12022" custLinFactNeighborY="3022">
        <dgm:presLayoutVars>
          <dgm:bulletEnabled val="1"/>
        </dgm:presLayoutVars>
      </dgm:prSet>
      <dgm:spPr/>
      <dgm:t>
        <a:bodyPr/>
        <a:lstStyle/>
        <a:p>
          <a:endParaRPr lang="zh-TW" altLang="en-US"/>
        </a:p>
      </dgm:t>
    </dgm:pt>
  </dgm:ptLst>
  <dgm:cxnLst>
    <dgm:cxn modelId="{01CF0202-E211-4F23-8EE0-493A7E98D534}" type="presOf" srcId="{E994ED8F-8500-4BE7-9C9E-21F03285E2F4}" destId="{14DEEA27-18D1-40B1-9F46-3C7097FC387B}" srcOrd="0" destOrd="0" presId="urn:microsoft.com/office/officeart/2005/8/layout/vList3"/>
    <dgm:cxn modelId="{68F6A914-B0C3-4CE0-A801-D88ED3CC0A19}" srcId="{E994ED8F-8500-4BE7-9C9E-21F03285E2F4}" destId="{9FC7D7FB-2736-4B4F-B8EE-5EE2C00ECE70}" srcOrd="0" destOrd="0" parTransId="{A37ECEE2-E83C-4C1A-9E2F-D70EFC4FD59C}" sibTransId="{6F3D253C-3724-4C42-A018-F2508FB5A6A8}"/>
    <dgm:cxn modelId="{6532772C-E8B6-46CC-A729-8D0B2334C8B4}" srcId="{E994ED8F-8500-4BE7-9C9E-21F03285E2F4}" destId="{56C155BD-2B00-4885-977A-5D574DA60E54}" srcOrd="2" destOrd="0" parTransId="{E63FB09E-BDE6-4889-B022-93F63B68D6AF}" sibTransId="{DD88CC75-EFBA-4462-A722-F9218F2A3DD2}"/>
    <dgm:cxn modelId="{B350DE46-5CBE-4416-89B2-8BDE24CB7FF9}" srcId="{E994ED8F-8500-4BE7-9C9E-21F03285E2F4}" destId="{7FA76C74-F83B-4BFD-9080-93588E5A4408}" srcOrd="1" destOrd="0" parTransId="{1EC38EF9-4855-437E-87D5-FFEB0C7DD3CF}" sibTransId="{EAE34577-4C81-4BDE-B6A4-3189C5AFD721}"/>
    <dgm:cxn modelId="{BA72FF3C-EFE4-49D0-84F5-0AB6189A47E1}" type="presOf" srcId="{9FC7D7FB-2736-4B4F-B8EE-5EE2C00ECE70}" destId="{FC82F3D9-039D-4D75-A8E7-DAABBB79DF94}" srcOrd="0" destOrd="0" presId="urn:microsoft.com/office/officeart/2005/8/layout/vList3"/>
    <dgm:cxn modelId="{F8EF43CC-4F9C-4F55-B925-40DF4876A4F9}" type="presOf" srcId="{56C155BD-2B00-4885-977A-5D574DA60E54}" destId="{435DE3CC-88FA-4935-AE8E-952F7636BA07}" srcOrd="0" destOrd="0" presId="urn:microsoft.com/office/officeart/2005/8/layout/vList3"/>
    <dgm:cxn modelId="{FDB551D4-DC68-46EE-95D1-187719E83C82}" type="presOf" srcId="{7FA76C74-F83B-4BFD-9080-93588E5A4408}" destId="{17F90EDD-B826-4305-BBCE-94E2F6F474BD}" srcOrd="0" destOrd="0" presId="urn:microsoft.com/office/officeart/2005/8/layout/vList3"/>
    <dgm:cxn modelId="{87ACF562-5327-4AB4-B707-E5701DD12CC0}" type="presParOf" srcId="{14DEEA27-18D1-40B1-9F46-3C7097FC387B}" destId="{1D0D7BD9-51FD-464B-9D84-F212B2DF26B7}" srcOrd="0" destOrd="0" presId="urn:microsoft.com/office/officeart/2005/8/layout/vList3"/>
    <dgm:cxn modelId="{EE1CFB7D-C721-42CC-A6FC-3B6E8BF8066E}" type="presParOf" srcId="{1D0D7BD9-51FD-464B-9D84-F212B2DF26B7}" destId="{16FC86E1-185A-4C44-BC74-AB191D5D351F}" srcOrd="0" destOrd="0" presId="urn:microsoft.com/office/officeart/2005/8/layout/vList3"/>
    <dgm:cxn modelId="{5AEA52F4-4CC7-4019-B6C1-6E07B48DDED4}" type="presParOf" srcId="{1D0D7BD9-51FD-464B-9D84-F212B2DF26B7}" destId="{FC82F3D9-039D-4D75-A8E7-DAABBB79DF94}" srcOrd="1" destOrd="0" presId="urn:microsoft.com/office/officeart/2005/8/layout/vList3"/>
    <dgm:cxn modelId="{B7929564-50C5-4235-9519-695FFCC7C4F2}" type="presParOf" srcId="{14DEEA27-18D1-40B1-9F46-3C7097FC387B}" destId="{E418B24A-2D6D-442E-9141-3FEA4BF775CA}" srcOrd="1" destOrd="0" presId="urn:microsoft.com/office/officeart/2005/8/layout/vList3"/>
    <dgm:cxn modelId="{4AFFD34B-2EDA-4252-BBC3-3EF2EB974037}" type="presParOf" srcId="{14DEEA27-18D1-40B1-9F46-3C7097FC387B}" destId="{A0CB9FE5-4637-4989-9916-7A47A05236B0}" srcOrd="2" destOrd="0" presId="urn:microsoft.com/office/officeart/2005/8/layout/vList3"/>
    <dgm:cxn modelId="{D47E6FF1-B0AB-4851-816B-FA8127D8CFBC}" type="presParOf" srcId="{A0CB9FE5-4637-4989-9916-7A47A05236B0}" destId="{7640FD55-BCC8-4B1F-88EF-BA10C4F5808C}" srcOrd="0" destOrd="0" presId="urn:microsoft.com/office/officeart/2005/8/layout/vList3"/>
    <dgm:cxn modelId="{307C2353-CF45-48C4-A78A-9B709E2A50C2}" type="presParOf" srcId="{A0CB9FE5-4637-4989-9916-7A47A05236B0}" destId="{17F90EDD-B826-4305-BBCE-94E2F6F474BD}" srcOrd="1" destOrd="0" presId="urn:microsoft.com/office/officeart/2005/8/layout/vList3"/>
    <dgm:cxn modelId="{B8406F52-986E-4DE4-91A6-6A8CF5BF1ED1}" type="presParOf" srcId="{14DEEA27-18D1-40B1-9F46-3C7097FC387B}" destId="{5A900F62-39D2-4B3C-A220-7642385D6434}" srcOrd="3" destOrd="0" presId="urn:microsoft.com/office/officeart/2005/8/layout/vList3"/>
    <dgm:cxn modelId="{67EF60FF-D1D4-4AEA-8479-DF9E26CE8CA4}" type="presParOf" srcId="{14DEEA27-18D1-40B1-9F46-3C7097FC387B}" destId="{531D00DA-CEF0-45D2-BBC6-375E63CC9D24}" srcOrd="4" destOrd="0" presId="urn:microsoft.com/office/officeart/2005/8/layout/vList3"/>
    <dgm:cxn modelId="{7C3AFDCB-132A-4687-9FC0-FF19359DFDF8}" type="presParOf" srcId="{531D00DA-CEF0-45D2-BBC6-375E63CC9D24}" destId="{F1B8CB68-BDD3-49A4-8606-D71511E99597}" srcOrd="0" destOrd="0" presId="urn:microsoft.com/office/officeart/2005/8/layout/vList3"/>
    <dgm:cxn modelId="{0EBA38AC-F07A-49C4-80F4-00FE8626A362}" type="presParOf" srcId="{531D00DA-CEF0-45D2-BBC6-375E63CC9D24}" destId="{435DE3CC-88FA-4935-AE8E-952F7636BA07}"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94ED8F-8500-4BE7-9C9E-21F03285E2F4}" type="doc">
      <dgm:prSet loTypeId="urn:microsoft.com/office/officeart/2005/8/layout/vList3" loCatId="list" qsTypeId="urn:microsoft.com/office/officeart/2005/8/quickstyle/simple1" qsCatId="simple" csTypeId="urn:microsoft.com/office/officeart/2005/8/colors/accent1_2" csCatId="accent1" phldr="1"/>
      <dgm:spPr/>
    </dgm:pt>
    <dgm:pt modelId="{9FC7D7FB-2736-4B4F-B8EE-5EE2C00ECE70}">
      <dgm:prSet phldrT="[文字]" custT="1"/>
      <dgm:spPr>
        <a:solidFill>
          <a:srgbClr val="92D050"/>
        </a:solidFill>
      </dgm:spPr>
      <dgm:t>
        <a:bodyPr/>
        <a:lstStyle/>
        <a:p>
          <a:pPr algn="just">
            <a:lnSpc>
              <a:spcPts val="4000"/>
            </a:lnSpc>
            <a:spcAft>
              <a:spcPts val="0"/>
            </a:spcAft>
          </a:pPr>
          <a:r>
            <a:rPr lang="zh-TW" altLang="en-US" sz="4000" b="1" smtClean="0">
              <a:solidFill>
                <a:schemeClr val="tx1"/>
              </a:solidFill>
              <a:latin typeface="+mj-ea"/>
              <a:ea typeface="+mj-ea"/>
            </a:rPr>
            <a:t>政府機關</a:t>
          </a:r>
          <a:endParaRPr lang="zh-TW" altLang="en-US" sz="4000" b="1">
            <a:solidFill>
              <a:schemeClr val="tx1"/>
            </a:solidFill>
            <a:latin typeface="+mj-ea"/>
            <a:ea typeface="+mj-ea"/>
          </a:endParaRPr>
        </a:p>
      </dgm:t>
    </dgm:pt>
    <dgm:pt modelId="{A37ECEE2-E83C-4C1A-9E2F-D70EFC4FD59C}" type="parTrans" cxnId="{68F6A914-B0C3-4CE0-A801-D88ED3CC0A19}">
      <dgm:prSet/>
      <dgm:spPr/>
      <dgm:t>
        <a:bodyPr/>
        <a:lstStyle/>
        <a:p>
          <a:endParaRPr lang="zh-TW" altLang="en-US"/>
        </a:p>
      </dgm:t>
    </dgm:pt>
    <dgm:pt modelId="{6F3D253C-3724-4C42-A018-F2508FB5A6A8}" type="sibTrans" cxnId="{68F6A914-B0C3-4CE0-A801-D88ED3CC0A19}">
      <dgm:prSet/>
      <dgm:spPr/>
      <dgm:t>
        <a:bodyPr/>
        <a:lstStyle/>
        <a:p>
          <a:endParaRPr lang="zh-TW" altLang="en-US"/>
        </a:p>
      </dgm:t>
    </dgm:pt>
    <dgm:pt modelId="{7FA76C74-F83B-4BFD-9080-93588E5A4408}">
      <dgm:prSet phldrT="[文字]" custT="1"/>
      <dgm:spPr>
        <a:solidFill>
          <a:srgbClr val="92D050"/>
        </a:solidFill>
      </dgm:spPr>
      <dgm:t>
        <a:bodyPr/>
        <a:lstStyle/>
        <a:p>
          <a:pPr algn="just">
            <a:lnSpc>
              <a:spcPts val="3200"/>
            </a:lnSpc>
            <a:spcAft>
              <a:spcPts val="0"/>
            </a:spcAft>
          </a:pPr>
          <a:r>
            <a:rPr lang="zh-TW" altLang="en-US" sz="4000" b="1" smtClean="0">
              <a:solidFill>
                <a:schemeClr val="tx1"/>
              </a:solidFill>
              <a:latin typeface="+mj-ea"/>
              <a:ea typeface="+mj-ea"/>
            </a:rPr>
            <a:t>公立學校</a:t>
          </a:r>
          <a:endParaRPr lang="zh-TW" altLang="en-US" sz="4000"/>
        </a:p>
      </dgm:t>
    </dgm:pt>
    <dgm:pt modelId="{1EC38EF9-4855-437E-87D5-FFEB0C7DD3CF}" type="parTrans" cxnId="{B350DE46-5CBE-4416-89B2-8BDE24CB7FF9}">
      <dgm:prSet/>
      <dgm:spPr/>
      <dgm:t>
        <a:bodyPr/>
        <a:lstStyle/>
        <a:p>
          <a:endParaRPr lang="zh-TW" altLang="en-US"/>
        </a:p>
      </dgm:t>
    </dgm:pt>
    <dgm:pt modelId="{EAE34577-4C81-4BDE-B6A4-3189C5AFD721}" type="sibTrans" cxnId="{B350DE46-5CBE-4416-89B2-8BDE24CB7FF9}">
      <dgm:prSet/>
      <dgm:spPr/>
      <dgm:t>
        <a:bodyPr/>
        <a:lstStyle/>
        <a:p>
          <a:endParaRPr lang="zh-TW" altLang="en-US"/>
        </a:p>
      </dgm:t>
    </dgm:pt>
    <dgm:pt modelId="{56C155BD-2B00-4885-977A-5D574DA60E54}">
      <dgm:prSet phldrT="[文字]" custT="1"/>
      <dgm:spPr>
        <a:solidFill>
          <a:srgbClr val="92D050"/>
        </a:solidFill>
      </dgm:spPr>
      <dgm:t>
        <a:bodyPr/>
        <a:lstStyle/>
        <a:p>
          <a:pPr algn="just"/>
          <a:r>
            <a:rPr lang="zh-TW" altLang="en-US" sz="4000" b="1" smtClean="0">
              <a:solidFill>
                <a:schemeClr val="tx1"/>
              </a:solidFill>
              <a:latin typeface="+mj-ea"/>
              <a:ea typeface="+mj-ea"/>
            </a:rPr>
            <a:t>公營事業</a:t>
          </a:r>
          <a:endParaRPr lang="zh-TW" altLang="en-US" sz="4000"/>
        </a:p>
      </dgm:t>
    </dgm:pt>
    <dgm:pt modelId="{E63FB09E-BDE6-4889-B022-93F63B68D6AF}" type="parTrans" cxnId="{6532772C-E8B6-46CC-A729-8D0B2334C8B4}">
      <dgm:prSet/>
      <dgm:spPr/>
      <dgm:t>
        <a:bodyPr/>
        <a:lstStyle/>
        <a:p>
          <a:endParaRPr lang="zh-TW" altLang="en-US"/>
        </a:p>
      </dgm:t>
    </dgm:pt>
    <dgm:pt modelId="{DD88CC75-EFBA-4462-A722-F9218F2A3DD2}" type="sibTrans" cxnId="{6532772C-E8B6-46CC-A729-8D0B2334C8B4}">
      <dgm:prSet/>
      <dgm:spPr/>
      <dgm:t>
        <a:bodyPr/>
        <a:lstStyle/>
        <a:p>
          <a:endParaRPr lang="zh-TW" altLang="en-US"/>
        </a:p>
      </dgm:t>
    </dgm:pt>
    <dgm:pt modelId="{14DEEA27-18D1-40B1-9F46-3C7097FC387B}" type="pres">
      <dgm:prSet presAssocID="{E994ED8F-8500-4BE7-9C9E-21F03285E2F4}" presName="linearFlow" presStyleCnt="0">
        <dgm:presLayoutVars>
          <dgm:dir/>
          <dgm:resizeHandles val="exact"/>
        </dgm:presLayoutVars>
      </dgm:prSet>
      <dgm:spPr/>
    </dgm:pt>
    <dgm:pt modelId="{1D0D7BD9-51FD-464B-9D84-F212B2DF26B7}" type="pres">
      <dgm:prSet presAssocID="{9FC7D7FB-2736-4B4F-B8EE-5EE2C00ECE70}" presName="composite" presStyleCnt="0"/>
      <dgm:spPr/>
    </dgm:pt>
    <dgm:pt modelId="{16FC86E1-185A-4C44-BC74-AB191D5D351F}" type="pres">
      <dgm:prSet presAssocID="{9FC7D7FB-2736-4B4F-B8EE-5EE2C00ECE70}" presName="imgShp" presStyleLbl="fgImgPlace1" presStyleIdx="0" presStyleCnt="3"/>
      <dgm:spPr>
        <a:solidFill>
          <a:schemeClr val="bg2">
            <a:lumMod val="75000"/>
          </a:schemeClr>
        </a:solidFill>
      </dgm:spPr>
    </dgm:pt>
    <dgm:pt modelId="{FC82F3D9-039D-4D75-A8E7-DAABBB79DF94}" type="pres">
      <dgm:prSet presAssocID="{9FC7D7FB-2736-4B4F-B8EE-5EE2C00ECE70}" presName="txShp" presStyleLbl="node1" presStyleIdx="0" presStyleCnt="3" custScaleX="121000" custLinFactNeighborX="12022" custLinFactNeighborY="3022">
        <dgm:presLayoutVars>
          <dgm:bulletEnabled val="1"/>
        </dgm:presLayoutVars>
      </dgm:prSet>
      <dgm:spPr/>
      <dgm:t>
        <a:bodyPr/>
        <a:lstStyle/>
        <a:p>
          <a:endParaRPr lang="zh-TW" altLang="en-US"/>
        </a:p>
      </dgm:t>
    </dgm:pt>
    <dgm:pt modelId="{E418B24A-2D6D-442E-9141-3FEA4BF775CA}" type="pres">
      <dgm:prSet presAssocID="{6F3D253C-3724-4C42-A018-F2508FB5A6A8}" presName="spacing" presStyleCnt="0"/>
      <dgm:spPr/>
    </dgm:pt>
    <dgm:pt modelId="{A0CB9FE5-4637-4989-9916-7A47A05236B0}" type="pres">
      <dgm:prSet presAssocID="{7FA76C74-F83B-4BFD-9080-93588E5A4408}" presName="composite" presStyleCnt="0"/>
      <dgm:spPr/>
    </dgm:pt>
    <dgm:pt modelId="{7640FD55-BCC8-4B1F-88EF-BA10C4F5808C}" type="pres">
      <dgm:prSet presAssocID="{7FA76C74-F83B-4BFD-9080-93588E5A4408}" presName="imgShp" presStyleLbl="fgImgPlace1" presStyleIdx="1" presStyleCnt="3"/>
      <dgm:spPr>
        <a:solidFill>
          <a:srgbClr val="FFC000"/>
        </a:solidFill>
      </dgm:spPr>
    </dgm:pt>
    <dgm:pt modelId="{17F90EDD-B826-4305-BBCE-94E2F6F474BD}" type="pres">
      <dgm:prSet presAssocID="{7FA76C74-F83B-4BFD-9080-93588E5A4408}" presName="txShp" presStyleLbl="node1" presStyleIdx="1" presStyleCnt="3" custScaleX="121000" custLinFactNeighborX="12022" custLinFactNeighborY="3022">
        <dgm:presLayoutVars>
          <dgm:bulletEnabled val="1"/>
        </dgm:presLayoutVars>
      </dgm:prSet>
      <dgm:spPr/>
      <dgm:t>
        <a:bodyPr/>
        <a:lstStyle/>
        <a:p>
          <a:endParaRPr lang="zh-TW" altLang="en-US"/>
        </a:p>
      </dgm:t>
    </dgm:pt>
    <dgm:pt modelId="{5A900F62-39D2-4B3C-A220-7642385D6434}" type="pres">
      <dgm:prSet presAssocID="{EAE34577-4C81-4BDE-B6A4-3189C5AFD721}" presName="spacing" presStyleCnt="0"/>
      <dgm:spPr/>
    </dgm:pt>
    <dgm:pt modelId="{531D00DA-CEF0-45D2-BBC6-375E63CC9D24}" type="pres">
      <dgm:prSet presAssocID="{56C155BD-2B00-4885-977A-5D574DA60E54}" presName="composite" presStyleCnt="0"/>
      <dgm:spPr/>
    </dgm:pt>
    <dgm:pt modelId="{F1B8CB68-BDD3-49A4-8606-D71511E99597}" type="pres">
      <dgm:prSet presAssocID="{56C155BD-2B00-4885-977A-5D574DA60E54}" presName="imgShp" presStyleLbl="fgImgPlace1" presStyleIdx="2" presStyleCnt="3"/>
      <dgm:spPr>
        <a:solidFill>
          <a:srgbClr val="FFC000"/>
        </a:solidFill>
      </dgm:spPr>
    </dgm:pt>
    <dgm:pt modelId="{435DE3CC-88FA-4935-AE8E-952F7636BA07}" type="pres">
      <dgm:prSet presAssocID="{56C155BD-2B00-4885-977A-5D574DA60E54}" presName="txShp" presStyleLbl="node1" presStyleIdx="2" presStyleCnt="3" custScaleX="121000" custLinFactNeighborX="12022" custLinFactNeighborY="3022">
        <dgm:presLayoutVars>
          <dgm:bulletEnabled val="1"/>
        </dgm:presLayoutVars>
      </dgm:prSet>
      <dgm:spPr/>
      <dgm:t>
        <a:bodyPr/>
        <a:lstStyle/>
        <a:p>
          <a:endParaRPr lang="zh-TW" altLang="en-US"/>
        </a:p>
      </dgm:t>
    </dgm:pt>
  </dgm:ptLst>
  <dgm:cxnLst>
    <dgm:cxn modelId="{CB334C70-5166-4D95-8B89-E712AE4CBBC2}" type="presOf" srcId="{7FA76C74-F83B-4BFD-9080-93588E5A4408}" destId="{17F90EDD-B826-4305-BBCE-94E2F6F474BD}" srcOrd="0" destOrd="0" presId="urn:microsoft.com/office/officeart/2005/8/layout/vList3"/>
    <dgm:cxn modelId="{68F6A914-B0C3-4CE0-A801-D88ED3CC0A19}" srcId="{E994ED8F-8500-4BE7-9C9E-21F03285E2F4}" destId="{9FC7D7FB-2736-4B4F-B8EE-5EE2C00ECE70}" srcOrd="0" destOrd="0" parTransId="{A37ECEE2-E83C-4C1A-9E2F-D70EFC4FD59C}" sibTransId="{6F3D253C-3724-4C42-A018-F2508FB5A6A8}"/>
    <dgm:cxn modelId="{1625C0FD-7E08-4859-861B-388041ED225C}" type="presOf" srcId="{9FC7D7FB-2736-4B4F-B8EE-5EE2C00ECE70}" destId="{FC82F3D9-039D-4D75-A8E7-DAABBB79DF94}" srcOrd="0" destOrd="0" presId="urn:microsoft.com/office/officeart/2005/8/layout/vList3"/>
    <dgm:cxn modelId="{7AF9921D-7F62-45B3-9E18-0F167301F576}" type="presOf" srcId="{E994ED8F-8500-4BE7-9C9E-21F03285E2F4}" destId="{14DEEA27-18D1-40B1-9F46-3C7097FC387B}" srcOrd="0" destOrd="0" presId="urn:microsoft.com/office/officeart/2005/8/layout/vList3"/>
    <dgm:cxn modelId="{6532772C-E8B6-46CC-A729-8D0B2334C8B4}" srcId="{E994ED8F-8500-4BE7-9C9E-21F03285E2F4}" destId="{56C155BD-2B00-4885-977A-5D574DA60E54}" srcOrd="2" destOrd="0" parTransId="{E63FB09E-BDE6-4889-B022-93F63B68D6AF}" sibTransId="{DD88CC75-EFBA-4462-A722-F9218F2A3DD2}"/>
    <dgm:cxn modelId="{B350DE46-5CBE-4416-89B2-8BDE24CB7FF9}" srcId="{E994ED8F-8500-4BE7-9C9E-21F03285E2F4}" destId="{7FA76C74-F83B-4BFD-9080-93588E5A4408}" srcOrd="1" destOrd="0" parTransId="{1EC38EF9-4855-437E-87D5-FFEB0C7DD3CF}" sibTransId="{EAE34577-4C81-4BDE-B6A4-3189C5AFD721}"/>
    <dgm:cxn modelId="{72ABF721-51E4-475F-A214-FA031DEC80AF}" type="presOf" srcId="{56C155BD-2B00-4885-977A-5D574DA60E54}" destId="{435DE3CC-88FA-4935-AE8E-952F7636BA07}" srcOrd="0" destOrd="0" presId="urn:microsoft.com/office/officeart/2005/8/layout/vList3"/>
    <dgm:cxn modelId="{F6E5FF39-05C8-4945-9B48-015787AE04ED}" type="presParOf" srcId="{14DEEA27-18D1-40B1-9F46-3C7097FC387B}" destId="{1D0D7BD9-51FD-464B-9D84-F212B2DF26B7}" srcOrd="0" destOrd="0" presId="urn:microsoft.com/office/officeart/2005/8/layout/vList3"/>
    <dgm:cxn modelId="{C570B2EE-D300-4098-86F2-4FD422D0194C}" type="presParOf" srcId="{1D0D7BD9-51FD-464B-9D84-F212B2DF26B7}" destId="{16FC86E1-185A-4C44-BC74-AB191D5D351F}" srcOrd="0" destOrd="0" presId="urn:microsoft.com/office/officeart/2005/8/layout/vList3"/>
    <dgm:cxn modelId="{80143B7E-8B18-4775-A973-14A9B2285021}" type="presParOf" srcId="{1D0D7BD9-51FD-464B-9D84-F212B2DF26B7}" destId="{FC82F3D9-039D-4D75-A8E7-DAABBB79DF94}" srcOrd="1" destOrd="0" presId="urn:microsoft.com/office/officeart/2005/8/layout/vList3"/>
    <dgm:cxn modelId="{E6E9931C-3803-4D0F-8F28-656B1BD845AE}" type="presParOf" srcId="{14DEEA27-18D1-40B1-9F46-3C7097FC387B}" destId="{E418B24A-2D6D-442E-9141-3FEA4BF775CA}" srcOrd="1" destOrd="0" presId="urn:microsoft.com/office/officeart/2005/8/layout/vList3"/>
    <dgm:cxn modelId="{2CA3A0AD-1B6C-4451-A9F5-AA9CC188CE9A}" type="presParOf" srcId="{14DEEA27-18D1-40B1-9F46-3C7097FC387B}" destId="{A0CB9FE5-4637-4989-9916-7A47A05236B0}" srcOrd="2" destOrd="0" presId="urn:microsoft.com/office/officeart/2005/8/layout/vList3"/>
    <dgm:cxn modelId="{265C86F2-526F-4D90-AAD6-4A074552CD5F}" type="presParOf" srcId="{A0CB9FE5-4637-4989-9916-7A47A05236B0}" destId="{7640FD55-BCC8-4B1F-88EF-BA10C4F5808C}" srcOrd="0" destOrd="0" presId="urn:microsoft.com/office/officeart/2005/8/layout/vList3"/>
    <dgm:cxn modelId="{448FED34-C4F0-4234-81A7-0A1749BBC896}" type="presParOf" srcId="{A0CB9FE5-4637-4989-9916-7A47A05236B0}" destId="{17F90EDD-B826-4305-BBCE-94E2F6F474BD}" srcOrd="1" destOrd="0" presId="urn:microsoft.com/office/officeart/2005/8/layout/vList3"/>
    <dgm:cxn modelId="{7EDC0DF3-538D-477F-871C-B2B06C93D623}" type="presParOf" srcId="{14DEEA27-18D1-40B1-9F46-3C7097FC387B}" destId="{5A900F62-39D2-4B3C-A220-7642385D6434}" srcOrd="3" destOrd="0" presId="urn:microsoft.com/office/officeart/2005/8/layout/vList3"/>
    <dgm:cxn modelId="{2488C445-E125-48D4-ABAC-D7AAFF7D37BD}" type="presParOf" srcId="{14DEEA27-18D1-40B1-9F46-3C7097FC387B}" destId="{531D00DA-CEF0-45D2-BBC6-375E63CC9D24}" srcOrd="4" destOrd="0" presId="urn:microsoft.com/office/officeart/2005/8/layout/vList3"/>
    <dgm:cxn modelId="{7556285E-D3AF-4D7B-8B4B-BB1462A28F29}" type="presParOf" srcId="{531D00DA-CEF0-45D2-BBC6-375E63CC9D24}" destId="{F1B8CB68-BDD3-49A4-8606-D71511E99597}" srcOrd="0" destOrd="0" presId="urn:microsoft.com/office/officeart/2005/8/layout/vList3"/>
    <dgm:cxn modelId="{98614576-BF6D-45C7-A635-DB67B1AA4094}" type="presParOf" srcId="{531D00DA-CEF0-45D2-BBC6-375E63CC9D24}" destId="{435DE3CC-88FA-4935-AE8E-952F7636BA0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94ED8F-8500-4BE7-9C9E-21F03285E2F4}" type="doc">
      <dgm:prSet loTypeId="urn:microsoft.com/office/officeart/2005/8/layout/vList3" loCatId="list" qsTypeId="urn:microsoft.com/office/officeart/2005/8/quickstyle/simple1" qsCatId="simple" csTypeId="urn:microsoft.com/office/officeart/2005/8/colors/accent1_2" csCatId="accent1" phldr="1"/>
      <dgm:spPr/>
    </dgm:pt>
    <dgm:pt modelId="{9FC7D7FB-2736-4B4F-B8EE-5EE2C00ECE70}">
      <dgm:prSet phldrT="[文字]" custT="1"/>
      <dgm:spPr>
        <a:blipFill rotWithShape="0">
          <a:blip xmlns:r="http://schemas.openxmlformats.org/officeDocument/2006/relationships" r:embed="rId1"/>
          <a:tile tx="0" ty="0" sx="100000" sy="100000" flip="none" algn="tl"/>
        </a:blipFill>
      </dgm:spPr>
      <dgm:t>
        <a:bodyPr/>
        <a:lstStyle/>
        <a:p>
          <a:pPr algn="just">
            <a:lnSpc>
              <a:spcPts val="3200"/>
            </a:lnSpc>
            <a:spcAft>
              <a:spcPts val="0"/>
            </a:spcAft>
          </a:pPr>
          <a:r>
            <a:rPr lang="zh-TW" altLang="en-US" sz="2600" b="1" smtClean="0">
              <a:solidFill>
                <a:srgbClr val="0000FF"/>
              </a:solidFill>
              <a:latin typeface="+mj-ea"/>
              <a:ea typeface="+mj-ea"/>
            </a:rPr>
            <a:t>公開招標：</a:t>
          </a:r>
          <a:r>
            <a:rPr lang="zh-TW" altLang="en-US" sz="2600" b="1" smtClean="0">
              <a:solidFill>
                <a:schemeClr val="tx1"/>
              </a:solidFill>
              <a:latin typeface="+mj-ea"/>
              <a:ea typeface="+mj-ea"/>
            </a:rPr>
            <a:t>以公告方式邀請不特定廠商投標。</a:t>
          </a:r>
          <a:r>
            <a:rPr lang="en-US" altLang="zh-TW" sz="2600" b="1" smtClean="0">
              <a:solidFill>
                <a:srgbClr val="660033"/>
              </a:solidFill>
              <a:latin typeface="+mj-ea"/>
              <a:ea typeface="+mj-ea"/>
            </a:rPr>
            <a:t>(§19)</a:t>
          </a:r>
          <a:endParaRPr lang="zh-TW" altLang="en-US" sz="2600" b="1">
            <a:solidFill>
              <a:srgbClr val="660033"/>
            </a:solidFill>
            <a:latin typeface="+mj-ea"/>
            <a:ea typeface="+mj-ea"/>
          </a:endParaRPr>
        </a:p>
      </dgm:t>
    </dgm:pt>
    <dgm:pt modelId="{A37ECEE2-E83C-4C1A-9E2F-D70EFC4FD59C}" type="parTrans" cxnId="{68F6A914-B0C3-4CE0-A801-D88ED3CC0A19}">
      <dgm:prSet/>
      <dgm:spPr/>
      <dgm:t>
        <a:bodyPr/>
        <a:lstStyle/>
        <a:p>
          <a:endParaRPr lang="zh-TW" altLang="en-US"/>
        </a:p>
      </dgm:t>
    </dgm:pt>
    <dgm:pt modelId="{6F3D253C-3724-4C42-A018-F2508FB5A6A8}" type="sibTrans" cxnId="{68F6A914-B0C3-4CE0-A801-D88ED3CC0A19}">
      <dgm:prSet/>
      <dgm:spPr/>
      <dgm:t>
        <a:bodyPr/>
        <a:lstStyle/>
        <a:p>
          <a:endParaRPr lang="zh-TW" altLang="en-US"/>
        </a:p>
      </dgm:t>
    </dgm:pt>
    <dgm:pt modelId="{7FA76C74-F83B-4BFD-9080-93588E5A4408}">
      <dgm:prSet phldrT="[文字]" custT="1"/>
      <dgm:spPr>
        <a:blipFill rotWithShape="0">
          <a:blip xmlns:r="http://schemas.openxmlformats.org/officeDocument/2006/relationships" r:embed="rId1"/>
          <a:tile tx="0" ty="0" sx="100000" sy="100000" flip="none" algn="tl"/>
        </a:blipFill>
      </dgm:spPr>
      <dgm:t>
        <a:bodyPr/>
        <a:lstStyle/>
        <a:p>
          <a:pPr algn="just">
            <a:lnSpc>
              <a:spcPts val="3200"/>
            </a:lnSpc>
            <a:spcAft>
              <a:spcPts val="0"/>
            </a:spcAft>
          </a:pPr>
          <a:r>
            <a:rPr lang="zh-TW" altLang="en-US" sz="2600" b="1" smtClean="0">
              <a:solidFill>
                <a:srgbClr val="0000FF"/>
              </a:solidFill>
              <a:latin typeface="+mj-ea"/>
              <a:ea typeface="+mj-ea"/>
            </a:rPr>
            <a:t>選擇性招標：</a:t>
          </a:r>
          <a:r>
            <a:rPr lang="zh-TW" altLang="en-US" sz="2600" b="1" smtClean="0">
              <a:solidFill>
                <a:schemeClr val="tx1"/>
              </a:solidFill>
              <a:latin typeface="+mj-ea"/>
              <a:ea typeface="+mj-ea"/>
            </a:rPr>
            <a:t>以公告方式邀請不特定廠商投標。</a:t>
          </a:r>
          <a:r>
            <a:rPr lang="en-US" altLang="zh-TW" sz="2600" b="1" smtClean="0">
              <a:solidFill>
                <a:srgbClr val="660033"/>
              </a:solidFill>
              <a:latin typeface="+mj-ea"/>
              <a:ea typeface="+mj-ea"/>
            </a:rPr>
            <a:t>(§20</a:t>
          </a:r>
          <a:r>
            <a:rPr lang="zh-TW" altLang="en-US" sz="2600" b="1" smtClean="0">
              <a:solidFill>
                <a:srgbClr val="660033"/>
              </a:solidFill>
              <a:latin typeface="+mj-ea"/>
              <a:ea typeface="+mj-ea"/>
            </a:rPr>
            <a:t>、</a:t>
          </a:r>
          <a:r>
            <a:rPr lang="en-US" altLang="zh-TW" sz="2600" b="1" smtClean="0">
              <a:solidFill>
                <a:srgbClr val="660033"/>
              </a:solidFill>
              <a:latin typeface="+mj-ea"/>
              <a:ea typeface="+mj-ea"/>
            </a:rPr>
            <a:t>§21)</a:t>
          </a:r>
          <a:endParaRPr lang="zh-TW" altLang="en-US" sz="2600"/>
        </a:p>
      </dgm:t>
    </dgm:pt>
    <dgm:pt modelId="{1EC38EF9-4855-437E-87D5-FFEB0C7DD3CF}" type="parTrans" cxnId="{B350DE46-5CBE-4416-89B2-8BDE24CB7FF9}">
      <dgm:prSet/>
      <dgm:spPr/>
      <dgm:t>
        <a:bodyPr/>
        <a:lstStyle/>
        <a:p>
          <a:endParaRPr lang="zh-TW" altLang="en-US"/>
        </a:p>
      </dgm:t>
    </dgm:pt>
    <dgm:pt modelId="{EAE34577-4C81-4BDE-B6A4-3189C5AFD721}" type="sibTrans" cxnId="{B350DE46-5CBE-4416-89B2-8BDE24CB7FF9}">
      <dgm:prSet/>
      <dgm:spPr/>
      <dgm:t>
        <a:bodyPr/>
        <a:lstStyle/>
        <a:p>
          <a:endParaRPr lang="zh-TW" altLang="en-US"/>
        </a:p>
      </dgm:t>
    </dgm:pt>
    <dgm:pt modelId="{56C155BD-2B00-4885-977A-5D574DA60E54}">
      <dgm:prSet phldrT="[文字]" custT="1"/>
      <dgm:spPr>
        <a:blipFill rotWithShape="0">
          <a:blip xmlns:r="http://schemas.openxmlformats.org/officeDocument/2006/relationships" r:embed="rId1"/>
          <a:tile tx="0" ty="0" sx="100000" sy="100000" flip="none" algn="tl"/>
        </a:blipFill>
      </dgm:spPr>
      <dgm:t>
        <a:bodyPr/>
        <a:lstStyle/>
        <a:p>
          <a:pPr algn="just">
            <a:lnSpc>
              <a:spcPts val="3600"/>
            </a:lnSpc>
            <a:spcAft>
              <a:spcPts val="0"/>
            </a:spcAft>
          </a:pPr>
          <a:r>
            <a:rPr lang="zh-TW" altLang="en-US" sz="2600" b="1" smtClean="0">
              <a:solidFill>
                <a:srgbClr val="660033"/>
              </a:solidFill>
              <a:latin typeface="+mj-ea"/>
              <a:ea typeface="+mj-ea"/>
            </a:rPr>
            <a:t>限制性招標</a:t>
          </a:r>
          <a:r>
            <a:rPr lang="zh-TW" altLang="en-US" sz="2600" b="1" smtClean="0">
              <a:solidFill>
                <a:srgbClr val="0000FF"/>
              </a:solidFill>
              <a:latin typeface="+mj-ea"/>
              <a:ea typeface="+mj-ea"/>
            </a:rPr>
            <a:t>：</a:t>
          </a:r>
          <a:r>
            <a:rPr lang="zh-TW" altLang="en-US" sz="2600" b="1" smtClean="0">
              <a:solidFill>
                <a:schemeClr val="tx1"/>
              </a:solidFill>
              <a:latin typeface="+mj-ea"/>
              <a:ea typeface="+mj-ea"/>
            </a:rPr>
            <a:t>不經公告程序，</a:t>
          </a:r>
          <a:r>
            <a:rPr lang="zh-TW" altLang="en-US" sz="2600" b="1" u="sng" baseline="0" smtClean="0">
              <a:solidFill>
                <a:schemeClr val="tx1"/>
              </a:solidFill>
              <a:uFill>
                <a:solidFill>
                  <a:srgbClr val="FF0000"/>
                </a:solidFill>
              </a:uFill>
              <a:latin typeface="+mj-ea"/>
              <a:ea typeface="+mj-ea"/>
            </a:rPr>
            <a:t>邀請二家以上廠商比價或僅邀請一家廠商議價</a:t>
          </a:r>
          <a:r>
            <a:rPr lang="zh-TW" altLang="en-US" sz="2600" b="1" smtClean="0">
              <a:solidFill>
                <a:schemeClr val="tx1"/>
              </a:solidFill>
              <a:latin typeface="+mj-ea"/>
              <a:ea typeface="+mj-ea"/>
            </a:rPr>
            <a:t>。</a:t>
          </a:r>
          <a:r>
            <a:rPr lang="en-US" altLang="zh-TW" sz="2600" b="1" smtClean="0">
              <a:solidFill>
                <a:srgbClr val="660033"/>
              </a:solidFill>
              <a:latin typeface="+mj-ea"/>
              <a:ea typeface="+mj-ea"/>
            </a:rPr>
            <a:t>(§22)</a:t>
          </a:r>
          <a:endParaRPr lang="zh-TW" altLang="en-US" sz="2600"/>
        </a:p>
      </dgm:t>
    </dgm:pt>
    <dgm:pt modelId="{E63FB09E-BDE6-4889-B022-93F63B68D6AF}" type="parTrans" cxnId="{6532772C-E8B6-46CC-A729-8D0B2334C8B4}">
      <dgm:prSet/>
      <dgm:spPr/>
      <dgm:t>
        <a:bodyPr/>
        <a:lstStyle/>
        <a:p>
          <a:endParaRPr lang="zh-TW" altLang="en-US"/>
        </a:p>
      </dgm:t>
    </dgm:pt>
    <dgm:pt modelId="{DD88CC75-EFBA-4462-A722-F9218F2A3DD2}" type="sibTrans" cxnId="{6532772C-E8B6-46CC-A729-8D0B2334C8B4}">
      <dgm:prSet/>
      <dgm:spPr/>
      <dgm:t>
        <a:bodyPr/>
        <a:lstStyle/>
        <a:p>
          <a:endParaRPr lang="zh-TW" altLang="en-US"/>
        </a:p>
      </dgm:t>
    </dgm:pt>
    <dgm:pt modelId="{14DEEA27-18D1-40B1-9F46-3C7097FC387B}" type="pres">
      <dgm:prSet presAssocID="{E994ED8F-8500-4BE7-9C9E-21F03285E2F4}" presName="linearFlow" presStyleCnt="0">
        <dgm:presLayoutVars>
          <dgm:dir/>
          <dgm:resizeHandles val="exact"/>
        </dgm:presLayoutVars>
      </dgm:prSet>
      <dgm:spPr/>
    </dgm:pt>
    <dgm:pt modelId="{1D0D7BD9-51FD-464B-9D84-F212B2DF26B7}" type="pres">
      <dgm:prSet presAssocID="{9FC7D7FB-2736-4B4F-B8EE-5EE2C00ECE70}" presName="composite" presStyleCnt="0"/>
      <dgm:spPr/>
    </dgm:pt>
    <dgm:pt modelId="{16FC86E1-185A-4C44-BC74-AB191D5D351F}" type="pres">
      <dgm:prSet presAssocID="{9FC7D7FB-2736-4B4F-B8EE-5EE2C00ECE70}" presName="imgShp" presStyleLbl="fgImgPlace1" presStyleIdx="0" presStyleCnt="3"/>
      <dgm:spPr>
        <a:solidFill>
          <a:schemeClr val="bg1">
            <a:lumMod val="75000"/>
          </a:schemeClr>
        </a:solidFill>
      </dgm:spPr>
    </dgm:pt>
    <dgm:pt modelId="{FC82F3D9-039D-4D75-A8E7-DAABBB79DF94}" type="pres">
      <dgm:prSet presAssocID="{9FC7D7FB-2736-4B4F-B8EE-5EE2C00ECE70}" presName="txShp" presStyleLbl="node1" presStyleIdx="0" presStyleCnt="3" custScaleX="121000" custLinFactNeighborX="12022" custLinFactNeighborY="3022">
        <dgm:presLayoutVars>
          <dgm:bulletEnabled val="1"/>
        </dgm:presLayoutVars>
      </dgm:prSet>
      <dgm:spPr/>
      <dgm:t>
        <a:bodyPr/>
        <a:lstStyle/>
        <a:p>
          <a:endParaRPr lang="zh-TW" altLang="en-US"/>
        </a:p>
      </dgm:t>
    </dgm:pt>
    <dgm:pt modelId="{E418B24A-2D6D-442E-9141-3FEA4BF775CA}" type="pres">
      <dgm:prSet presAssocID="{6F3D253C-3724-4C42-A018-F2508FB5A6A8}" presName="spacing" presStyleCnt="0"/>
      <dgm:spPr/>
    </dgm:pt>
    <dgm:pt modelId="{A0CB9FE5-4637-4989-9916-7A47A05236B0}" type="pres">
      <dgm:prSet presAssocID="{7FA76C74-F83B-4BFD-9080-93588E5A4408}" presName="composite" presStyleCnt="0"/>
      <dgm:spPr/>
    </dgm:pt>
    <dgm:pt modelId="{7640FD55-BCC8-4B1F-88EF-BA10C4F5808C}" type="pres">
      <dgm:prSet presAssocID="{7FA76C74-F83B-4BFD-9080-93588E5A4408}" presName="imgShp" presStyleLbl="fgImgPlace1" presStyleIdx="1" presStyleCnt="3"/>
      <dgm:spPr>
        <a:solidFill>
          <a:schemeClr val="bg1">
            <a:lumMod val="75000"/>
          </a:schemeClr>
        </a:solidFill>
      </dgm:spPr>
    </dgm:pt>
    <dgm:pt modelId="{17F90EDD-B826-4305-BBCE-94E2F6F474BD}" type="pres">
      <dgm:prSet presAssocID="{7FA76C74-F83B-4BFD-9080-93588E5A4408}" presName="txShp" presStyleLbl="node1" presStyleIdx="1" presStyleCnt="3" custScaleX="121000" custLinFactNeighborX="12022" custLinFactNeighborY="3022">
        <dgm:presLayoutVars>
          <dgm:bulletEnabled val="1"/>
        </dgm:presLayoutVars>
      </dgm:prSet>
      <dgm:spPr/>
      <dgm:t>
        <a:bodyPr/>
        <a:lstStyle/>
        <a:p>
          <a:endParaRPr lang="zh-TW" altLang="en-US"/>
        </a:p>
      </dgm:t>
    </dgm:pt>
    <dgm:pt modelId="{5A900F62-39D2-4B3C-A220-7642385D6434}" type="pres">
      <dgm:prSet presAssocID="{EAE34577-4C81-4BDE-B6A4-3189C5AFD721}" presName="spacing" presStyleCnt="0"/>
      <dgm:spPr/>
    </dgm:pt>
    <dgm:pt modelId="{531D00DA-CEF0-45D2-BBC6-375E63CC9D24}" type="pres">
      <dgm:prSet presAssocID="{56C155BD-2B00-4885-977A-5D574DA60E54}" presName="composite" presStyleCnt="0"/>
      <dgm:spPr/>
    </dgm:pt>
    <dgm:pt modelId="{F1B8CB68-BDD3-49A4-8606-D71511E99597}" type="pres">
      <dgm:prSet presAssocID="{56C155BD-2B00-4885-977A-5D574DA60E54}" presName="imgShp" presStyleLbl="fgImgPlace1" presStyleIdx="2" presStyleCnt="3"/>
      <dgm:spPr>
        <a:solidFill>
          <a:schemeClr val="bg1">
            <a:lumMod val="75000"/>
          </a:schemeClr>
        </a:solidFill>
      </dgm:spPr>
    </dgm:pt>
    <dgm:pt modelId="{435DE3CC-88FA-4935-AE8E-952F7636BA07}" type="pres">
      <dgm:prSet presAssocID="{56C155BD-2B00-4885-977A-5D574DA60E54}" presName="txShp" presStyleLbl="node1" presStyleIdx="2" presStyleCnt="3" custScaleX="121000" custScaleY="145185" custLinFactNeighborX="12022" custLinFactNeighborY="3022">
        <dgm:presLayoutVars>
          <dgm:bulletEnabled val="1"/>
        </dgm:presLayoutVars>
      </dgm:prSet>
      <dgm:spPr/>
      <dgm:t>
        <a:bodyPr/>
        <a:lstStyle/>
        <a:p>
          <a:endParaRPr lang="zh-TW" altLang="en-US"/>
        </a:p>
      </dgm:t>
    </dgm:pt>
  </dgm:ptLst>
  <dgm:cxnLst>
    <dgm:cxn modelId="{751085FE-85EC-4653-8FB8-E3255F7E6A5A}" type="presOf" srcId="{56C155BD-2B00-4885-977A-5D574DA60E54}" destId="{435DE3CC-88FA-4935-AE8E-952F7636BA07}" srcOrd="0" destOrd="0" presId="urn:microsoft.com/office/officeart/2005/8/layout/vList3"/>
    <dgm:cxn modelId="{68F6A914-B0C3-4CE0-A801-D88ED3CC0A19}" srcId="{E994ED8F-8500-4BE7-9C9E-21F03285E2F4}" destId="{9FC7D7FB-2736-4B4F-B8EE-5EE2C00ECE70}" srcOrd="0" destOrd="0" parTransId="{A37ECEE2-E83C-4C1A-9E2F-D70EFC4FD59C}" sibTransId="{6F3D253C-3724-4C42-A018-F2508FB5A6A8}"/>
    <dgm:cxn modelId="{B350DE46-5CBE-4416-89B2-8BDE24CB7FF9}" srcId="{E994ED8F-8500-4BE7-9C9E-21F03285E2F4}" destId="{7FA76C74-F83B-4BFD-9080-93588E5A4408}" srcOrd="1" destOrd="0" parTransId="{1EC38EF9-4855-437E-87D5-FFEB0C7DD3CF}" sibTransId="{EAE34577-4C81-4BDE-B6A4-3189C5AFD721}"/>
    <dgm:cxn modelId="{93904B57-9768-4068-ACAE-B4F39F477184}" type="presOf" srcId="{7FA76C74-F83B-4BFD-9080-93588E5A4408}" destId="{17F90EDD-B826-4305-BBCE-94E2F6F474BD}" srcOrd="0" destOrd="0" presId="urn:microsoft.com/office/officeart/2005/8/layout/vList3"/>
    <dgm:cxn modelId="{6532772C-E8B6-46CC-A729-8D0B2334C8B4}" srcId="{E994ED8F-8500-4BE7-9C9E-21F03285E2F4}" destId="{56C155BD-2B00-4885-977A-5D574DA60E54}" srcOrd="2" destOrd="0" parTransId="{E63FB09E-BDE6-4889-B022-93F63B68D6AF}" sibTransId="{DD88CC75-EFBA-4462-A722-F9218F2A3DD2}"/>
    <dgm:cxn modelId="{3803A931-7584-413E-975D-4CD1DECD1F8B}" type="presOf" srcId="{9FC7D7FB-2736-4B4F-B8EE-5EE2C00ECE70}" destId="{FC82F3D9-039D-4D75-A8E7-DAABBB79DF94}" srcOrd="0" destOrd="0" presId="urn:microsoft.com/office/officeart/2005/8/layout/vList3"/>
    <dgm:cxn modelId="{DC9E2BF2-CBA3-4442-9D66-DEB813DBB962}" type="presOf" srcId="{E994ED8F-8500-4BE7-9C9E-21F03285E2F4}" destId="{14DEEA27-18D1-40B1-9F46-3C7097FC387B}" srcOrd="0" destOrd="0" presId="urn:microsoft.com/office/officeart/2005/8/layout/vList3"/>
    <dgm:cxn modelId="{C3CF2612-EA39-4FDC-80E1-6F932D96CAA6}" type="presParOf" srcId="{14DEEA27-18D1-40B1-9F46-3C7097FC387B}" destId="{1D0D7BD9-51FD-464B-9D84-F212B2DF26B7}" srcOrd="0" destOrd="0" presId="urn:microsoft.com/office/officeart/2005/8/layout/vList3"/>
    <dgm:cxn modelId="{8299F223-EEE7-403E-A15B-0B8695CC3B6C}" type="presParOf" srcId="{1D0D7BD9-51FD-464B-9D84-F212B2DF26B7}" destId="{16FC86E1-185A-4C44-BC74-AB191D5D351F}" srcOrd="0" destOrd="0" presId="urn:microsoft.com/office/officeart/2005/8/layout/vList3"/>
    <dgm:cxn modelId="{A02EC6DC-9A7D-4A8A-9A79-E2B24B0586B7}" type="presParOf" srcId="{1D0D7BD9-51FD-464B-9D84-F212B2DF26B7}" destId="{FC82F3D9-039D-4D75-A8E7-DAABBB79DF94}" srcOrd="1" destOrd="0" presId="urn:microsoft.com/office/officeart/2005/8/layout/vList3"/>
    <dgm:cxn modelId="{4DAD57A6-A833-42FD-A687-FE6557A9006E}" type="presParOf" srcId="{14DEEA27-18D1-40B1-9F46-3C7097FC387B}" destId="{E418B24A-2D6D-442E-9141-3FEA4BF775CA}" srcOrd="1" destOrd="0" presId="urn:microsoft.com/office/officeart/2005/8/layout/vList3"/>
    <dgm:cxn modelId="{4D159C8E-497B-4BD6-9032-9370B5F874FF}" type="presParOf" srcId="{14DEEA27-18D1-40B1-9F46-3C7097FC387B}" destId="{A0CB9FE5-4637-4989-9916-7A47A05236B0}" srcOrd="2" destOrd="0" presId="urn:microsoft.com/office/officeart/2005/8/layout/vList3"/>
    <dgm:cxn modelId="{B23686CC-6FC1-47CA-9AF4-6AD146CF0EAF}" type="presParOf" srcId="{A0CB9FE5-4637-4989-9916-7A47A05236B0}" destId="{7640FD55-BCC8-4B1F-88EF-BA10C4F5808C}" srcOrd="0" destOrd="0" presId="urn:microsoft.com/office/officeart/2005/8/layout/vList3"/>
    <dgm:cxn modelId="{BE3CE7E7-3E4D-4B1C-86F9-FAC2E6AAB3D9}" type="presParOf" srcId="{A0CB9FE5-4637-4989-9916-7A47A05236B0}" destId="{17F90EDD-B826-4305-BBCE-94E2F6F474BD}" srcOrd="1" destOrd="0" presId="urn:microsoft.com/office/officeart/2005/8/layout/vList3"/>
    <dgm:cxn modelId="{74BA6F32-B99B-418E-826A-ECBB3C373F25}" type="presParOf" srcId="{14DEEA27-18D1-40B1-9F46-3C7097FC387B}" destId="{5A900F62-39D2-4B3C-A220-7642385D6434}" srcOrd="3" destOrd="0" presId="urn:microsoft.com/office/officeart/2005/8/layout/vList3"/>
    <dgm:cxn modelId="{154D9C7A-BE61-4E8C-B6F7-F50504F9F0F4}" type="presParOf" srcId="{14DEEA27-18D1-40B1-9F46-3C7097FC387B}" destId="{531D00DA-CEF0-45D2-BBC6-375E63CC9D24}" srcOrd="4" destOrd="0" presId="urn:microsoft.com/office/officeart/2005/8/layout/vList3"/>
    <dgm:cxn modelId="{17A4B320-636F-4230-86D4-12538F4ED3EF}" type="presParOf" srcId="{531D00DA-CEF0-45D2-BBC6-375E63CC9D24}" destId="{F1B8CB68-BDD3-49A4-8606-D71511E99597}" srcOrd="0" destOrd="0" presId="urn:microsoft.com/office/officeart/2005/8/layout/vList3"/>
    <dgm:cxn modelId="{AA207253-E3ED-4310-8CC7-95C926311C45}" type="presParOf" srcId="{531D00DA-CEF0-45D2-BBC6-375E63CC9D24}" destId="{435DE3CC-88FA-4935-AE8E-952F7636BA07}"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94ED8F-8500-4BE7-9C9E-21F03285E2F4}" type="doc">
      <dgm:prSet loTypeId="urn:microsoft.com/office/officeart/2005/8/layout/vList3" loCatId="list" qsTypeId="urn:microsoft.com/office/officeart/2005/8/quickstyle/simple1" qsCatId="simple" csTypeId="urn:microsoft.com/office/officeart/2005/8/colors/accent1_2" csCatId="accent1" phldr="1"/>
      <dgm:spPr/>
    </dgm:pt>
    <dgm:pt modelId="{9FC7D7FB-2736-4B4F-B8EE-5EE2C00ECE70}">
      <dgm:prSet phldrT="[文字]" custT="1"/>
      <dgm:spPr>
        <a:blipFill rotWithShape="0">
          <a:blip xmlns:r="http://schemas.openxmlformats.org/officeDocument/2006/relationships" r:embed="rId1"/>
          <a:tile tx="0" ty="0" sx="100000" sy="100000" flip="none" algn="tl"/>
        </a:blipFill>
      </dgm:spPr>
      <dgm:t>
        <a:bodyPr/>
        <a:lstStyle/>
        <a:p>
          <a:pPr algn="just">
            <a:lnSpc>
              <a:spcPts val="3200"/>
            </a:lnSpc>
            <a:spcAft>
              <a:spcPts val="0"/>
            </a:spcAft>
          </a:pPr>
          <a:r>
            <a:rPr lang="zh-TW" altLang="en-US" sz="2600" b="1" smtClean="0">
              <a:solidFill>
                <a:schemeClr val="tx1"/>
              </a:solidFill>
              <a:latin typeface="+mj-ea"/>
              <a:ea typeface="+mj-ea"/>
            </a:rPr>
            <a:t>廠商應於投標文件內敘明同等品之廠牌、價格及功能、效益、標準或特性等相關資料，以供審查。</a:t>
          </a:r>
          <a:r>
            <a:rPr lang="en-US" altLang="zh-TW" sz="2600" b="1" smtClean="0">
              <a:solidFill>
                <a:srgbClr val="006600"/>
              </a:solidFill>
              <a:latin typeface="+mj-ea"/>
              <a:ea typeface="+mj-ea"/>
            </a:rPr>
            <a:t>(</a:t>
          </a:r>
          <a:r>
            <a:rPr lang="zh-TW" altLang="en-US" sz="2600" b="1" smtClean="0">
              <a:solidFill>
                <a:srgbClr val="006600"/>
              </a:solidFill>
              <a:latin typeface="+mj-ea"/>
              <a:ea typeface="+mj-ea"/>
            </a:rPr>
            <a:t>開標或評選時規格審查</a:t>
          </a:r>
          <a:r>
            <a:rPr lang="en-US" altLang="zh-TW" sz="2600" b="1" smtClean="0">
              <a:solidFill>
                <a:srgbClr val="006600"/>
              </a:solidFill>
              <a:latin typeface="+mj-ea"/>
              <a:ea typeface="+mj-ea"/>
            </a:rPr>
            <a:t>)</a:t>
          </a:r>
          <a:endParaRPr lang="zh-TW" altLang="en-US" sz="2600" b="1">
            <a:solidFill>
              <a:srgbClr val="006600"/>
            </a:solidFill>
            <a:latin typeface="+mj-ea"/>
            <a:ea typeface="+mj-ea"/>
          </a:endParaRPr>
        </a:p>
      </dgm:t>
    </dgm:pt>
    <dgm:pt modelId="{A37ECEE2-E83C-4C1A-9E2F-D70EFC4FD59C}" type="parTrans" cxnId="{68F6A914-B0C3-4CE0-A801-D88ED3CC0A19}">
      <dgm:prSet/>
      <dgm:spPr/>
      <dgm:t>
        <a:bodyPr/>
        <a:lstStyle/>
        <a:p>
          <a:endParaRPr lang="zh-TW" altLang="en-US"/>
        </a:p>
      </dgm:t>
    </dgm:pt>
    <dgm:pt modelId="{6F3D253C-3724-4C42-A018-F2508FB5A6A8}" type="sibTrans" cxnId="{68F6A914-B0C3-4CE0-A801-D88ED3CC0A19}">
      <dgm:prSet/>
      <dgm:spPr/>
      <dgm:t>
        <a:bodyPr/>
        <a:lstStyle/>
        <a:p>
          <a:endParaRPr lang="zh-TW" altLang="en-US"/>
        </a:p>
      </dgm:t>
    </dgm:pt>
    <dgm:pt modelId="{7FA76C74-F83B-4BFD-9080-93588E5A4408}">
      <dgm:prSet phldrT="[文字]" custT="1"/>
      <dgm:spPr>
        <a:blipFill rotWithShape="0">
          <a:blip xmlns:r="http://schemas.openxmlformats.org/officeDocument/2006/relationships" r:embed="rId1"/>
          <a:tile tx="0" ty="0" sx="100000" sy="100000" flip="none" algn="tl"/>
        </a:blipFill>
      </dgm:spPr>
      <dgm:t>
        <a:bodyPr/>
        <a:lstStyle/>
        <a:p>
          <a:pPr algn="just">
            <a:lnSpc>
              <a:spcPts val="3200"/>
            </a:lnSpc>
            <a:spcAft>
              <a:spcPts val="0"/>
            </a:spcAft>
          </a:pPr>
          <a:r>
            <a:rPr lang="zh-TW" altLang="en-US" sz="2600" b="1" smtClean="0">
              <a:solidFill>
                <a:schemeClr val="tx1"/>
              </a:solidFill>
              <a:latin typeface="+mj-ea"/>
              <a:ea typeface="+mj-ea"/>
            </a:rPr>
            <a:t>得標廠商得於使用同等品前，依契約規定向機關提出同等品之廠牌、價格及功能、效益、標準或特性等相關資料，以供審查。</a:t>
          </a:r>
          <a:endParaRPr lang="zh-TW" altLang="en-US" sz="2600"/>
        </a:p>
      </dgm:t>
    </dgm:pt>
    <dgm:pt modelId="{1EC38EF9-4855-437E-87D5-FFEB0C7DD3CF}" type="parTrans" cxnId="{B350DE46-5CBE-4416-89B2-8BDE24CB7FF9}">
      <dgm:prSet/>
      <dgm:spPr/>
      <dgm:t>
        <a:bodyPr/>
        <a:lstStyle/>
        <a:p>
          <a:endParaRPr lang="zh-TW" altLang="en-US"/>
        </a:p>
      </dgm:t>
    </dgm:pt>
    <dgm:pt modelId="{EAE34577-4C81-4BDE-B6A4-3189C5AFD721}" type="sibTrans" cxnId="{B350DE46-5CBE-4416-89B2-8BDE24CB7FF9}">
      <dgm:prSet/>
      <dgm:spPr/>
      <dgm:t>
        <a:bodyPr/>
        <a:lstStyle/>
        <a:p>
          <a:endParaRPr lang="zh-TW" altLang="en-US"/>
        </a:p>
      </dgm:t>
    </dgm:pt>
    <dgm:pt modelId="{14DEEA27-18D1-40B1-9F46-3C7097FC387B}" type="pres">
      <dgm:prSet presAssocID="{E994ED8F-8500-4BE7-9C9E-21F03285E2F4}" presName="linearFlow" presStyleCnt="0">
        <dgm:presLayoutVars>
          <dgm:dir/>
          <dgm:resizeHandles val="exact"/>
        </dgm:presLayoutVars>
      </dgm:prSet>
      <dgm:spPr/>
    </dgm:pt>
    <dgm:pt modelId="{1D0D7BD9-51FD-464B-9D84-F212B2DF26B7}" type="pres">
      <dgm:prSet presAssocID="{9FC7D7FB-2736-4B4F-B8EE-5EE2C00ECE70}" presName="composite" presStyleCnt="0"/>
      <dgm:spPr/>
    </dgm:pt>
    <dgm:pt modelId="{16FC86E1-185A-4C44-BC74-AB191D5D351F}" type="pres">
      <dgm:prSet presAssocID="{9FC7D7FB-2736-4B4F-B8EE-5EE2C00ECE70}" presName="imgShp" presStyleLbl="fgImgPlace1" presStyleIdx="0" presStyleCnt="2" custScaleX="73443" custScaleY="92215"/>
      <dgm:spPr>
        <a:blipFill>
          <a:blip xmlns:r="http://schemas.openxmlformats.org/officeDocument/2006/relationships" r:embed="rId2"/>
          <a:tile tx="0" ty="0" sx="100000" sy="100000" flip="none" algn="tl"/>
        </a:blipFill>
      </dgm:spPr>
    </dgm:pt>
    <dgm:pt modelId="{FC82F3D9-039D-4D75-A8E7-DAABBB79DF94}" type="pres">
      <dgm:prSet presAssocID="{9FC7D7FB-2736-4B4F-B8EE-5EE2C00ECE70}" presName="txShp" presStyleLbl="node1" presStyleIdx="0" presStyleCnt="2" custScaleX="121000" custScaleY="115915" custLinFactNeighborX="12022" custLinFactNeighborY="3022">
        <dgm:presLayoutVars>
          <dgm:bulletEnabled val="1"/>
        </dgm:presLayoutVars>
      </dgm:prSet>
      <dgm:spPr/>
      <dgm:t>
        <a:bodyPr/>
        <a:lstStyle/>
        <a:p>
          <a:endParaRPr lang="zh-TW" altLang="en-US"/>
        </a:p>
      </dgm:t>
    </dgm:pt>
    <dgm:pt modelId="{E418B24A-2D6D-442E-9141-3FEA4BF775CA}" type="pres">
      <dgm:prSet presAssocID="{6F3D253C-3724-4C42-A018-F2508FB5A6A8}" presName="spacing" presStyleCnt="0"/>
      <dgm:spPr/>
    </dgm:pt>
    <dgm:pt modelId="{A0CB9FE5-4637-4989-9916-7A47A05236B0}" type="pres">
      <dgm:prSet presAssocID="{7FA76C74-F83B-4BFD-9080-93588E5A4408}" presName="composite" presStyleCnt="0"/>
      <dgm:spPr/>
    </dgm:pt>
    <dgm:pt modelId="{7640FD55-BCC8-4B1F-88EF-BA10C4F5808C}" type="pres">
      <dgm:prSet presAssocID="{7FA76C74-F83B-4BFD-9080-93588E5A4408}" presName="imgShp" presStyleLbl="fgImgPlace1" presStyleIdx="1" presStyleCnt="2" custScaleX="77949" custScaleY="96149"/>
      <dgm:spPr>
        <a:blipFill>
          <a:blip xmlns:r="http://schemas.openxmlformats.org/officeDocument/2006/relationships" r:embed="rId2"/>
          <a:tile tx="0" ty="0" sx="100000" sy="100000" flip="none" algn="tl"/>
        </a:blipFill>
      </dgm:spPr>
    </dgm:pt>
    <dgm:pt modelId="{17F90EDD-B826-4305-BBCE-94E2F6F474BD}" type="pres">
      <dgm:prSet presAssocID="{7FA76C74-F83B-4BFD-9080-93588E5A4408}" presName="txShp" presStyleLbl="node1" presStyleIdx="1" presStyleCnt="2" custScaleX="121000" custScaleY="141916" custLinFactNeighborX="12022" custLinFactNeighborY="3022">
        <dgm:presLayoutVars>
          <dgm:bulletEnabled val="1"/>
        </dgm:presLayoutVars>
      </dgm:prSet>
      <dgm:spPr/>
      <dgm:t>
        <a:bodyPr/>
        <a:lstStyle/>
        <a:p>
          <a:endParaRPr lang="zh-TW" altLang="en-US"/>
        </a:p>
      </dgm:t>
    </dgm:pt>
  </dgm:ptLst>
  <dgm:cxnLst>
    <dgm:cxn modelId="{1130E8F1-3FA6-4E84-B23D-0148A6A6C382}" type="presOf" srcId="{7FA76C74-F83B-4BFD-9080-93588E5A4408}" destId="{17F90EDD-B826-4305-BBCE-94E2F6F474BD}" srcOrd="0" destOrd="0" presId="urn:microsoft.com/office/officeart/2005/8/layout/vList3"/>
    <dgm:cxn modelId="{B350DE46-5CBE-4416-89B2-8BDE24CB7FF9}" srcId="{E994ED8F-8500-4BE7-9C9E-21F03285E2F4}" destId="{7FA76C74-F83B-4BFD-9080-93588E5A4408}" srcOrd="1" destOrd="0" parTransId="{1EC38EF9-4855-437E-87D5-FFEB0C7DD3CF}" sibTransId="{EAE34577-4C81-4BDE-B6A4-3189C5AFD721}"/>
    <dgm:cxn modelId="{9A64ABBD-A4B2-4CA1-99E6-853C1983BA72}" type="presOf" srcId="{E994ED8F-8500-4BE7-9C9E-21F03285E2F4}" destId="{14DEEA27-18D1-40B1-9F46-3C7097FC387B}" srcOrd="0" destOrd="0" presId="urn:microsoft.com/office/officeart/2005/8/layout/vList3"/>
    <dgm:cxn modelId="{68F6A914-B0C3-4CE0-A801-D88ED3CC0A19}" srcId="{E994ED8F-8500-4BE7-9C9E-21F03285E2F4}" destId="{9FC7D7FB-2736-4B4F-B8EE-5EE2C00ECE70}" srcOrd="0" destOrd="0" parTransId="{A37ECEE2-E83C-4C1A-9E2F-D70EFC4FD59C}" sibTransId="{6F3D253C-3724-4C42-A018-F2508FB5A6A8}"/>
    <dgm:cxn modelId="{81DAC45A-405C-4D57-B251-59295AB08296}" type="presOf" srcId="{9FC7D7FB-2736-4B4F-B8EE-5EE2C00ECE70}" destId="{FC82F3D9-039D-4D75-A8E7-DAABBB79DF94}" srcOrd="0" destOrd="0" presId="urn:microsoft.com/office/officeart/2005/8/layout/vList3"/>
    <dgm:cxn modelId="{8C7A8BBB-0455-492C-A1B4-322E9EE80469}" type="presParOf" srcId="{14DEEA27-18D1-40B1-9F46-3C7097FC387B}" destId="{1D0D7BD9-51FD-464B-9D84-F212B2DF26B7}" srcOrd="0" destOrd="0" presId="urn:microsoft.com/office/officeart/2005/8/layout/vList3"/>
    <dgm:cxn modelId="{324EC5B5-F8E0-479E-B8D8-E3E055382E9D}" type="presParOf" srcId="{1D0D7BD9-51FD-464B-9D84-F212B2DF26B7}" destId="{16FC86E1-185A-4C44-BC74-AB191D5D351F}" srcOrd="0" destOrd="0" presId="urn:microsoft.com/office/officeart/2005/8/layout/vList3"/>
    <dgm:cxn modelId="{E2A92C01-2FF0-49B1-9D67-B7B6F7172D9F}" type="presParOf" srcId="{1D0D7BD9-51FD-464B-9D84-F212B2DF26B7}" destId="{FC82F3D9-039D-4D75-A8E7-DAABBB79DF94}" srcOrd="1" destOrd="0" presId="urn:microsoft.com/office/officeart/2005/8/layout/vList3"/>
    <dgm:cxn modelId="{37979E47-EEF0-4BCC-80C9-2BD5F4DD004F}" type="presParOf" srcId="{14DEEA27-18D1-40B1-9F46-3C7097FC387B}" destId="{E418B24A-2D6D-442E-9141-3FEA4BF775CA}" srcOrd="1" destOrd="0" presId="urn:microsoft.com/office/officeart/2005/8/layout/vList3"/>
    <dgm:cxn modelId="{42D73AB5-3EEA-4139-8280-FA8C866977DC}" type="presParOf" srcId="{14DEEA27-18D1-40B1-9F46-3C7097FC387B}" destId="{A0CB9FE5-4637-4989-9916-7A47A05236B0}" srcOrd="2" destOrd="0" presId="urn:microsoft.com/office/officeart/2005/8/layout/vList3"/>
    <dgm:cxn modelId="{81414667-D4D3-4D8B-9C87-A029F096EADB}" type="presParOf" srcId="{A0CB9FE5-4637-4989-9916-7A47A05236B0}" destId="{7640FD55-BCC8-4B1F-88EF-BA10C4F5808C}" srcOrd="0" destOrd="0" presId="urn:microsoft.com/office/officeart/2005/8/layout/vList3"/>
    <dgm:cxn modelId="{EB135E2C-A959-4B68-B4D1-FD5E0F804711}" type="presParOf" srcId="{A0CB9FE5-4637-4989-9916-7A47A05236B0}" destId="{17F90EDD-B826-4305-BBCE-94E2F6F474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94ED8F-8500-4BE7-9C9E-21F03285E2F4}" type="doc">
      <dgm:prSet loTypeId="urn:microsoft.com/office/officeart/2005/8/layout/vList3" loCatId="list" qsTypeId="urn:microsoft.com/office/officeart/2005/8/quickstyle/simple1" qsCatId="simple" csTypeId="urn:microsoft.com/office/officeart/2005/8/colors/accent1_2" csCatId="accent1" phldr="1"/>
      <dgm:spPr/>
    </dgm:pt>
    <dgm:pt modelId="{9FC7D7FB-2736-4B4F-B8EE-5EE2C00ECE70}">
      <dgm:prSet phldrT="[文字]" custT="1"/>
      <dgm:spPr>
        <a:blipFill rotWithShape="0">
          <a:blip xmlns:r="http://schemas.openxmlformats.org/officeDocument/2006/relationships" r:embed="rId1"/>
          <a:tile tx="0" ty="0" sx="100000" sy="100000" flip="none" algn="tl"/>
        </a:blipFill>
      </dgm:spPr>
      <dgm:t>
        <a:bodyPr/>
        <a:lstStyle/>
        <a:p>
          <a:pPr algn="just">
            <a:lnSpc>
              <a:spcPts val="2600"/>
            </a:lnSpc>
            <a:spcAft>
              <a:spcPts val="0"/>
            </a:spcAft>
          </a:pPr>
          <a:r>
            <a:rPr lang="zh-TW" altLang="en-US" sz="2400" b="1" smtClean="0">
              <a:solidFill>
                <a:srgbClr val="006600"/>
              </a:solidFill>
              <a:latin typeface="+mj-ea"/>
              <a:ea typeface="+mj-ea"/>
            </a:rPr>
            <a:t>訂有底價</a:t>
          </a:r>
          <a:r>
            <a:rPr lang="zh-TW" altLang="en-US" sz="2400" b="1" smtClean="0">
              <a:solidFill>
                <a:schemeClr val="tx1"/>
              </a:solidFill>
              <a:latin typeface="+mj-ea"/>
              <a:ea typeface="+mj-ea"/>
            </a:rPr>
            <a:t>之採購，以合於招標文件規定，且在底價以內之</a:t>
          </a:r>
          <a:r>
            <a:rPr lang="zh-TW" altLang="en-US" sz="2400" b="1" smtClean="0">
              <a:solidFill>
                <a:srgbClr val="006600"/>
              </a:solidFill>
              <a:latin typeface="+mj-ea"/>
              <a:ea typeface="+mj-ea"/>
            </a:rPr>
            <a:t>最低標</a:t>
          </a:r>
          <a:r>
            <a:rPr lang="zh-TW" altLang="en-US" sz="2400" b="1" smtClean="0">
              <a:solidFill>
                <a:schemeClr val="tx1"/>
              </a:solidFill>
              <a:latin typeface="+mj-ea"/>
              <a:ea typeface="+mj-ea"/>
            </a:rPr>
            <a:t>為得標廠商。</a:t>
          </a:r>
          <a:r>
            <a:rPr lang="en-US" altLang="zh-TW" sz="2400" b="1" smtClean="0">
              <a:solidFill>
                <a:srgbClr val="660033"/>
              </a:solidFill>
              <a:latin typeface="+mj-ea"/>
              <a:ea typeface="+mj-ea"/>
            </a:rPr>
            <a:t>(§52,1,1)</a:t>
          </a:r>
          <a:endParaRPr lang="zh-TW" altLang="en-US" sz="2400" b="1">
            <a:solidFill>
              <a:srgbClr val="660033"/>
            </a:solidFill>
            <a:latin typeface="+mj-ea"/>
            <a:ea typeface="+mj-ea"/>
          </a:endParaRPr>
        </a:p>
      </dgm:t>
    </dgm:pt>
    <dgm:pt modelId="{A37ECEE2-E83C-4C1A-9E2F-D70EFC4FD59C}" type="parTrans" cxnId="{68F6A914-B0C3-4CE0-A801-D88ED3CC0A19}">
      <dgm:prSet/>
      <dgm:spPr/>
      <dgm:t>
        <a:bodyPr/>
        <a:lstStyle/>
        <a:p>
          <a:endParaRPr lang="zh-TW" altLang="en-US"/>
        </a:p>
      </dgm:t>
    </dgm:pt>
    <dgm:pt modelId="{6F3D253C-3724-4C42-A018-F2508FB5A6A8}" type="sibTrans" cxnId="{68F6A914-B0C3-4CE0-A801-D88ED3CC0A19}">
      <dgm:prSet/>
      <dgm:spPr/>
      <dgm:t>
        <a:bodyPr/>
        <a:lstStyle/>
        <a:p>
          <a:endParaRPr lang="zh-TW" altLang="en-US"/>
        </a:p>
      </dgm:t>
    </dgm:pt>
    <dgm:pt modelId="{7FA76C74-F83B-4BFD-9080-93588E5A4408}">
      <dgm:prSet phldrT="[文字]" custT="1"/>
      <dgm:spPr>
        <a:blipFill rotWithShape="0">
          <a:blip xmlns:r="http://schemas.openxmlformats.org/officeDocument/2006/relationships" r:embed="rId1"/>
          <a:tile tx="0" ty="0" sx="100000" sy="100000" flip="none" algn="tl"/>
        </a:blipFill>
      </dgm:spPr>
      <dgm:t>
        <a:bodyPr/>
        <a:lstStyle/>
        <a:p>
          <a:pPr algn="just">
            <a:lnSpc>
              <a:spcPts val="2600"/>
            </a:lnSpc>
            <a:spcAft>
              <a:spcPts val="0"/>
            </a:spcAft>
          </a:pPr>
          <a:r>
            <a:rPr lang="zh-TW" altLang="en-US" sz="2400" b="1" smtClean="0">
              <a:solidFill>
                <a:srgbClr val="006600"/>
              </a:solidFill>
              <a:latin typeface="+mj-ea"/>
              <a:ea typeface="+mj-ea"/>
            </a:rPr>
            <a:t>未訂底價</a:t>
          </a:r>
          <a:r>
            <a:rPr lang="zh-TW" altLang="en-US" sz="2400" b="1" smtClean="0">
              <a:solidFill>
                <a:schemeClr val="tx1"/>
              </a:solidFill>
              <a:latin typeface="+mj-ea"/>
              <a:ea typeface="+mj-ea"/>
            </a:rPr>
            <a:t>之採購，以合於招標文件規定，標價合理，且在預算數額以內之</a:t>
          </a:r>
          <a:r>
            <a:rPr lang="zh-TW" altLang="en-US" sz="2400" b="1" smtClean="0">
              <a:solidFill>
                <a:srgbClr val="006600"/>
              </a:solidFill>
              <a:latin typeface="+mj-ea"/>
              <a:ea typeface="+mj-ea"/>
            </a:rPr>
            <a:t>最低標</a:t>
          </a:r>
          <a:r>
            <a:rPr lang="zh-TW" altLang="en-US" sz="2400" b="1" smtClean="0">
              <a:solidFill>
                <a:schemeClr val="tx1"/>
              </a:solidFill>
              <a:latin typeface="+mj-ea"/>
              <a:ea typeface="+mj-ea"/>
            </a:rPr>
            <a:t>為得標廠商。</a:t>
          </a:r>
          <a:r>
            <a:rPr lang="en-US" altLang="zh-TW" sz="2400" b="1" smtClean="0">
              <a:solidFill>
                <a:srgbClr val="660033"/>
              </a:solidFill>
              <a:latin typeface="+mj-ea"/>
              <a:ea typeface="+mj-ea"/>
            </a:rPr>
            <a:t>(§52,1,2)</a:t>
          </a:r>
          <a:endParaRPr lang="zh-TW" altLang="en-US" sz="2400"/>
        </a:p>
      </dgm:t>
    </dgm:pt>
    <dgm:pt modelId="{1EC38EF9-4855-437E-87D5-FFEB0C7DD3CF}" type="parTrans" cxnId="{B350DE46-5CBE-4416-89B2-8BDE24CB7FF9}">
      <dgm:prSet/>
      <dgm:spPr/>
      <dgm:t>
        <a:bodyPr/>
        <a:lstStyle/>
        <a:p>
          <a:endParaRPr lang="zh-TW" altLang="en-US"/>
        </a:p>
      </dgm:t>
    </dgm:pt>
    <dgm:pt modelId="{EAE34577-4C81-4BDE-B6A4-3189C5AFD721}" type="sibTrans" cxnId="{B350DE46-5CBE-4416-89B2-8BDE24CB7FF9}">
      <dgm:prSet/>
      <dgm:spPr/>
      <dgm:t>
        <a:bodyPr/>
        <a:lstStyle/>
        <a:p>
          <a:endParaRPr lang="zh-TW" altLang="en-US"/>
        </a:p>
      </dgm:t>
    </dgm:pt>
    <dgm:pt modelId="{56C155BD-2B00-4885-977A-5D574DA60E54}">
      <dgm:prSet phldrT="[文字]" custT="1"/>
      <dgm:spPr>
        <a:blipFill rotWithShape="0">
          <a:blip xmlns:r="http://schemas.openxmlformats.org/officeDocument/2006/relationships" r:embed="rId1"/>
          <a:tile tx="0" ty="0" sx="100000" sy="100000" flip="none" algn="tl"/>
        </a:blipFill>
      </dgm:spPr>
      <dgm:t>
        <a:bodyPr/>
        <a:lstStyle/>
        <a:p>
          <a:pPr algn="just">
            <a:lnSpc>
              <a:spcPts val="2600"/>
            </a:lnSpc>
            <a:spcAft>
              <a:spcPts val="0"/>
            </a:spcAft>
          </a:pPr>
          <a:r>
            <a:rPr lang="zh-TW" altLang="en-US" sz="2400" b="1" smtClean="0">
              <a:solidFill>
                <a:schemeClr val="tx1"/>
              </a:solidFill>
              <a:latin typeface="+mj-ea"/>
              <a:ea typeface="+mj-ea"/>
            </a:rPr>
            <a:t>以合於招標文件規定之</a:t>
          </a:r>
          <a:r>
            <a:rPr lang="zh-TW" altLang="en-US" sz="2400" b="1" smtClean="0">
              <a:solidFill>
                <a:srgbClr val="006600"/>
              </a:solidFill>
              <a:latin typeface="+mj-ea"/>
              <a:ea typeface="+mj-ea"/>
            </a:rPr>
            <a:t>最有利標</a:t>
          </a:r>
          <a:r>
            <a:rPr lang="zh-TW" altLang="en-US" sz="2400" b="1" smtClean="0">
              <a:solidFill>
                <a:schemeClr val="tx1"/>
              </a:solidFill>
              <a:latin typeface="+mj-ea"/>
              <a:ea typeface="+mj-ea"/>
            </a:rPr>
            <a:t>為得標廠商。</a:t>
          </a:r>
          <a:r>
            <a:rPr lang="en-US" altLang="zh-TW" sz="2400" b="1" smtClean="0">
              <a:solidFill>
                <a:srgbClr val="660033"/>
              </a:solidFill>
              <a:latin typeface="+mj-ea"/>
              <a:ea typeface="+mj-ea"/>
            </a:rPr>
            <a:t>(§52,1,3)</a:t>
          </a:r>
          <a:endParaRPr lang="zh-TW" altLang="en-US" sz="2400"/>
        </a:p>
      </dgm:t>
    </dgm:pt>
    <dgm:pt modelId="{E63FB09E-BDE6-4889-B022-93F63B68D6AF}" type="parTrans" cxnId="{6532772C-E8B6-46CC-A729-8D0B2334C8B4}">
      <dgm:prSet/>
      <dgm:spPr/>
      <dgm:t>
        <a:bodyPr/>
        <a:lstStyle/>
        <a:p>
          <a:endParaRPr lang="zh-TW" altLang="en-US"/>
        </a:p>
      </dgm:t>
    </dgm:pt>
    <dgm:pt modelId="{DD88CC75-EFBA-4462-A722-F9218F2A3DD2}" type="sibTrans" cxnId="{6532772C-E8B6-46CC-A729-8D0B2334C8B4}">
      <dgm:prSet/>
      <dgm:spPr/>
      <dgm:t>
        <a:bodyPr/>
        <a:lstStyle/>
        <a:p>
          <a:endParaRPr lang="zh-TW" altLang="en-US"/>
        </a:p>
      </dgm:t>
    </dgm:pt>
    <dgm:pt modelId="{14DEEA27-18D1-40B1-9F46-3C7097FC387B}" type="pres">
      <dgm:prSet presAssocID="{E994ED8F-8500-4BE7-9C9E-21F03285E2F4}" presName="linearFlow" presStyleCnt="0">
        <dgm:presLayoutVars>
          <dgm:dir/>
          <dgm:resizeHandles val="exact"/>
        </dgm:presLayoutVars>
      </dgm:prSet>
      <dgm:spPr/>
    </dgm:pt>
    <dgm:pt modelId="{1D0D7BD9-51FD-464B-9D84-F212B2DF26B7}" type="pres">
      <dgm:prSet presAssocID="{9FC7D7FB-2736-4B4F-B8EE-5EE2C00ECE70}" presName="composite" presStyleCnt="0"/>
      <dgm:spPr/>
    </dgm:pt>
    <dgm:pt modelId="{16FC86E1-185A-4C44-BC74-AB191D5D351F}" type="pres">
      <dgm:prSet presAssocID="{9FC7D7FB-2736-4B4F-B8EE-5EE2C00ECE70}" presName="imgShp" presStyleLbl="fgImgPlace1" presStyleIdx="0" presStyleCnt="3" custLinFactNeighborX="3680" custLinFactNeighborY="-76"/>
      <dgm:spPr>
        <a:solidFill>
          <a:schemeClr val="bg2">
            <a:lumMod val="50000"/>
          </a:schemeClr>
        </a:solidFill>
      </dgm:spPr>
    </dgm:pt>
    <dgm:pt modelId="{FC82F3D9-039D-4D75-A8E7-DAABBB79DF94}" type="pres">
      <dgm:prSet presAssocID="{9FC7D7FB-2736-4B4F-B8EE-5EE2C00ECE70}" presName="txShp" presStyleLbl="node1" presStyleIdx="0" presStyleCnt="3" custScaleX="121000" custScaleY="71572" custLinFactNeighborX="12589" custLinFactNeighborY="481">
        <dgm:presLayoutVars>
          <dgm:bulletEnabled val="1"/>
        </dgm:presLayoutVars>
      </dgm:prSet>
      <dgm:spPr/>
      <dgm:t>
        <a:bodyPr/>
        <a:lstStyle/>
        <a:p>
          <a:endParaRPr lang="zh-TW" altLang="en-US"/>
        </a:p>
      </dgm:t>
    </dgm:pt>
    <dgm:pt modelId="{E418B24A-2D6D-442E-9141-3FEA4BF775CA}" type="pres">
      <dgm:prSet presAssocID="{6F3D253C-3724-4C42-A018-F2508FB5A6A8}" presName="spacing" presStyleCnt="0"/>
      <dgm:spPr/>
    </dgm:pt>
    <dgm:pt modelId="{A0CB9FE5-4637-4989-9916-7A47A05236B0}" type="pres">
      <dgm:prSet presAssocID="{7FA76C74-F83B-4BFD-9080-93588E5A4408}" presName="composite" presStyleCnt="0"/>
      <dgm:spPr/>
    </dgm:pt>
    <dgm:pt modelId="{7640FD55-BCC8-4B1F-88EF-BA10C4F5808C}" type="pres">
      <dgm:prSet presAssocID="{7FA76C74-F83B-4BFD-9080-93588E5A4408}" presName="imgShp" presStyleLbl="fgImgPlace1" presStyleIdx="1" presStyleCnt="3" custLinFactNeighborX="3680" custLinFactNeighborY="-31337"/>
      <dgm:spPr>
        <a:solidFill>
          <a:schemeClr val="bg2">
            <a:lumMod val="50000"/>
          </a:schemeClr>
        </a:solidFill>
      </dgm:spPr>
      <dgm:t>
        <a:bodyPr/>
        <a:lstStyle/>
        <a:p>
          <a:endParaRPr lang="zh-TW" altLang="en-US"/>
        </a:p>
      </dgm:t>
    </dgm:pt>
    <dgm:pt modelId="{17F90EDD-B826-4305-BBCE-94E2F6F474BD}" type="pres">
      <dgm:prSet presAssocID="{7FA76C74-F83B-4BFD-9080-93588E5A4408}" presName="txShp" presStyleLbl="node1" presStyleIdx="1" presStyleCnt="3" custScaleX="121000" custScaleY="71572" custLinFactNeighborX="12350" custLinFactNeighborY="-28315">
        <dgm:presLayoutVars>
          <dgm:bulletEnabled val="1"/>
        </dgm:presLayoutVars>
      </dgm:prSet>
      <dgm:spPr/>
      <dgm:t>
        <a:bodyPr/>
        <a:lstStyle/>
        <a:p>
          <a:endParaRPr lang="zh-TW" altLang="en-US"/>
        </a:p>
      </dgm:t>
    </dgm:pt>
    <dgm:pt modelId="{5A900F62-39D2-4B3C-A220-7642385D6434}" type="pres">
      <dgm:prSet presAssocID="{EAE34577-4C81-4BDE-B6A4-3189C5AFD721}" presName="spacing" presStyleCnt="0"/>
      <dgm:spPr/>
    </dgm:pt>
    <dgm:pt modelId="{531D00DA-CEF0-45D2-BBC6-375E63CC9D24}" type="pres">
      <dgm:prSet presAssocID="{56C155BD-2B00-4885-977A-5D574DA60E54}" presName="composite" presStyleCnt="0"/>
      <dgm:spPr/>
    </dgm:pt>
    <dgm:pt modelId="{F1B8CB68-BDD3-49A4-8606-D71511E99597}" type="pres">
      <dgm:prSet presAssocID="{56C155BD-2B00-4885-977A-5D574DA60E54}" presName="imgShp" presStyleLbl="fgImgPlace1" presStyleIdx="2" presStyleCnt="3" custLinFactNeighborX="3680" custLinFactNeighborY="-57668"/>
      <dgm:spPr>
        <a:solidFill>
          <a:schemeClr val="bg2">
            <a:lumMod val="50000"/>
          </a:schemeClr>
        </a:solidFill>
      </dgm:spPr>
    </dgm:pt>
    <dgm:pt modelId="{435DE3CC-88FA-4935-AE8E-952F7636BA07}" type="pres">
      <dgm:prSet presAssocID="{56C155BD-2B00-4885-977A-5D574DA60E54}" presName="txShp" presStyleLbl="node1" presStyleIdx="2" presStyleCnt="3" custScaleX="121000" custScaleY="71572" custLinFactNeighborX="12350" custLinFactNeighborY="-54646">
        <dgm:presLayoutVars>
          <dgm:bulletEnabled val="1"/>
        </dgm:presLayoutVars>
      </dgm:prSet>
      <dgm:spPr/>
      <dgm:t>
        <a:bodyPr/>
        <a:lstStyle/>
        <a:p>
          <a:endParaRPr lang="zh-TW" altLang="en-US"/>
        </a:p>
      </dgm:t>
    </dgm:pt>
  </dgm:ptLst>
  <dgm:cxnLst>
    <dgm:cxn modelId="{E84D7CAE-307B-47E6-8AC4-A383DA228ACF}" type="presOf" srcId="{56C155BD-2B00-4885-977A-5D574DA60E54}" destId="{435DE3CC-88FA-4935-AE8E-952F7636BA07}" srcOrd="0" destOrd="0" presId="urn:microsoft.com/office/officeart/2005/8/layout/vList3"/>
    <dgm:cxn modelId="{68F6A914-B0C3-4CE0-A801-D88ED3CC0A19}" srcId="{E994ED8F-8500-4BE7-9C9E-21F03285E2F4}" destId="{9FC7D7FB-2736-4B4F-B8EE-5EE2C00ECE70}" srcOrd="0" destOrd="0" parTransId="{A37ECEE2-E83C-4C1A-9E2F-D70EFC4FD59C}" sibTransId="{6F3D253C-3724-4C42-A018-F2508FB5A6A8}"/>
    <dgm:cxn modelId="{B350DE46-5CBE-4416-89B2-8BDE24CB7FF9}" srcId="{E994ED8F-8500-4BE7-9C9E-21F03285E2F4}" destId="{7FA76C74-F83B-4BFD-9080-93588E5A4408}" srcOrd="1" destOrd="0" parTransId="{1EC38EF9-4855-437E-87D5-FFEB0C7DD3CF}" sibTransId="{EAE34577-4C81-4BDE-B6A4-3189C5AFD721}"/>
    <dgm:cxn modelId="{AA548722-0B7F-4536-9236-3BB3F2B95815}" type="presOf" srcId="{9FC7D7FB-2736-4B4F-B8EE-5EE2C00ECE70}" destId="{FC82F3D9-039D-4D75-A8E7-DAABBB79DF94}" srcOrd="0" destOrd="0" presId="urn:microsoft.com/office/officeart/2005/8/layout/vList3"/>
    <dgm:cxn modelId="{6532772C-E8B6-46CC-A729-8D0B2334C8B4}" srcId="{E994ED8F-8500-4BE7-9C9E-21F03285E2F4}" destId="{56C155BD-2B00-4885-977A-5D574DA60E54}" srcOrd="2" destOrd="0" parTransId="{E63FB09E-BDE6-4889-B022-93F63B68D6AF}" sibTransId="{DD88CC75-EFBA-4462-A722-F9218F2A3DD2}"/>
    <dgm:cxn modelId="{73B6342D-B113-4530-97DF-024C003663DC}" type="presOf" srcId="{E994ED8F-8500-4BE7-9C9E-21F03285E2F4}" destId="{14DEEA27-18D1-40B1-9F46-3C7097FC387B}" srcOrd="0" destOrd="0" presId="urn:microsoft.com/office/officeart/2005/8/layout/vList3"/>
    <dgm:cxn modelId="{9EFE5801-AE36-46EB-9CCC-350CEE827CF3}" type="presOf" srcId="{7FA76C74-F83B-4BFD-9080-93588E5A4408}" destId="{17F90EDD-B826-4305-BBCE-94E2F6F474BD}" srcOrd="0" destOrd="0" presId="urn:microsoft.com/office/officeart/2005/8/layout/vList3"/>
    <dgm:cxn modelId="{EF2CD32D-44EF-4C7F-8BCC-5835EFA0C644}" type="presParOf" srcId="{14DEEA27-18D1-40B1-9F46-3C7097FC387B}" destId="{1D0D7BD9-51FD-464B-9D84-F212B2DF26B7}" srcOrd="0" destOrd="0" presId="urn:microsoft.com/office/officeart/2005/8/layout/vList3"/>
    <dgm:cxn modelId="{9CF44F4A-0C7A-4937-9BBC-B01D7E7CEFE5}" type="presParOf" srcId="{1D0D7BD9-51FD-464B-9D84-F212B2DF26B7}" destId="{16FC86E1-185A-4C44-BC74-AB191D5D351F}" srcOrd="0" destOrd="0" presId="urn:microsoft.com/office/officeart/2005/8/layout/vList3"/>
    <dgm:cxn modelId="{3CC2208E-C388-4390-814D-F8E98B235A5D}" type="presParOf" srcId="{1D0D7BD9-51FD-464B-9D84-F212B2DF26B7}" destId="{FC82F3D9-039D-4D75-A8E7-DAABBB79DF94}" srcOrd="1" destOrd="0" presId="urn:microsoft.com/office/officeart/2005/8/layout/vList3"/>
    <dgm:cxn modelId="{F671A121-DE2F-4BDE-B9AC-065FEE33CE93}" type="presParOf" srcId="{14DEEA27-18D1-40B1-9F46-3C7097FC387B}" destId="{E418B24A-2D6D-442E-9141-3FEA4BF775CA}" srcOrd="1" destOrd="0" presId="urn:microsoft.com/office/officeart/2005/8/layout/vList3"/>
    <dgm:cxn modelId="{41C61382-F858-46ED-868D-A9228D3D8097}" type="presParOf" srcId="{14DEEA27-18D1-40B1-9F46-3C7097FC387B}" destId="{A0CB9FE5-4637-4989-9916-7A47A05236B0}" srcOrd="2" destOrd="0" presId="urn:microsoft.com/office/officeart/2005/8/layout/vList3"/>
    <dgm:cxn modelId="{D73570D0-D0BE-48E8-9D62-97C95F569F6A}" type="presParOf" srcId="{A0CB9FE5-4637-4989-9916-7A47A05236B0}" destId="{7640FD55-BCC8-4B1F-88EF-BA10C4F5808C}" srcOrd="0" destOrd="0" presId="urn:microsoft.com/office/officeart/2005/8/layout/vList3"/>
    <dgm:cxn modelId="{7BD06963-15C8-41D4-941C-7D0BE83A81F0}" type="presParOf" srcId="{A0CB9FE5-4637-4989-9916-7A47A05236B0}" destId="{17F90EDD-B826-4305-BBCE-94E2F6F474BD}" srcOrd="1" destOrd="0" presId="urn:microsoft.com/office/officeart/2005/8/layout/vList3"/>
    <dgm:cxn modelId="{1A7B48E1-C372-4D63-B134-57926B9C6786}" type="presParOf" srcId="{14DEEA27-18D1-40B1-9F46-3C7097FC387B}" destId="{5A900F62-39D2-4B3C-A220-7642385D6434}" srcOrd="3" destOrd="0" presId="urn:microsoft.com/office/officeart/2005/8/layout/vList3"/>
    <dgm:cxn modelId="{0677C99B-EC1C-4D4D-ADDB-4C5FAB7FA043}" type="presParOf" srcId="{14DEEA27-18D1-40B1-9F46-3C7097FC387B}" destId="{531D00DA-CEF0-45D2-BBC6-375E63CC9D24}" srcOrd="4" destOrd="0" presId="urn:microsoft.com/office/officeart/2005/8/layout/vList3"/>
    <dgm:cxn modelId="{2930C0C4-1A4F-4EAD-A856-7D14D2C3C645}" type="presParOf" srcId="{531D00DA-CEF0-45D2-BBC6-375E63CC9D24}" destId="{F1B8CB68-BDD3-49A4-8606-D71511E99597}" srcOrd="0" destOrd="0" presId="urn:microsoft.com/office/officeart/2005/8/layout/vList3"/>
    <dgm:cxn modelId="{D66EBA0C-D527-4BFC-8115-6D797A4AE006}" type="presParOf" srcId="{531D00DA-CEF0-45D2-BBC6-375E63CC9D24}" destId="{435DE3CC-88FA-4935-AE8E-952F7636BA07}"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2F3D9-039D-4D75-A8E7-DAABBB79DF94}">
      <dsp:nvSpPr>
        <dsp:cNvPr id="0" name=""/>
        <dsp:cNvSpPr/>
      </dsp:nvSpPr>
      <dsp:spPr>
        <a:xfrm rot="10800000">
          <a:off x="1237753" y="36881"/>
          <a:ext cx="5388535" cy="1128277"/>
        </a:xfrm>
        <a:prstGeom prst="homePlat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539" tIns="106680" rIns="199136" bIns="106680" numCol="1" spcCol="1270" anchor="ctr" anchorCtr="0">
          <a:noAutofit/>
        </a:bodyPr>
        <a:lstStyle/>
        <a:p>
          <a:pPr lvl="0" algn="just" defTabSz="1244600">
            <a:lnSpc>
              <a:spcPct val="90000"/>
            </a:lnSpc>
            <a:spcBef>
              <a:spcPct val="0"/>
            </a:spcBef>
            <a:spcAft>
              <a:spcPct val="35000"/>
            </a:spcAft>
          </a:pPr>
          <a:r>
            <a:rPr lang="zh-TW" altLang="en-US" sz="2800" b="1" kern="1200" smtClean="0">
              <a:solidFill>
                <a:schemeClr val="tx1"/>
              </a:solidFill>
              <a:latin typeface="+mj-ea"/>
              <a:ea typeface="+mj-ea"/>
            </a:rPr>
            <a:t>工程之定作</a:t>
          </a:r>
          <a:r>
            <a:rPr lang="en-US" altLang="zh-TW" sz="2800" b="1" kern="1200" smtClean="0">
              <a:solidFill>
                <a:schemeClr val="tx1"/>
              </a:solidFill>
              <a:latin typeface="+mj-ea"/>
              <a:ea typeface="+mj-ea"/>
            </a:rPr>
            <a:t>(</a:t>
          </a:r>
          <a:r>
            <a:rPr lang="zh-TW" altLang="en-US" sz="2800" b="1" kern="1200" smtClean="0">
              <a:solidFill>
                <a:srgbClr val="0000FF"/>
              </a:solidFill>
              <a:latin typeface="+mj-ea"/>
              <a:ea typeface="+mj-ea"/>
            </a:rPr>
            <a:t>工程採購</a:t>
          </a:r>
          <a:r>
            <a:rPr lang="zh-TW" altLang="en-US" sz="2800" b="1" kern="1200" smtClean="0">
              <a:solidFill>
                <a:schemeClr val="tx1"/>
              </a:solidFill>
              <a:latin typeface="+mj-ea"/>
              <a:ea typeface="+mj-ea"/>
            </a:rPr>
            <a:t>，</a:t>
          </a:r>
          <a:r>
            <a:rPr lang="en-US" altLang="zh-TW" sz="2800" b="1" kern="1200" smtClean="0">
              <a:solidFill>
                <a:schemeClr val="tx1"/>
              </a:solidFill>
              <a:latin typeface="+mj-ea"/>
              <a:ea typeface="+mj-ea"/>
            </a:rPr>
            <a:t>§7,1)</a:t>
          </a:r>
          <a:endParaRPr lang="zh-TW" altLang="en-US" sz="2800" b="1" kern="1200">
            <a:solidFill>
              <a:schemeClr val="tx1"/>
            </a:solidFill>
            <a:latin typeface="+mj-ea"/>
            <a:ea typeface="+mj-ea"/>
          </a:endParaRPr>
        </a:p>
      </dsp:txBody>
      <dsp:txXfrm rot="10800000">
        <a:off x="1519822" y="36881"/>
        <a:ext cx="5106466" cy="1128277"/>
      </dsp:txXfrm>
    </dsp:sp>
    <dsp:sp modelId="{16FC86E1-185A-4C44-BC74-AB191D5D351F}">
      <dsp:nvSpPr>
        <dsp:cNvPr id="0" name=""/>
        <dsp:cNvSpPr/>
      </dsp:nvSpPr>
      <dsp:spPr>
        <a:xfrm>
          <a:off x="605835" y="2785"/>
          <a:ext cx="1128277" cy="1128277"/>
        </a:xfrm>
        <a:prstGeom prst="ellipse">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F90EDD-B826-4305-BBCE-94E2F6F474BD}">
      <dsp:nvSpPr>
        <dsp:cNvPr id="0" name=""/>
        <dsp:cNvSpPr/>
      </dsp:nvSpPr>
      <dsp:spPr>
        <a:xfrm rot="10800000">
          <a:off x="1237753" y="1501957"/>
          <a:ext cx="5388535" cy="1128277"/>
        </a:xfrm>
        <a:prstGeom prst="homePlat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539" tIns="106680" rIns="199136" bIns="106680" numCol="1" spcCol="1270" anchor="ctr" anchorCtr="0">
          <a:noAutofit/>
        </a:bodyPr>
        <a:lstStyle/>
        <a:p>
          <a:pPr lvl="0" algn="just" defTabSz="1244600">
            <a:lnSpc>
              <a:spcPts val="3200"/>
            </a:lnSpc>
            <a:spcBef>
              <a:spcPct val="0"/>
            </a:spcBef>
            <a:spcAft>
              <a:spcPts val="0"/>
            </a:spcAft>
          </a:pPr>
          <a:r>
            <a:rPr lang="zh-TW" altLang="en-US" sz="2800" b="1" kern="1200" smtClean="0">
              <a:solidFill>
                <a:schemeClr val="tx1"/>
              </a:solidFill>
              <a:latin typeface="+mj-ea"/>
              <a:ea typeface="+mj-ea"/>
            </a:rPr>
            <a:t>財物之買受、定製、承租</a:t>
          </a:r>
          <a:r>
            <a:rPr lang="en-US" altLang="zh-TW" sz="2800" b="1" kern="1200" smtClean="0">
              <a:solidFill>
                <a:schemeClr val="tx1"/>
              </a:solidFill>
              <a:latin typeface="+mj-ea"/>
              <a:ea typeface="+mj-ea"/>
            </a:rPr>
            <a:t>(</a:t>
          </a:r>
          <a:r>
            <a:rPr lang="zh-TW" altLang="en-US" sz="2800" b="1" kern="1200" smtClean="0">
              <a:solidFill>
                <a:srgbClr val="0000FF"/>
              </a:solidFill>
              <a:latin typeface="+mj-ea"/>
              <a:ea typeface="+mj-ea"/>
            </a:rPr>
            <a:t>財物採購</a:t>
          </a:r>
          <a:r>
            <a:rPr lang="zh-TW" altLang="en-US" sz="2800" b="1" kern="1200" smtClean="0">
              <a:solidFill>
                <a:schemeClr val="tx1"/>
              </a:solidFill>
              <a:latin typeface="+mj-ea"/>
              <a:ea typeface="+mj-ea"/>
            </a:rPr>
            <a:t>，</a:t>
          </a:r>
          <a:r>
            <a:rPr lang="en-US" altLang="zh-TW" sz="2800" b="1" kern="1200" smtClean="0">
              <a:solidFill>
                <a:schemeClr val="tx1"/>
              </a:solidFill>
              <a:latin typeface="+mj-ea"/>
              <a:ea typeface="+mj-ea"/>
            </a:rPr>
            <a:t>§7,2)</a:t>
          </a:r>
          <a:endParaRPr lang="zh-TW" altLang="en-US" sz="2800" kern="1200"/>
        </a:p>
      </dsp:txBody>
      <dsp:txXfrm rot="10800000">
        <a:off x="1519822" y="1501957"/>
        <a:ext cx="5106466" cy="1128277"/>
      </dsp:txXfrm>
    </dsp:sp>
    <dsp:sp modelId="{7640FD55-BCC8-4B1F-88EF-BA10C4F5808C}">
      <dsp:nvSpPr>
        <dsp:cNvPr id="0" name=""/>
        <dsp:cNvSpPr/>
      </dsp:nvSpPr>
      <dsp:spPr>
        <a:xfrm>
          <a:off x="605835" y="1467861"/>
          <a:ext cx="1128277" cy="1128277"/>
        </a:xfrm>
        <a:prstGeom prst="ellipse">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5DE3CC-88FA-4935-AE8E-952F7636BA07}">
      <dsp:nvSpPr>
        <dsp:cNvPr id="0" name=""/>
        <dsp:cNvSpPr/>
      </dsp:nvSpPr>
      <dsp:spPr>
        <a:xfrm rot="10800000">
          <a:off x="1237753" y="2935722"/>
          <a:ext cx="5388535" cy="1128277"/>
        </a:xfrm>
        <a:prstGeom prst="homePlat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539" tIns="106680" rIns="199136" bIns="106680" numCol="1" spcCol="1270" anchor="ctr" anchorCtr="0">
          <a:noAutofit/>
        </a:bodyPr>
        <a:lstStyle/>
        <a:p>
          <a:pPr lvl="0" algn="just" defTabSz="1244600">
            <a:lnSpc>
              <a:spcPct val="90000"/>
            </a:lnSpc>
            <a:spcBef>
              <a:spcPct val="0"/>
            </a:spcBef>
            <a:spcAft>
              <a:spcPct val="35000"/>
            </a:spcAft>
          </a:pPr>
          <a:r>
            <a:rPr lang="zh-TW" altLang="en-US" sz="2800" b="1" kern="1200" smtClean="0">
              <a:solidFill>
                <a:schemeClr val="tx1"/>
              </a:solidFill>
              <a:latin typeface="+mj-ea"/>
              <a:ea typeface="+mj-ea"/>
            </a:rPr>
            <a:t>勞務之委任或僱傭</a:t>
          </a:r>
          <a:r>
            <a:rPr lang="en-US" altLang="zh-TW" sz="2800" b="1" kern="1200" smtClean="0">
              <a:solidFill>
                <a:schemeClr val="tx1"/>
              </a:solidFill>
              <a:latin typeface="+mj-ea"/>
              <a:ea typeface="+mj-ea"/>
            </a:rPr>
            <a:t>(</a:t>
          </a:r>
          <a:r>
            <a:rPr lang="zh-TW" altLang="en-US" sz="2800" b="1" kern="1200" smtClean="0">
              <a:solidFill>
                <a:srgbClr val="0000FF"/>
              </a:solidFill>
              <a:latin typeface="+mj-ea"/>
              <a:ea typeface="+mj-ea"/>
            </a:rPr>
            <a:t>勞務採購</a:t>
          </a:r>
          <a:r>
            <a:rPr lang="zh-TW" altLang="en-US" sz="2800" b="1" kern="1200" smtClean="0">
              <a:solidFill>
                <a:schemeClr val="tx1"/>
              </a:solidFill>
              <a:latin typeface="+mj-ea"/>
              <a:ea typeface="+mj-ea"/>
            </a:rPr>
            <a:t>，</a:t>
          </a:r>
          <a:r>
            <a:rPr lang="en-US" altLang="zh-TW" sz="2800" b="1" kern="1200" smtClean="0">
              <a:solidFill>
                <a:schemeClr val="tx1"/>
              </a:solidFill>
              <a:latin typeface="+mj-ea"/>
              <a:ea typeface="+mj-ea"/>
            </a:rPr>
            <a:t>§7,3)</a:t>
          </a:r>
          <a:endParaRPr lang="zh-TW" altLang="en-US" sz="2800" kern="1200"/>
        </a:p>
      </dsp:txBody>
      <dsp:txXfrm rot="10800000">
        <a:off x="1519822" y="2935722"/>
        <a:ext cx="5106466" cy="1128277"/>
      </dsp:txXfrm>
    </dsp:sp>
    <dsp:sp modelId="{F1B8CB68-BDD3-49A4-8606-D71511E99597}">
      <dsp:nvSpPr>
        <dsp:cNvPr id="0" name=""/>
        <dsp:cNvSpPr/>
      </dsp:nvSpPr>
      <dsp:spPr>
        <a:xfrm>
          <a:off x="605835" y="2932937"/>
          <a:ext cx="1128277" cy="1128277"/>
        </a:xfrm>
        <a:prstGeom prst="ellipse">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2F3D9-039D-4D75-A8E7-DAABBB79DF94}">
      <dsp:nvSpPr>
        <dsp:cNvPr id="0" name=""/>
        <dsp:cNvSpPr/>
      </dsp:nvSpPr>
      <dsp:spPr>
        <a:xfrm rot="10800000">
          <a:off x="1237753" y="36881"/>
          <a:ext cx="5388535" cy="1128277"/>
        </a:xfrm>
        <a:prstGeom prst="homePlat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539" tIns="152400" rIns="284480" bIns="152400" numCol="1" spcCol="1270" anchor="ctr" anchorCtr="0">
          <a:noAutofit/>
        </a:bodyPr>
        <a:lstStyle/>
        <a:p>
          <a:pPr lvl="0" algn="just" defTabSz="1778000">
            <a:lnSpc>
              <a:spcPts val="4000"/>
            </a:lnSpc>
            <a:spcBef>
              <a:spcPct val="0"/>
            </a:spcBef>
            <a:spcAft>
              <a:spcPts val="0"/>
            </a:spcAft>
          </a:pPr>
          <a:r>
            <a:rPr lang="zh-TW" altLang="en-US" sz="4000" b="1" kern="1200" smtClean="0">
              <a:solidFill>
                <a:schemeClr val="tx1"/>
              </a:solidFill>
              <a:latin typeface="+mj-ea"/>
              <a:ea typeface="+mj-ea"/>
            </a:rPr>
            <a:t>政府機關</a:t>
          </a:r>
          <a:endParaRPr lang="zh-TW" altLang="en-US" sz="4000" b="1" kern="1200">
            <a:solidFill>
              <a:schemeClr val="tx1"/>
            </a:solidFill>
            <a:latin typeface="+mj-ea"/>
            <a:ea typeface="+mj-ea"/>
          </a:endParaRPr>
        </a:p>
      </dsp:txBody>
      <dsp:txXfrm rot="10800000">
        <a:off x="1519822" y="36881"/>
        <a:ext cx="5106466" cy="1128277"/>
      </dsp:txXfrm>
    </dsp:sp>
    <dsp:sp modelId="{16FC86E1-185A-4C44-BC74-AB191D5D351F}">
      <dsp:nvSpPr>
        <dsp:cNvPr id="0" name=""/>
        <dsp:cNvSpPr/>
      </dsp:nvSpPr>
      <dsp:spPr>
        <a:xfrm>
          <a:off x="605835" y="2785"/>
          <a:ext cx="1128277" cy="1128277"/>
        </a:xfrm>
        <a:prstGeom prst="ellipse">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F90EDD-B826-4305-BBCE-94E2F6F474BD}">
      <dsp:nvSpPr>
        <dsp:cNvPr id="0" name=""/>
        <dsp:cNvSpPr/>
      </dsp:nvSpPr>
      <dsp:spPr>
        <a:xfrm rot="10800000">
          <a:off x="1237753" y="1501957"/>
          <a:ext cx="5388535" cy="1128277"/>
        </a:xfrm>
        <a:prstGeom prst="homePlat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539" tIns="152400" rIns="284480" bIns="152400" numCol="1" spcCol="1270" anchor="ctr" anchorCtr="0">
          <a:noAutofit/>
        </a:bodyPr>
        <a:lstStyle/>
        <a:p>
          <a:pPr lvl="0" algn="just" defTabSz="1778000">
            <a:lnSpc>
              <a:spcPts val="3200"/>
            </a:lnSpc>
            <a:spcBef>
              <a:spcPct val="0"/>
            </a:spcBef>
            <a:spcAft>
              <a:spcPts val="0"/>
            </a:spcAft>
          </a:pPr>
          <a:r>
            <a:rPr lang="zh-TW" altLang="en-US" sz="4000" b="1" kern="1200" smtClean="0">
              <a:solidFill>
                <a:schemeClr val="tx1"/>
              </a:solidFill>
              <a:latin typeface="+mj-ea"/>
              <a:ea typeface="+mj-ea"/>
            </a:rPr>
            <a:t>公立學校</a:t>
          </a:r>
          <a:endParaRPr lang="zh-TW" altLang="en-US" sz="4000" kern="1200"/>
        </a:p>
      </dsp:txBody>
      <dsp:txXfrm rot="10800000">
        <a:off x="1519822" y="1501957"/>
        <a:ext cx="5106466" cy="1128277"/>
      </dsp:txXfrm>
    </dsp:sp>
    <dsp:sp modelId="{7640FD55-BCC8-4B1F-88EF-BA10C4F5808C}">
      <dsp:nvSpPr>
        <dsp:cNvPr id="0" name=""/>
        <dsp:cNvSpPr/>
      </dsp:nvSpPr>
      <dsp:spPr>
        <a:xfrm>
          <a:off x="605835" y="1467861"/>
          <a:ext cx="1128277" cy="1128277"/>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5DE3CC-88FA-4935-AE8E-952F7636BA07}">
      <dsp:nvSpPr>
        <dsp:cNvPr id="0" name=""/>
        <dsp:cNvSpPr/>
      </dsp:nvSpPr>
      <dsp:spPr>
        <a:xfrm rot="10800000">
          <a:off x="1237753" y="2935722"/>
          <a:ext cx="5388535" cy="1128277"/>
        </a:xfrm>
        <a:prstGeom prst="homePlat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539" tIns="152400" rIns="284480" bIns="152400" numCol="1" spcCol="1270" anchor="ctr" anchorCtr="0">
          <a:noAutofit/>
        </a:bodyPr>
        <a:lstStyle/>
        <a:p>
          <a:pPr lvl="0" algn="just" defTabSz="1778000">
            <a:lnSpc>
              <a:spcPct val="90000"/>
            </a:lnSpc>
            <a:spcBef>
              <a:spcPct val="0"/>
            </a:spcBef>
            <a:spcAft>
              <a:spcPct val="35000"/>
            </a:spcAft>
          </a:pPr>
          <a:r>
            <a:rPr lang="zh-TW" altLang="en-US" sz="4000" b="1" kern="1200" smtClean="0">
              <a:solidFill>
                <a:schemeClr val="tx1"/>
              </a:solidFill>
              <a:latin typeface="+mj-ea"/>
              <a:ea typeface="+mj-ea"/>
            </a:rPr>
            <a:t>公營事業</a:t>
          </a:r>
          <a:endParaRPr lang="zh-TW" altLang="en-US" sz="4000" kern="1200"/>
        </a:p>
      </dsp:txBody>
      <dsp:txXfrm rot="10800000">
        <a:off x="1519822" y="2935722"/>
        <a:ext cx="5106466" cy="1128277"/>
      </dsp:txXfrm>
    </dsp:sp>
    <dsp:sp modelId="{F1B8CB68-BDD3-49A4-8606-D71511E99597}">
      <dsp:nvSpPr>
        <dsp:cNvPr id="0" name=""/>
        <dsp:cNvSpPr/>
      </dsp:nvSpPr>
      <dsp:spPr>
        <a:xfrm>
          <a:off x="605835" y="2932937"/>
          <a:ext cx="1128277" cy="1128277"/>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2F3D9-039D-4D75-A8E7-DAABBB79DF94}">
      <dsp:nvSpPr>
        <dsp:cNvPr id="0" name=""/>
        <dsp:cNvSpPr/>
      </dsp:nvSpPr>
      <dsp:spPr>
        <a:xfrm rot="10800000">
          <a:off x="1231037" y="29682"/>
          <a:ext cx="5562358" cy="978099"/>
        </a:xfrm>
        <a:prstGeom prst="homePlate">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315" tIns="99060" rIns="184912" bIns="99060" numCol="1" spcCol="1270" anchor="ctr" anchorCtr="0">
          <a:noAutofit/>
        </a:bodyPr>
        <a:lstStyle/>
        <a:p>
          <a:pPr lvl="0" algn="just" defTabSz="1155700">
            <a:lnSpc>
              <a:spcPts val="3200"/>
            </a:lnSpc>
            <a:spcBef>
              <a:spcPct val="0"/>
            </a:spcBef>
            <a:spcAft>
              <a:spcPts val="0"/>
            </a:spcAft>
          </a:pPr>
          <a:r>
            <a:rPr lang="zh-TW" altLang="en-US" sz="2600" b="1" kern="1200" smtClean="0">
              <a:solidFill>
                <a:srgbClr val="0000FF"/>
              </a:solidFill>
              <a:latin typeface="+mj-ea"/>
              <a:ea typeface="+mj-ea"/>
            </a:rPr>
            <a:t>公開招標：</a:t>
          </a:r>
          <a:r>
            <a:rPr lang="zh-TW" altLang="en-US" sz="2600" b="1" kern="1200" smtClean="0">
              <a:solidFill>
                <a:schemeClr val="tx1"/>
              </a:solidFill>
              <a:latin typeface="+mj-ea"/>
              <a:ea typeface="+mj-ea"/>
            </a:rPr>
            <a:t>以公告方式邀請不特定廠商投標。</a:t>
          </a:r>
          <a:r>
            <a:rPr lang="en-US" altLang="zh-TW" sz="2600" b="1" kern="1200" smtClean="0">
              <a:solidFill>
                <a:srgbClr val="660033"/>
              </a:solidFill>
              <a:latin typeface="+mj-ea"/>
              <a:ea typeface="+mj-ea"/>
            </a:rPr>
            <a:t>(§19)</a:t>
          </a:r>
          <a:endParaRPr lang="zh-TW" altLang="en-US" sz="2600" b="1" kern="1200">
            <a:solidFill>
              <a:srgbClr val="660033"/>
            </a:solidFill>
            <a:latin typeface="+mj-ea"/>
            <a:ea typeface="+mj-ea"/>
          </a:endParaRPr>
        </a:p>
      </dsp:txBody>
      <dsp:txXfrm rot="10800000">
        <a:off x="1475562" y="29682"/>
        <a:ext cx="5317833" cy="978099"/>
      </dsp:txXfrm>
    </dsp:sp>
    <dsp:sp modelId="{16FC86E1-185A-4C44-BC74-AB191D5D351F}">
      <dsp:nvSpPr>
        <dsp:cNvPr id="0" name=""/>
        <dsp:cNvSpPr/>
      </dsp:nvSpPr>
      <dsp:spPr>
        <a:xfrm>
          <a:off x="672021" y="124"/>
          <a:ext cx="978099" cy="978099"/>
        </a:xfrm>
        <a:prstGeom prst="ellipse">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F90EDD-B826-4305-BBCE-94E2F6F474BD}">
      <dsp:nvSpPr>
        <dsp:cNvPr id="0" name=""/>
        <dsp:cNvSpPr/>
      </dsp:nvSpPr>
      <dsp:spPr>
        <a:xfrm rot="10800000">
          <a:off x="1231037" y="1299751"/>
          <a:ext cx="5562358" cy="978099"/>
        </a:xfrm>
        <a:prstGeom prst="homePlate">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315" tIns="99060" rIns="184912" bIns="99060" numCol="1" spcCol="1270" anchor="ctr" anchorCtr="0">
          <a:noAutofit/>
        </a:bodyPr>
        <a:lstStyle/>
        <a:p>
          <a:pPr lvl="0" algn="just" defTabSz="1155700">
            <a:lnSpc>
              <a:spcPts val="3200"/>
            </a:lnSpc>
            <a:spcBef>
              <a:spcPct val="0"/>
            </a:spcBef>
            <a:spcAft>
              <a:spcPts val="0"/>
            </a:spcAft>
          </a:pPr>
          <a:r>
            <a:rPr lang="zh-TW" altLang="en-US" sz="2600" b="1" kern="1200" smtClean="0">
              <a:solidFill>
                <a:srgbClr val="0000FF"/>
              </a:solidFill>
              <a:latin typeface="+mj-ea"/>
              <a:ea typeface="+mj-ea"/>
            </a:rPr>
            <a:t>選擇性招標：</a:t>
          </a:r>
          <a:r>
            <a:rPr lang="zh-TW" altLang="en-US" sz="2600" b="1" kern="1200" smtClean="0">
              <a:solidFill>
                <a:schemeClr val="tx1"/>
              </a:solidFill>
              <a:latin typeface="+mj-ea"/>
              <a:ea typeface="+mj-ea"/>
            </a:rPr>
            <a:t>以公告方式邀請不特定廠商投標。</a:t>
          </a:r>
          <a:r>
            <a:rPr lang="en-US" altLang="zh-TW" sz="2600" b="1" kern="1200" smtClean="0">
              <a:solidFill>
                <a:srgbClr val="660033"/>
              </a:solidFill>
              <a:latin typeface="+mj-ea"/>
              <a:ea typeface="+mj-ea"/>
            </a:rPr>
            <a:t>(§20</a:t>
          </a:r>
          <a:r>
            <a:rPr lang="zh-TW" altLang="en-US" sz="2600" b="1" kern="1200" smtClean="0">
              <a:solidFill>
                <a:srgbClr val="660033"/>
              </a:solidFill>
              <a:latin typeface="+mj-ea"/>
              <a:ea typeface="+mj-ea"/>
            </a:rPr>
            <a:t>、</a:t>
          </a:r>
          <a:r>
            <a:rPr lang="en-US" altLang="zh-TW" sz="2600" b="1" kern="1200" smtClean="0">
              <a:solidFill>
                <a:srgbClr val="660033"/>
              </a:solidFill>
              <a:latin typeface="+mj-ea"/>
              <a:ea typeface="+mj-ea"/>
            </a:rPr>
            <a:t>§21)</a:t>
          </a:r>
          <a:endParaRPr lang="zh-TW" altLang="en-US" sz="2600" kern="1200"/>
        </a:p>
      </dsp:txBody>
      <dsp:txXfrm rot="10800000">
        <a:off x="1475562" y="1299751"/>
        <a:ext cx="5317833" cy="978099"/>
      </dsp:txXfrm>
    </dsp:sp>
    <dsp:sp modelId="{7640FD55-BCC8-4B1F-88EF-BA10C4F5808C}">
      <dsp:nvSpPr>
        <dsp:cNvPr id="0" name=""/>
        <dsp:cNvSpPr/>
      </dsp:nvSpPr>
      <dsp:spPr>
        <a:xfrm>
          <a:off x="672021" y="1270193"/>
          <a:ext cx="978099" cy="978099"/>
        </a:xfrm>
        <a:prstGeom prst="ellipse">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5DE3CC-88FA-4935-AE8E-952F7636BA07}">
      <dsp:nvSpPr>
        <dsp:cNvPr id="0" name=""/>
        <dsp:cNvSpPr/>
      </dsp:nvSpPr>
      <dsp:spPr>
        <a:xfrm rot="10800000">
          <a:off x="1231037" y="2540386"/>
          <a:ext cx="5562358" cy="1420053"/>
        </a:xfrm>
        <a:prstGeom prst="homePlate">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315" tIns="99060" rIns="184912" bIns="99060" numCol="1" spcCol="1270" anchor="ctr" anchorCtr="0">
          <a:noAutofit/>
        </a:bodyPr>
        <a:lstStyle/>
        <a:p>
          <a:pPr lvl="0" algn="just" defTabSz="1155700">
            <a:lnSpc>
              <a:spcPts val="3600"/>
            </a:lnSpc>
            <a:spcBef>
              <a:spcPct val="0"/>
            </a:spcBef>
            <a:spcAft>
              <a:spcPts val="0"/>
            </a:spcAft>
          </a:pPr>
          <a:r>
            <a:rPr lang="zh-TW" altLang="en-US" sz="2600" b="1" kern="1200" smtClean="0">
              <a:solidFill>
                <a:srgbClr val="660033"/>
              </a:solidFill>
              <a:latin typeface="+mj-ea"/>
              <a:ea typeface="+mj-ea"/>
            </a:rPr>
            <a:t>限制性招標</a:t>
          </a:r>
          <a:r>
            <a:rPr lang="zh-TW" altLang="en-US" sz="2600" b="1" kern="1200" smtClean="0">
              <a:solidFill>
                <a:srgbClr val="0000FF"/>
              </a:solidFill>
              <a:latin typeface="+mj-ea"/>
              <a:ea typeface="+mj-ea"/>
            </a:rPr>
            <a:t>：</a:t>
          </a:r>
          <a:r>
            <a:rPr lang="zh-TW" altLang="en-US" sz="2600" b="1" kern="1200" smtClean="0">
              <a:solidFill>
                <a:schemeClr val="tx1"/>
              </a:solidFill>
              <a:latin typeface="+mj-ea"/>
              <a:ea typeface="+mj-ea"/>
            </a:rPr>
            <a:t>不經公告程序，</a:t>
          </a:r>
          <a:r>
            <a:rPr lang="zh-TW" altLang="en-US" sz="2600" b="1" u="sng" kern="1200" baseline="0" smtClean="0">
              <a:solidFill>
                <a:schemeClr val="tx1"/>
              </a:solidFill>
              <a:uFill>
                <a:solidFill>
                  <a:srgbClr val="FF0000"/>
                </a:solidFill>
              </a:uFill>
              <a:latin typeface="+mj-ea"/>
              <a:ea typeface="+mj-ea"/>
            </a:rPr>
            <a:t>邀請二家以上廠商比價或僅邀請一家廠商議價</a:t>
          </a:r>
          <a:r>
            <a:rPr lang="zh-TW" altLang="en-US" sz="2600" b="1" kern="1200" smtClean="0">
              <a:solidFill>
                <a:schemeClr val="tx1"/>
              </a:solidFill>
              <a:latin typeface="+mj-ea"/>
              <a:ea typeface="+mj-ea"/>
            </a:rPr>
            <a:t>。</a:t>
          </a:r>
          <a:r>
            <a:rPr lang="en-US" altLang="zh-TW" sz="2600" b="1" kern="1200" smtClean="0">
              <a:solidFill>
                <a:srgbClr val="660033"/>
              </a:solidFill>
              <a:latin typeface="+mj-ea"/>
              <a:ea typeface="+mj-ea"/>
            </a:rPr>
            <a:t>(§22)</a:t>
          </a:r>
          <a:endParaRPr lang="zh-TW" altLang="en-US" sz="2600" kern="1200"/>
        </a:p>
      </dsp:txBody>
      <dsp:txXfrm rot="10800000">
        <a:off x="1586050" y="2540386"/>
        <a:ext cx="5207345" cy="1420053"/>
      </dsp:txXfrm>
    </dsp:sp>
    <dsp:sp modelId="{F1B8CB68-BDD3-49A4-8606-D71511E99597}">
      <dsp:nvSpPr>
        <dsp:cNvPr id="0" name=""/>
        <dsp:cNvSpPr/>
      </dsp:nvSpPr>
      <dsp:spPr>
        <a:xfrm>
          <a:off x="672021" y="2761239"/>
          <a:ext cx="978099" cy="978099"/>
        </a:xfrm>
        <a:prstGeom prst="ellipse">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2F3D9-039D-4D75-A8E7-DAABBB79DF94}">
      <dsp:nvSpPr>
        <dsp:cNvPr id="0" name=""/>
        <dsp:cNvSpPr/>
      </dsp:nvSpPr>
      <dsp:spPr>
        <a:xfrm rot="10800000">
          <a:off x="1299222" y="44551"/>
          <a:ext cx="5823094" cy="1682254"/>
        </a:xfrm>
        <a:prstGeom prst="homePlate">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9976" tIns="99060" rIns="184912" bIns="99060" numCol="1" spcCol="1270" anchor="ctr" anchorCtr="0">
          <a:noAutofit/>
        </a:bodyPr>
        <a:lstStyle/>
        <a:p>
          <a:pPr lvl="0" algn="just" defTabSz="1155700">
            <a:lnSpc>
              <a:spcPts val="3200"/>
            </a:lnSpc>
            <a:spcBef>
              <a:spcPct val="0"/>
            </a:spcBef>
            <a:spcAft>
              <a:spcPts val="0"/>
            </a:spcAft>
          </a:pPr>
          <a:r>
            <a:rPr lang="zh-TW" altLang="en-US" sz="2600" b="1" kern="1200" smtClean="0">
              <a:solidFill>
                <a:schemeClr val="tx1"/>
              </a:solidFill>
              <a:latin typeface="+mj-ea"/>
              <a:ea typeface="+mj-ea"/>
            </a:rPr>
            <a:t>廠商應於投標文件內敘明同等品之廠牌、價格及功能、效益、標準或特性等相關資料，以供審查。</a:t>
          </a:r>
          <a:r>
            <a:rPr lang="en-US" altLang="zh-TW" sz="2600" b="1" kern="1200" smtClean="0">
              <a:solidFill>
                <a:srgbClr val="006600"/>
              </a:solidFill>
              <a:latin typeface="+mj-ea"/>
              <a:ea typeface="+mj-ea"/>
            </a:rPr>
            <a:t>(</a:t>
          </a:r>
          <a:r>
            <a:rPr lang="zh-TW" altLang="en-US" sz="2600" b="1" kern="1200" smtClean="0">
              <a:solidFill>
                <a:srgbClr val="006600"/>
              </a:solidFill>
              <a:latin typeface="+mj-ea"/>
              <a:ea typeface="+mj-ea"/>
            </a:rPr>
            <a:t>開標或評選時規格審查</a:t>
          </a:r>
          <a:r>
            <a:rPr lang="en-US" altLang="zh-TW" sz="2600" b="1" kern="1200" smtClean="0">
              <a:solidFill>
                <a:srgbClr val="006600"/>
              </a:solidFill>
              <a:latin typeface="+mj-ea"/>
              <a:ea typeface="+mj-ea"/>
            </a:rPr>
            <a:t>)</a:t>
          </a:r>
          <a:endParaRPr lang="zh-TW" altLang="en-US" sz="2600" b="1" kern="1200">
            <a:solidFill>
              <a:srgbClr val="006600"/>
            </a:solidFill>
            <a:latin typeface="+mj-ea"/>
            <a:ea typeface="+mj-ea"/>
          </a:endParaRPr>
        </a:p>
      </dsp:txBody>
      <dsp:txXfrm rot="10800000">
        <a:off x="1719785" y="44551"/>
        <a:ext cx="5402531" cy="1682254"/>
      </dsp:txXfrm>
    </dsp:sp>
    <dsp:sp modelId="{16FC86E1-185A-4C44-BC74-AB191D5D351F}">
      <dsp:nvSpPr>
        <dsp:cNvPr id="0" name=""/>
        <dsp:cNvSpPr/>
      </dsp:nvSpPr>
      <dsp:spPr>
        <a:xfrm>
          <a:off x="693043" y="172670"/>
          <a:ext cx="1065865" cy="1338300"/>
        </a:xfrm>
        <a:prstGeom prst="ellipse">
          <a:avLst/>
        </a:prstGeom>
        <a:blipFill>
          <a:blip xmlns:r="http://schemas.openxmlformats.org/officeDocument/2006/relationships" r:embed="rId2"/>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F90EDD-B826-4305-BBCE-94E2F6F474BD}">
      <dsp:nvSpPr>
        <dsp:cNvPr id="0" name=""/>
        <dsp:cNvSpPr/>
      </dsp:nvSpPr>
      <dsp:spPr>
        <a:xfrm rot="10800000">
          <a:off x="1315570" y="2116861"/>
          <a:ext cx="5823094" cy="2059602"/>
        </a:xfrm>
        <a:prstGeom prst="homePlate">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9976" tIns="99060" rIns="184912" bIns="99060" numCol="1" spcCol="1270" anchor="ctr" anchorCtr="0">
          <a:noAutofit/>
        </a:bodyPr>
        <a:lstStyle/>
        <a:p>
          <a:pPr lvl="0" algn="just" defTabSz="1155700">
            <a:lnSpc>
              <a:spcPts val="3200"/>
            </a:lnSpc>
            <a:spcBef>
              <a:spcPct val="0"/>
            </a:spcBef>
            <a:spcAft>
              <a:spcPts val="0"/>
            </a:spcAft>
          </a:pPr>
          <a:r>
            <a:rPr lang="zh-TW" altLang="en-US" sz="2600" b="1" kern="1200" smtClean="0">
              <a:solidFill>
                <a:schemeClr val="tx1"/>
              </a:solidFill>
              <a:latin typeface="+mj-ea"/>
              <a:ea typeface="+mj-ea"/>
            </a:rPr>
            <a:t>得標廠商得於使用同等品前，依契約規定向機關提出同等品之廠牌、價格及功能、效益、標準或特性等相關資料，以供審查。</a:t>
          </a:r>
          <a:endParaRPr lang="zh-TW" altLang="en-US" sz="2600" kern="1200"/>
        </a:p>
      </dsp:txBody>
      <dsp:txXfrm rot="10800000">
        <a:off x="1830470" y="2116861"/>
        <a:ext cx="5308194" cy="2059602"/>
      </dsp:txXfrm>
    </dsp:sp>
    <dsp:sp modelId="{7640FD55-BCC8-4B1F-88EF-BA10C4F5808C}">
      <dsp:nvSpPr>
        <dsp:cNvPr id="0" name=""/>
        <dsp:cNvSpPr/>
      </dsp:nvSpPr>
      <dsp:spPr>
        <a:xfrm>
          <a:off x="676694" y="2448271"/>
          <a:ext cx="1131260" cy="1395394"/>
        </a:xfrm>
        <a:prstGeom prst="ellipse">
          <a:avLst/>
        </a:prstGeom>
        <a:blipFill>
          <a:blip xmlns:r="http://schemas.openxmlformats.org/officeDocument/2006/relationships" r:embed="rId2"/>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2F3D9-039D-4D75-A8E7-DAABBB79DF94}">
      <dsp:nvSpPr>
        <dsp:cNvPr id="0" name=""/>
        <dsp:cNvSpPr/>
      </dsp:nvSpPr>
      <dsp:spPr>
        <a:xfrm rot="10800000">
          <a:off x="1397412" y="201525"/>
          <a:ext cx="5823094" cy="965849"/>
        </a:xfrm>
        <a:prstGeom prst="homePlate">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083" tIns="91440" rIns="170688" bIns="91440" numCol="1" spcCol="1270" anchor="ctr" anchorCtr="0">
          <a:noAutofit/>
        </a:bodyPr>
        <a:lstStyle/>
        <a:p>
          <a:pPr lvl="0" algn="just" defTabSz="1066800">
            <a:lnSpc>
              <a:spcPts val="2600"/>
            </a:lnSpc>
            <a:spcBef>
              <a:spcPct val="0"/>
            </a:spcBef>
            <a:spcAft>
              <a:spcPts val="0"/>
            </a:spcAft>
          </a:pPr>
          <a:r>
            <a:rPr lang="zh-TW" altLang="en-US" sz="2400" b="1" kern="1200" smtClean="0">
              <a:solidFill>
                <a:srgbClr val="006600"/>
              </a:solidFill>
              <a:latin typeface="+mj-ea"/>
              <a:ea typeface="+mj-ea"/>
            </a:rPr>
            <a:t>訂有底價</a:t>
          </a:r>
          <a:r>
            <a:rPr lang="zh-TW" altLang="en-US" sz="2400" b="1" kern="1200" smtClean="0">
              <a:solidFill>
                <a:schemeClr val="tx1"/>
              </a:solidFill>
              <a:latin typeface="+mj-ea"/>
              <a:ea typeface="+mj-ea"/>
            </a:rPr>
            <a:t>之採購，以合於招標文件規定，且在底價以內之</a:t>
          </a:r>
          <a:r>
            <a:rPr lang="zh-TW" altLang="en-US" sz="2400" b="1" kern="1200" smtClean="0">
              <a:solidFill>
                <a:srgbClr val="006600"/>
              </a:solidFill>
              <a:latin typeface="+mj-ea"/>
              <a:ea typeface="+mj-ea"/>
            </a:rPr>
            <a:t>最低標</a:t>
          </a:r>
          <a:r>
            <a:rPr lang="zh-TW" altLang="en-US" sz="2400" b="1" kern="1200" smtClean="0">
              <a:solidFill>
                <a:schemeClr val="tx1"/>
              </a:solidFill>
              <a:latin typeface="+mj-ea"/>
              <a:ea typeface="+mj-ea"/>
            </a:rPr>
            <a:t>為得標廠商。</a:t>
          </a:r>
          <a:r>
            <a:rPr lang="en-US" altLang="zh-TW" sz="2400" b="1" kern="1200" smtClean="0">
              <a:solidFill>
                <a:srgbClr val="660033"/>
              </a:solidFill>
              <a:latin typeface="+mj-ea"/>
              <a:ea typeface="+mj-ea"/>
            </a:rPr>
            <a:t>(§52,1,1)</a:t>
          </a:r>
          <a:endParaRPr lang="zh-TW" altLang="en-US" sz="2400" b="1" kern="1200">
            <a:solidFill>
              <a:srgbClr val="660033"/>
            </a:solidFill>
            <a:latin typeface="+mj-ea"/>
            <a:ea typeface="+mj-ea"/>
          </a:endParaRPr>
        </a:p>
      </dsp:txBody>
      <dsp:txXfrm rot="10800000">
        <a:off x="1638874" y="201525"/>
        <a:ext cx="5581632" cy="965849"/>
      </dsp:txXfrm>
    </dsp:sp>
    <dsp:sp modelId="{16FC86E1-185A-4C44-BC74-AB191D5D351F}">
      <dsp:nvSpPr>
        <dsp:cNvPr id="0" name=""/>
        <dsp:cNvSpPr/>
      </dsp:nvSpPr>
      <dsp:spPr>
        <a:xfrm>
          <a:off x="671800" y="2194"/>
          <a:ext cx="1349480" cy="1349480"/>
        </a:xfrm>
        <a:prstGeom prst="ellipse">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F90EDD-B826-4305-BBCE-94E2F6F474BD}">
      <dsp:nvSpPr>
        <dsp:cNvPr id="0" name=""/>
        <dsp:cNvSpPr/>
      </dsp:nvSpPr>
      <dsp:spPr>
        <a:xfrm rot="10800000">
          <a:off x="1385910" y="1565239"/>
          <a:ext cx="5823094" cy="965849"/>
        </a:xfrm>
        <a:prstGeom prst="homePlate">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083" tIns="91440" rIns="170688" bIns="91440" numCol="1" spcCol="1270" anchor="ctr" anchorCtr="0">
          <a:noAutofit/>
        </a:bodyPr>
        <a:lstStyle/>
        <a:p>
          <a:pPr lvl="0" algn="just" defTabSz="1066800">
            <a:lnSpc>
              <a:spcPts val="2600"/>
            </a:lnSpc>
            <a:spcBef>
              <a:spcPct val="0"/>
            </a:spcBef>
            <a:spcAft>
              <a:spcPts val="0"/>
            </a:spcAft>
          </a:pPr>
          <a:r>
            <a:rPr lang="zh-TW" altLang="en-US" sz="2400" b="1" kern="1200" smtClean="0">
              <a:solidFill>
                <a:srgbClr val="006600"/>
              </a:solidFill>
              <a:latin typeface="+mj-ea"/>
              <a:ea typeface="+mj-ea"/>
            </a:rPr>
            <a:t>未訂底價</a:t>
          </a:r>
          <a:r>
            <a:rPr lang="zh-TW" altLang="en-US" sz="2400" b="1" kern="1200" smtClean="0">
              <a:solidFill>
                <a:schemeClr val="tx1"/>
              </a:solidFill>
              <a:latin typeface="+mj-ea"/>
              <a:ea typeface="+mj-ea"/>
            </a:rPr>
            <a:t>之採購，以合於招標文件規定，標價合理，且在預算數額以內之</a:t>
          </a:r>
          <a:r>
            <a:rPr lang="zh-TW" altLang="en-US" sz="2400" b="1" kern="1200" smtClean="0">
              <a:solidFill>
                <a:srgbClr val="006600"/>
              </a:solidFill>
              <a:latin typeface="+mj-ea"/>
              <a:ea typeface="+mj-ea"/>
            </a:rPr>
            <a:t>最低標</a:t>
          </a:r>
          <a:r>
            <a:rPr lang="zh-TW" altLang="en-US" sz="2400" b="1" kern="1200" smtClean="0">
              <a:solidFill>
                <a:schemeClr val="tx1"/>
              </a:solidFill>
              <a:latin typeface="+mj-ea"/>
              <a:ea typeface="+mj-ea"/>
            </a:rPr>
            <a:t>為得標廠商。</a:t>
          </a:r>
          <a:r>
            <a:rPr lang="en-US" altLang="zh-TW" sz="2400" b="1" kern="1200" smtClean="0">
              <a:solidFill>
                <a:srgbClr val="660033"/>
              </a:solidFill>
              <a:latin typeface="+mj-ea"/>
              <a:ea typeface="+mj-ea"/>
            </a:rPr>
            <a:t>(§52,1,2)</a:t>
          </a:r>
          <a:endParaRPr lang="zh-TW" altLang="en-US" sz="2400" kern="1200"/>
        </a:p>
      </dsp:txBody>
      <dsp:txXfrm rot="10800000">
        <a:off x="1627372" y="1565239"/>
        <a:ext cx="5581632" cy="965849"/>
      </dsp:txXfrm>
    </dsp:sp>
    <dsp:sp modelId="{7640FD55-BCC8-4B1F-88EF-BA10C4F5808C}">
      <dsp:nvSpPr>
        <dsp:cNvPr id="0" name=""/>
        <dsp:cNvSpPr/>
      </dsp:nvSpPr>
      <dsp:spPr>
        <a:xfrm>
          <a:off x="671800" y="1332643"/>
          <a:ext cx="1349480" cy="1349480"/>
        </a:xfrm>
        <a:prstGeom prst="ellipse">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5DE3CC-88FA-4935-AE8E-952F7636BA07}">
      <dsp:nvSpPr>
        <dsp:cNvPr id="0" name=""/>
        <dsp:cNvSpPr/>
      </dsp:nvSpPr>
      <dsp:spPr>
        <a:xfrm rot="10800000">
          <a:off x="1385910" y="2962218"/>
          <a:ext cx="5823094" cy="965849"/>
        </a:xfrm>
        <a:prstGeom prst="homePlate">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5083" tIns="91440" rIns="170688" bIns="91440" numCol="1" spcCol="1270" anchor="ctr" anchorCtr="0">
          <a:noAutofit/>
        </a:bodyPr>
        <a:lstStyle/>
        <a:p>
          <a:pPr lvl="0" algn="just" defTabSz="1066800">
            <a:lnSpc>
              <a:spcPts val="2600"/>
            </a:lnSpc>
            <a:spcBef>
              <a:spcPct val="0"/>
            </a:spcBef>
            <a:spcAft>
              <a:spcPts val="0"/>
            </a:spcAft>
          </a:pPr>
          <a:r>
            <a:rPr lang="zh-TW" altLang="en-US" sz="2400" b="1" kern="1200" smtClean="0">
              <a:solidFill>
                <a:schemeClr val="tx1"/>
              </a:solidFill>
              <a:latin typeface="+mj-ea"/>
              <a:ea typeface="+mj-ea"/>
            </a:rPr>
            <a:t>以合於招標文件規定之</a:t>
          </a:r>
          <a:r>
            <a:rPr lang="zh-TW" altLang="en-US" sz="2400" b="1" kern="1200" smtClean="0">
              <a:solidFill>
                <a:srgbClr val="006600"/>
              </a:solidFill>
              <a:latin typeface="+mj-ea"/>
              <a:ea typeface="+mj-ea"/>
            </a:rPr>
            <a:t>最有利標</a:t>
          </a:r>
          <a:r>
            <a:rPr lang="zh-TW" altLang="en-US" sz="2400" b="1" kern="1200" smtClean="0">
              <a:solidFill>
                <a:schemeClr val="tx1"/>
              </a:solidFill>
              <a:latin typeface="+mj-ea"/>
              <a:ea typeface="+mj-ea"/>
            </a:rPr>
            <a:t>為得標廠商。</a:t>
          </a:r>
          <a:r>
            <a:rPr lang="en-US" altLang="zh-TW" sz="2400" b="1" kern="1200" smtClean="0">
              <a:solidFill>
                <a:srgbClr val="660033"/>
              </a:solidFill>
              <a:latin typeface="+mj-ea"/>
              <a:ea typeface="+mj-ea"/>
            </a:rPr>
            <a:t>(§52,1,3)</a:t>
          </a:r>
          <a:endParaRPr lang="zh-TW" altLang="en-US" sz="2400" kern="1200"/>
        </a:p>
      </dsp:txBody>
      <dsp:txXfrm rot="10800000">
        <a:off x="1627372" y="2962218"/>
        <a:ext cx="5581632" cy="965849"/>
      </dsp:txXfrm>
    </dsp:sp>
    <dsp:sp modelId="{F1B8CB68-BDD3-49A4-8606-D71511E99597}">
      <dsp:nvSpPr>
        <dsp:cNvPr id="0" name=""/>
        <dsp:cNvSpPr/>
      </dsp:nvSpPr>
      <dsp:spPr>
        <a:xfrm>
          <a:off x="671800" y="2729621"/>
          <a:ext cx="1349480" cy="1349480"/>
        </a:xfrm>
        <a:prstGeom prst="ellipse">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8114" name="Rectangle 2"/>
          <p:cNvSpPr>
            <a:spLocks noGrp="1" noChangeArrowheads="1"/>
          </p:cNvSpPr>
          <p:nvPr>
            <p:ph type="hdr" sz="quarter"/>
          </p:nvPr>
        </p:nvSpPr>
        <p:spPr bwMode="auto">
          <a:xfrm>
            <a:off x="0" y="0"/>
            <a:ext cx="3076575" cy="511175"/>
          </a:xfrm>
          <a:prstGeom prst="rect">
            <a:avLst/>
          </a:prstGeom>
          <a:noFill/>
          <a:ln w="9525">
            <a:noFill/>
            <a:miter lim="800000"/>
            <a:headEnd/>
            <a:tailEnd/>
          </a:ln>
        </p:spPr>
        <p:txBody>
          <a:bodyPr vert="horz" wrap="square" lIns="99048" tIns="49524" rIns="99048" bIns="49524" numCol="1" anchor="t" anchorCtr="0" compatLnSpc="1">
            <a:prstTxWarp prst="textNoShape">
              <a:avLst/>
            </a:prstTxWarp>
          </a:bodyPr>
          <a:lstStyle>
            <a:lvl1pPr algn="l" defTabSz="990600" eaLnBrk="1" hangingPunct="1">
              <a:defRPr sz="1300">
                <a:latin typeface="Arial" charset="0"/>
                <a:ea typeface="新細明體" pitchFamily="18" charset="-120"/>
              </a:defRPr>
            </a:lvl1pPr>
          </a:lstStyle>
          <a:p>
            <a:pPr>
              <a:defRPr/>
            </a:pPr>
            <a:endParaRPr lang="en-US" altLang="zh-TW"/>
          </a:p>
        </p:txBody>
      </p:sp>
      <p:sp>
        <p:nvSpPr>
          <p:cNvPr id="218115"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p:spPr>
        <p:txBody>
          <a:bodyPr vert="horz" wrap="square" lIns="99048" tIns="49524" rIns="99048" bIns="49524" numCol="1" anchor="t" anchorCtr="0" compatLnSpc="1">
            <a:prstTxWarp prst="textNoShape">
              <a:avLst/>
            </a:prstTxWarp>
          </a:bodyPr>
          <a:lstStyle>
            <a:lvl1pPr algn="r" defTabSz="990600" eaLnBrk="1" hangingPunct="1">
              <a:defRPr sz="1300">
                <a:latin typeface="Arial" charset="0"/>
                <a:ea typeface="新細明體" pitchFamily="18" charset="-120"/>
              </a:defRPr>
            </a:lvl1pPr>
          </a:lstStyle>
          <a:p>
            <a:pPr>
              <a:defRPr/>
            </a:pPr>
            <a:endParaRPr lang="en-US" altLang="zh-TW"/>
          </a:p>
        </p:txBody>
      </p:sp>
      <p:sp>
        <p:nvSpPr>
          <p:cNvPr id="218116" name="Rectangle 4"/>
          <p:cNvSpPr>
            <a:spLocks noGrp="1" noChangeArrowheads="1"/>
          </p:cNvSpPr>
          <p:nvPr>
            <p:ph type="ftr" sz="quarter" idx="2"/>
          </p:nvPr>
        </p:nvSpPr>
        <p:spPr bwMode="auto">
          <a:xfrm>
            <a:off x="0" y="9721850"/>
            <a:ext cx="3076575" cy="511175"/>
          </a:xfrm>
          <a:prstGeom prst="rect">
            <a:avLst/>
          </a:prstGeom>
          <a:noFill/>
          <a:ln w="9525">
            <a:noFill/>
            <a:miter lim="800000"/>
            <a:headEnd/>
            <a:tailEnd/>
          </a:ln>
        </p:spPr>
        <p:txBody>
          <a:bodyPr vert="horz" wrap="square" lIns="99048" tIns="49524" rIns="99048" bIns="49524" numCol="1" anchor="b" anchorCtr="0" compatLnSpc="1">
            <a:prstTxWarp prst="textNoShape">
              <a:avLst/>
            </a:prstTxWarp>
          </a:bodyPr>
          <a:lstStyle>
            <a:lvl1pPr algn="l" defTabSz="990600" eaLnBrk="1" hangingPunct="1">
              <a:defRPr sz="1300">
                <a:latin typeface="Arial" charset="0"/>
                <a:ea typeface="新細明體" pitchFamily="18" charset="-120"/>
              </a:defRPr>
            </a:lvl1pPr>
          </a:lstStyle>
          <a:p>
            <a:pPr>
              <a:defRPr/>
            </a:pPr>
            <a:endParaRPr lang="en-US" altLang="zh-TW"/>
          </a:p>
        </p:txBody>
      </p:sp>
      <p:sp>
        <p:nvSpPr>
          <p:cNvPr id="218117" name="Rectangle 5"/>
          <p:cNvSpPr>
            <a:spLocks noGrp="1" noChangeArrowheads="1"/>
          </p:cNvSpPr>
          <p:nvPr>
            <p:ph type="sldNum" sz="quarter" idx="3"/>
          </p:nvPr>
        </p:nvSpPr>
        <p:spPr bwMode="auto">
          <a:xfrm>
            <a:off x="4021138" y="9721850"/>
            <a:ext cx="3076575" cy="511175"/>
          </a:xfrm>
          <a:prstGeom prst="rect">
            <a:avLst/>
          </a:prstGeom>
          <a:noFill/>
          <a:ln w="9525">
            <a:noFill/>
            <a:miter lim="800000"/>
            <a:headEnd/>
            <a:tailEnd/>
          </a:ln>
        </p:spPr>
        <p:txBody>
          <a:bodyPr vert="horz" wrap="square" lIns="99048" tIns="49524" rIns="99048" bIns="49524" numCol="1" anchor="b" anchorCtr="0" compatLnSpc="1">
            <a:prstTxWarp prst="textNoShape">
              <a:avLst/>
            </a:prstTxWarp>
          </a:bodyPr>
          <a:lstStyle>
            <a:lvl1pPr algn="r" defTabSz="990600" eaLnBrk="1" hangingPunct="1">
              <a:defRPr sz="1300">
                <a:latin typeface="Arial" panose="020B0604020202020204" pitchFamily="34" charset="0"/>
              </a:defRPr>
            </a:lvl1pPr>
          </a:lstStyle>
          <a:p>
            <a:pPr>
              <a:defRPr/>
            </a:pPr>
            <a:fld id="{F7495506-DE54-4688-812B-89869FE08E8F}" type="slidenum">
              <a:rPr lang="zh-TW" altLang="en-US"/>
              <a:pPr>
                <a:defRPr/>
              </a:pPr>
              <a:t>‹#›</a:t>
            </a:fld>
            <a:endParaRPr lang="en-US" altLang="zh-TW"/>
          </a:p>
        </p:txBody>
      </p:sp>
    </p:spTree>
    <p:extLst>
      <p:ext uri="{BB962C8B-B14F-4D97-AF65-F5344CB8AC3E}">
        <p14:creationId xmlns:p14="http://schemas.microsoft.com/office/powerpoint/2010/main" val="3165191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3076575" cy="511175"/>
          </a:xfrm>
          <a:prstGeom prst="rect">
            <a:avLst/>
          </a:prstGeom>
          <a:noFill/>
          <a:ln w="9525">
            <a:noFill/>
            <a:miter lim="800000"/>
            <a:headEnd/>
            <a:tailEnd/>
          </a:ln>
        </p:spPr>
        <p:txBody>
          <a:bodyPr vert="horz" wrap="square" lIns="99048" tIns="49524" rIns="99048" bIns="49524" numCol="1" anchor="t" anchorCtr="0" compatLnSpc="1">
            <a:prstTxWarp prst="textNoShape">
              <a:avLst/>
            </a:prstTxWarp>
          </a:bodyPr>
          <a:lstStyle>
            <a:lvl1pPr algn="l" defTabSz="990600" eaLnBrk="1" hangingPunct="1">
              <a:defRPr sz="1300">
                <a:ea typeface="新細明體" pitchFamily="18" charset="-120"/>
              </a:defRPr>
            </a:lvl1pPr>
          </a:lstStyle>
          <a:p>
            <a:pPr>
              <a:defRPr/>
            </a:pPr>
            <a:endParaRPr lang="en-US" altLang="zh-TW"/>
          </a:p>
        </p:txBody>
      </p:sp>
      <p:sp>
        <p:nvSpPr>
          <p:cNvPr id="44035" name="Rectangle 3"/>
          <p:cNvSpPr>
            <a:spLocks noGrp="1" noChangeArrowheads="1"/>
          </p:cNvSpPr>
          <p:nvPr>
            <p:ph type="dt" idx="1"/>
          </p:nvPr>
        </p:nvSpPr>
        <p:spPr bwMode="auto">
          <a:xfrm>
            <a:off x="4022725" y="0"/>
            <a:ext cx="3076575" cy="511175"/>
          </a:xfrm>
          <a:prstGeom prst="rect">
            <a:avLst/>
          </a:prstGeom>
          <a:noFill/>
          <a:ln w="9525">
            <a:noFill/>
            <a:miter lim="800000"/>
            <a:headEnd/>
            <a:tailEnd/>
          </a:ln>
        </p:spPr>
        <p:txBody>
          <a:bodyPr vert="horz" wrap="square" lIns="99048" tIns="49524" rIns="99048" bIns="49524" numCol="1" anchor="t" anchorCtr="0" compatLnSpc="1">
            <a:prstTxWarp prst="textNoShape">
              <a:avLst/>
            </a:prstTxWarp>
          </a:bodyPr>
          <a:lstStyle>
            <a:lvl1pPr algn="r" defTabSz="990600" eaLnBrk="1" hangingPunct="1">
              <a:defRPr sz="1300">
                <a:ea typeface="新細明體" pitchFamily="18" charset="-120"/>
              </a:defRPr>
            </a:lvl1pPr>
          </a:lstStyle>
          <a:p>
            <a:pPr>
              <a:defRPr/>
            </a:pPr>
            <a:endParaRPr lang="en-US" altLang="zh-TW"/>
          </a:p>
        </p:txBody>
      </p:sp>
      <p:sp>
        <p:nvSpPr>
          <p:cNvPr id="254980"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7" name="Rectangle 5"/>
          <p:cNvSpPr>
            <a:spLocks noGrp="1" noChangeArrowheads="1"/>
          </p:cNvSpPr>
          <p:nvPr>
            <p:ph type="body" sz="quarter" idx="3"/>
          </p:nvPr>
        </p:nvSpPr>
        <p:spPr bwMode="auto">
          <a:xfrm>
            <a:off x="946150" y="4860925"/>
            <a:ext cx="5207000" cy="4605338"/>
          </a:xfrm>
          <a:prstGeom prst="rect">
            <a:avLst/>
          </a:prstGeom>
          <a:noFill/>
          <a:ln w="9525">
            <a:noFill/>
            <a:miter lim="800000"/>
            <a:headEnd/>
            <a:tailEnd/>
          </a:ln>
        </p:spPr>
        <p:txBody>
          <a:bodyPr vert="horz" wrap="square" lIns="99048" tIns="49524" rIns="99048" bIns="49524"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44038" name="Rectangle 6"/>
          <p:cNvSpPr>
            <a:spLocks noGrp="1" noChangeArrowheads="1"/>
          </p:cNvSpPr>
          <p:nvPr>
            <p:ph type="ftr" sz="quarter" idx="4"/>
          </p:nvPr>
        </p:nvSpPr>
        <p:spPr bwMode="auto">
          <a:xfrm>
            <a:off x="0" y="9723438"/>
            <a:ext cx="3076575" cy="511175"/>
          </a:xfrm>
          <a:prstGeom prst="rect">
            <a:avLst/>
          </a:prstGeom>
          <a:noFill/>
          <a:ln w="9525">
            <a:noFill/>
            <a:miter lim="800000"/>
            <a:headEnd/>
            <a:tailEnd/>
          </a:ln>
        </p:spPr>
        <p:txBody>
          <a:bodyPr vert="horz" wrap="square" lIns="99048" tIns="49524" rIns="99048" bIns="49524" numCol="1" anchor="b" anchorCtr="0" compatLnSpc="1">
            <a:prstTxWarp prst="textNoShape">
              <a:avLst/>
            </a:prstTxWarp>
          </a:bodyPr>
          <a:lstStyle>
            <a:lvl1pPr algn="l" defTabSz="990600" eaLnBrk="1" hangingPunct="1">
              <a:defRPr sz="1300">
                <a:ea typeface="新細明體" pitchFamily="18" charset="-120"/>
              </a:defRPr>
            </a:lvl1pPr>
          </a:lstStyle>
          <a:p>
            <a:pPr>
              <a:defRPr/>
            </a:pPr>
            <a:endParaRPr lang="en-US" altLang="zh-TW"/>
          </a:p>
        </p:txBody>
      </p:sp>
      <p:sp>
        <p:nvSpPr>
          <p:cNvPr id="44039" name="Rectangle 7"/>
          <p:cNvSpPr>
            <a:spLocks noGrp="1" noChangeArrowheads="1"/>
          </p:cNvSpPr>
          <p:nvPr>
            <p:ph type="sldNum" sz="quarter" idx="5"/>
          </p:nvPr>
        </p:nvSpPr>
        <p:spPr bwMode="auto">
          <a:xfrm>
            <a:off x="4022725" y="9723438"/>
            <a:ext cx="3076575" cy="511175"/>
          </a:xfrm>
          <a:prstGeom prst="rect">
            <a:avLst/>
          </a:prstGeom>
          <a:noFill/>
          <a:ln w="9525">
            <a:noFill/>
            <a:miter lim="800000"/>
            <a:headEnd/>
            <a:tailEnd/>
          </a:ln>
        </p:spPr>
        <p:txBody>
          <a:bodyPr vert="horz" wrap="square" lIns="99048" tIns="49524" rIns="99048" bIns="49524" numCol="1" anchor="b" anchorCtr="0" compatLnSpc="1">
            <a:prstTxWarp prst="textNoShape">
              <a:avLst/>
            </a:prstTxWarp>
          </a:bodyPr>
          <a:lstStyle>
            <a:lvl1pPr algn="r" defTabSz="990600" eaLnBrk="1" hangingPunct="1">
              <a:defRPr sz="1300"/>
            </a:lvl1pPr>
          </a:lstStyle>
          <a:p>
            <a:pPr>
              <a:defRPr/>
            </a:pPr>
            <a:fld id="{88494D73-7709-4C26-A0BC-31F1A38773C7}" type="slidenum">
              <a:rPr lang="zh-TW" altLang="en-US"/>
              <a:pPr>
                <a:defRPr/>
              </a:pPr>
              <a:t>‹#›</a:t>
            </a:fld>
            <a:endParaRPr lang="en-US" altLang="zh-TW"/>
          </a:p>
        </p:txBody>
      </p:sp>
    </p:spTree>
    <p:extLst>
      <p:ext uri="{BB962C8B-B14F-4D97-AF65-F5344CB8AC3E}">
        <p14:creationId xmlns:p14="http://schemas.microsoft.com/office/powerpoint/2010/main" val="36074041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92188" y="768350"/>
            <a:ext cx="5114925" cy="383698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A78341EF-56C5-424B-A67E-DD6F2A412EBE}" type="slidenum">
              <a:rPr lang="zh-TW" altLang="en-US" smtClean="0">
                <a:solidFill>
                  <a:srgbClr val="000000"/>
                </a:solidFill>
              </a:rPr>
              <a:pPr>
                <a:defRPr/>
              </a:pPr>
              <a:t>53</a:t>
            </a:fld>
            <a:endParaRPr lang="en-US" altLang="zh-TW">
              <a:solidFill>
                <a:srgbClr val="000000"/>
              </a:solidFill>
            </a:endParaRPr>
          </a:p>
        </p:txBody>
      </p:sp>
    </p:spTree>
    <p:extLst>
      <p:ext uri="{BB962C8B-B14F-4D97-AF65-F5344CB8AC3E}">
        <p14:creationId xmlns:p14="http://schemas.microsoft.com/office/powerpoint/2010/main" val="2221480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92188" y="768350"/>
            <a:ext cx="5114925" cy="383698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A78341EF-56C5-424B-A67E-DD6F2A412EBE}" type="slidenum">
              <a:rPr lang="zh-TW" altLang="en-US" smtClean="0">
                <a:solidFill>
                  <a:srgbClr val="000000"/>
                </a:solidFill>
              </a:rPr>
              <a:pPr>
                <a:defRPr/>
              </a:pPr>
              <a:t>73</a:t>
            </a:fld>
            <a:endParaRPr lang="en-US" altLang="zh-TW">
              <a:solidFill>
                <a:srgbClr val="000000"/>
              </a:solidFill>
            </a:endParaRPr>
          </a:p>
        </p:txBody>
      </p:sp>
    </p:spTree>
    <p:extLst>
      <p:ext uri="{BB962C8B-B14F-4D97-AF65-F5344CB8AC3E}">
        <p14:creationId xmlns:p14="http://schemas.microsoft.com/office/powerpoint/2010/main" val="2420239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92188" y="768350"/>
            <a:ext cx="5114925" cy="383698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A78341EF-56C5-424B-A67E-DD6F2A412EBE}" type="slidenum">
              <a:rPr lang="zh-TW" altLang="en-US" smtClean="0">
                <a:solidFill>
                  <a:srgbClr val="000000"/>
                </a:solidFill>
              </a:rPr>
              <a:pPr>
                <a:defRPr/>
              </a:pPr>
              <a:t>74</a:t>
            </a:fld>
            <a:endParaRPr lang="en-US" altLang="zh-TW">
              <a:solidFill>
                <a:srgbClr val="000000"/>
              </a:solidFill>
            </a:endParaRPr>
          </a:p>
        </p:txBody>
      </p:sp>
    </p:spTree>
    <p:extLst>
      <p:ext uri="{BB962C8B-B14F-4D97-AF65-F5344CB8AC3E}">
        <p14:creationId xmlns:p14="http://schemas.microsoft.com/office/powerpoint/2010/main" val="3295021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92188" y="768350"/>
            <a:ext cx="5114925" cy="383698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C1649184-E8C4-4DE5-87E4-29642AB30DC9}" type="slidenum">
              <a:rPr lang="zh-TW" altLang="en-US" smtClean="0">
                <a:solidFill>
                  <a:srgbClr val="000000"/>
                </a:solidFill>
              </a:rPr>
              <a:pPr>
                <a:defRPr/>
              </a:pPr>
              <a:t>91</a:t>
            </a:fld>
            <a:endParaRPr lang="en-US" altLang="zh-TW">
              <a:solidFill>
                <a:srgbClr val="000000"/>
              </a:solidFill>
            </a:endParaRPr>
          </a:p>
        </p:txBody>
      </p:sp>
    </p:spTree>
    <p:extLst>
      <p:ext uri="{BB962C8B-B14F-4D97-AF65-F5344CB8AC3E}">
        <p14:creationId xmlns:p14="http://schemas.microsoft.com/office/powerpoint/2010/main" val="3711504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92188" y="768350"/>
            <a:ext cx="5114925" cy="383698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C1649184-E8C4-4DE5-87E4-29642AB30DC9}" type="slidenum">
              <a:rPr lang="zh-TW" altLang="en-US" smtClean="0">
                <a:solidFill>
                  <a:srgbClr val="000000"/>
                </a:solidFill>
              </a:rPr>
              <a:pPr>
                <a:defRPr/>
              </a:pPr>
              <a:t>92</a:t>
            </a:fld>
            <a:endParaRPr lang="en-US" altLang="zh-TW">
              <a:solidFill>
                <a:srgbClr val="000000"/>
              </a:solidFill>
            </a:endParaRPr>
          </a:p>
        </p:txBody>
      </p:sp>
    </p:spTree>
    <p:extLst>
      <p:ext uri="{BB962C8B-B14F-4D97-AF65-F5344CB8AC3E}">
        <p14:creationId xmlns:p14="http://schemas.microsoft.com/office/powerpoint/2010/main" val="307756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92188" y="768350"/>
            <a:ext cx="5114925" cy="383698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C1649184-E8C4-4DE5-87E4-29642AB30DC9}" type="slidenum">
              <a:rPr lang="zh-TW" altLang="en-US" smtClean="0">
                <a:solidFill>
                  <a:srgbClr val="000000"/>
                </a:solidFill>
              </a:rPr>
              <a:pPr>
                <a:defRPr/>
              </a:pPr>
              <a:t>93</a:t>
            </a:fld>
            <a:endParaRPr lang="en-US" altLang="zh-TW">
              <a:solidFill>
                <a:srgbClr val="000000"/>
              </a:solidFill>
            </a:endParaRPr>
          </a:p>
        </p:txBody>
      </p:sp>
    </p:spTree>
    <p:extLst>
      <p:ext uri="{BB962C8B-B14F-4D97-AF65-F5344CB8AC3E}">
        <p14:creationId xmlns:p14="http://schemas.microsoft.com/office/powerpoint/2010/main" val="701108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92188" y="768350"/>
            <a:ext cx="5114925" cy="383698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C1649184-E8C4-4DE5-87E4-29642AB30DC9}" type="slidenum">
              <a:rPr lang="zh-TW" altLang="en-US" smtClean="0">
                <a:solidFill>
                  <a:srgbClr val="000000"/>
                </a:solidFill>
              </a:rPr>
              <a:pPr>
                <a:defRPr/>
              </a:pPr>
              <a:t>94</a:t>
            </a:fld>
            <a:endParaRPr lang="en-US" altLang="zh-TW">
              <a:solidFill>
                <a:srgbClr val="000000"/>
              </a:solidFill>
            </a:endParaRPr>
          </a:p>
        </p:txBody>
      </p:sp>
    </p:spTree>
    <p:extLst>
      <p:ext uri="{BB962C8B-B14F-4D97-AF65-F5344CB8AC3E}">
        <p14:creationId xmlns:p14="http://schemas.microsoft.com/office/powerpoint/2010/main" val="2477345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0.xml"/><Relationship Id="rId1" Type="http://schemas.openxmlformats.org/officeDocument/2006/relationships/themeOverride" Target="../theme/themeOverride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1.xml"/><Relationship Id="rId1" Type="http://schemas.openxmlformats.org/officeDocument/2006/relationships/themeOverride" Target="../theme/themeOverride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2.xml"/><Relationship Id="rId1" Type="http://schemas.openxmlformats.org/officeDocument/2006/relationships/themeOverride" Target="../theme/themeOverride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4.xml"/><Relationship Id="rId1" Type="http://schemas.openxmlformats.org/officeDocument/2006/relationships/themeOverride" Target="../theme/themeOverride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6.xml"/><Relationship Id="rId1" Type="http://schemas.openxmlformats.org/officeDocument/2006/relationships/themeOverride" Target="../theme/themeOverride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8.xml"/><Relationship Id="rId1" Type="http://schemas.openxmlformats.org/officeDocument/2006/relationships/themeOverride" Target="../theme/themeOverride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9.xml"/><Relationship Id="rId1" Type="http://schemas.openxmlformats.org/officeDocument/2006/relationships/themeOverride" Target="../theme/themeOverride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p>
        </p:txBody>
      </p:sp>
      <p:sp>
        <p:nvSpPr>
          <p:cNvPr id="29" name="標題 28"/>
          <p:cNvSpPr>
            <a:spLocks noGrp="1"/>
          </p:cNvSpPr>
          <p:nvPr>
            <p:ph type="ctrTitle"/>
          </p:nvPr>
        </p:nvSpPr>
        <p:spPr>
          <a:xfrm>
            <a:off x="381000" y="4853411"/>
            <a:ext cx="8458200" cy="1222375"/>
          </a:xfrm>
        </p:spPr>
        <p:txBody>
          <a:bodyPr anchor="t"/>
          <a:lstStyle/>
          <a:p>
            <a:r>
              <a:rPr lang="zh-TW" altLang="en-US" smtClean="0"/>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5" name="日期版面配置區 15"/>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chemeClr val="accent1">
                    <a:shade val="75000"/>
                  </a:schemeClr>
                </a:solidFill>
                <a:ea typeface="新細明體" pitchFamily="18" charset="-120"/>
              </a:defRPr>
            </a:lvl1pPr>
          </a:lstStyle>
          <a:p>
            <a:pPr>
              <a:defRPr/>
            </a:pPr>
            <a:fld id="{08F55359-0E1E-4B1F-AE25-0E3F652B705F}" type="datetime1">
              <a:rPr lang="en-US"/>
              <a:pPr>
                <a:defRPr/>
              </a:pPr>
              <a:t>1/16/2026</a:t>
            </a:fld>
            <a:endParaRPr lang="en-US"/>
          </a:p>
        </p:txBody>
      </p:sp>
      <p:sp>
        <p:nvSpPr>
          <p:cNvPr id="6" name="頁尾版面配置區 1"/>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a:defRPr sz="1200" b="0">
                <a:solidFill>
                  <a:srgbClr val="D38E27"/>
                </a:solidFill>
                <a:effectLst/>
              </a:defRPr>
            </a:lvl1pPr>
          </a:lstStyle>
          <a:p>
            <a:pPr>
              <a:defRPr/>
            </a:pPr>
            <a:fld id="{2C180C4F-BC88-4AB8-A878-C1DFD17F125B}" type="slidenum">
              <a:rPr lang="en-US" altLang="zh-TW"/>
              <a:pPr>
                <a:defRPr/>
              </a:pPr>
              <a:t>‹#›</a:t>
            </a:fld>
            <a:endParaRPr lang="en-US" altLang="zh-TW"/>
          </a:p>
        </p:txBody>
      </p:sp>
    </p:spTree>
    <p:extLst>
      <p:ext uri="{BB962C8B-B14F-4D97-AF65-F5344CB8AC3E}">
        <p14:creationId xmlns:p14="http://schemas.microsoft.com/office/powerpoint/2010/main" val="156958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E9B5BA04-2626-4167-B51C-3AF9B5F70B71}" type="datetime1">
              <a:rPr lang="zh-TW" altLang="en-US"/>
              <a:pPr>
                <a:defRPr/>
              </a:pPr>
              <a:t>2026/1/16</a:t>
            </a:fld>
            <a:r>
              <a:rPr lang="en-US" altLang="zh-TW"/>
              <a:t>96.02.11</a:t>
            </a:r>
          </a:p>
        </p:txBody>
      </p:sp>
      <p:sp>
        <p:nvSpPr>
          <p:cNvPr id="5"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sz="1200" b="0">
                <a:solidFill>
                  <a:srgbClr val="D38E27"/>
                </a:solidFill>
                <a:effectLst/>
              </a:defRPr>
            </a:lvl1pPr>
          </a:lstStyle>
          <a:p>
            <a:pPr>
              <a:defRPr/>
            </a:pPr>
            <a:fld id="{4F5E5A79-12DD-439F-9801-8202237997E6}" type="slidenum">
              <a:rPr lang="en-US" altLang="zh-TW"/>
              <a:pPr>
                <a:defRPr/>
              </a:pPr>
              <a:t>‹#›</a:t>
            </a:fld>
            <a:endParaRPr lang="en-US" altLang="zh-TW"/>
          </a:p>
        </p:txBody>
      </p:sp>
    </p:spTree>
    <p:extLst>
      <p:ext uri="{BB962C8B-B14F-4D97-AF65-F5344CB8AC3E}">
        <p14:creationId xmlns:p14="http://schemas.microsoft.com/office/powerpoint/2010/main" val="332428578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投影片編號版面配置區 4"/>
          <p:cNvSpPr>
            <a:spLocks noGrp="1"/>
          </p:cNvSpPr>
          <p:nvPr>
            <p:ph type="sldNum" sz="quarter" idx="10"/>
          </p:nvPr>
        </p:nvSpPr>
        <p:spPr/>
        <p:txBody>
          <a:bodyPr/>
          <a:lstStyle>
            <a:lvl1pPr>
              <a:defRPr/>
            </a:lvl1pPr>
          </a:lstStyle>
          <a:p>
            <a:pPr>
              <a:defRPr/>
            </a:pPr>
            <a:fld id="{3913A46D-B56F-4A46-AAB5-4EB8BCC077AA}"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90449163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DDC4B1F9-2676-4886-B596-B7DF11D4058E}" type="datetime1">
              <a:rPr lang="zh-TW" altLang="en-US"/>
              <a:pPr>
                <a:defRPr/>
              </a:pPr>
              <a:t>2026/1/16</a:t>
            </a:fld>
            <a:r>
              <a:rPr lang="en-US" altLang="zh-TW"/>
              <a:t>96.02.11</a:t>
            </a:r>
          </a:p>
        </p:txBody>
      </p:sp>
      <p:sp>
        <p:nvSpPr>
          <p:cNvPr id="5"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sz="1200" b="0">
                <a:solidFill>
                  <a:srgbClr val="D38E27"/>
                </a:solidFill>
                <a:effectLst/>
              </a:defRPr>
            </a:lvl1pPr>
          </a:lstStyle>
          <a:p>
            <a:pPr>
              <a:defRPr/>
            </a:pPr>
            <a:fld id="{B90C5410-F851-466A-899D-016B835C3040}" type="slidenum">
              <a:rPr lang="en-US" altLang="zh-TW"/>
              <a:pPr>
                <a:defRPr/>
              </a:pPr>
              <a:t>‹#›</a:t>
            </a:fld>
            <a:endParaRPr lang="en-US" altLang="zh-TW"/>
          </a:p>
        </p:txBody>
      </p:sp>
    </p:spTree>
    <p:extLst>
      <p:ext uri="{BB962C8B-B14F-4D97-AF65-F5344CB8AC3E}">
        <p14:creationId xmlns:p14="http://schemas.microsoft.com/office/powerpoint/2010/main" val="206861917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投影片編號版面配置區 4"/>
          <p:cNvSpPr>
            <a:spLocks noGrp="1"/>
          </p:cNvSpPr>
          <p:nvPr>
            <p:ph type="sldNum" sz="quarter" idx="10"/>
          </p:nvPr>
        </p:nvSpPr>
        <p:spPr/>
        <p:txBody>
          <a:bodyPr/>
          <a:lstStyle>
            <a:lvl1pPr>
              <a:defRPr/>
            </a:lvl1pPr>
          </a:lstStyle>
          <a:p>
            <a:pPr>
              <a:defRPr/>
            </a:pPr>
            <a:fld id="{915DE587-8209-40C9-AEF5-E2DF26E71852}"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323682401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a:t>按一下以編輯母片副標題樣式</a:t>
            </a:r>
            <a:endParaRPr lang="en-US"/>
          </a:p>
        </p:txBody>
      </p:sp>
      <p:sp>
        <p:nvSpPr>
          <p:cNvPr id="5" name="日期版面配置區 15"/>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chemeClr val="accent1">
                    <a:shade val="75000"/>
                  </a:schemeClr>
                </a:solidFill>
                <a:ea typeface="新細明體" pitchFamily="18" charset="-120"/>
              </a:defRPr>
            </a:lvl1pPr>
          </a:lstStyle>
          <a:p>
            <a:pPr>
              <a:defRPr/>
            </a:pPr>
            <a:fld id="{D4E488AE-D034-48F5-B26B-6F1F6269CDAF}" type="datetime1">
              <a:rPr lang="en-US">
                <a:solidFill>
                  <a:srgbClr val="F0A22E">
                    <a:shade val="75000"/>
                  </a:srgbClr>
                </a:solidFill>
              </a:rPr>
              <a:pPr>
                <a:defRPr/>
              </a:pPr>
              <a:t>1/16/2026</a:t>
            </a:fld>
            <a:endParaRPr lang="en-US">
              <a:solidFill>
                <a:srgbClr val="F0A22E">
                  <a:shade val="75000"/>
                </a:srgbClr>
              </a:solidFill>
            </a:endParaRPr>
          </a:p>
        </p:txBody>
      </p:sp>
      <p:sp>
        <p:nvSpPr>
          <p:cNvPr id="6" name="頁尾版面配置區 1"/>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a:defRPr sz="1200" b="0">
                <a:solidFill>
                  <a:srgbClr val="D38E27"/>
                </a:solidFill>
                <a:effectLst/>
              </a:defRPr>
            </a:lvl1pPr>
          </a:lstStyle>
          <a:p>
            <a:pPr>
              <a:defRPr/>
            </a:pPr>
            <a:fld id="{A2EEA6D2-7D25-4811-9992-605CA110B588}" type="slidenum">
              <a:rPr lang="en-US" altLang="zh-TW"/>
              <a:pPr>
                <a:defRPr/>
              </a:pPr>
              <a:t>‹#›</a:t>
            </a:fld>
            <a:endParaRPr lang="en-US" altLang="zh-TW"/>
          </a:p>
        </p:txBody>
      </p:sp>
    </p:spTree>
    <p:extLst>
      <p:ext uri="{BB962C8B-B14F-4D97-AF65-F5344CB8AC3E}">
        <p14:creationId xmlns:p14="http://schemas.microsoft.com/office/powerpoint/2010/main" val="28138647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a:t>按一下以編輯母片標題樣式</a:t>
            </a:r>
            <a:endParaRPr lang="en-US"/>
          </a:p>
        </p:txBody>
      </p:sp>
      <p:sp>
        <p:nvSpPr>
          <p:cNvPr id="5" name="日期版面配置區 18"/>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68D58253-20FD-4C83-92BC-53A2CD7797B0}" type="datetime1">
              <a:rPr lang="zh-TW" altLang="en-US"/>
              <a:pPr>
                <a:defRPr/>
              </a:pPr>
              <a:t>2026/1/16</a:t>
            </a:fld>
            <a:r>
              <a:rPr lang="en-US" altLang="zh-TW"/>
              <a:t>96.02.11</a:t>
            </a:r>
          </a:p>
        </p:txBody>
      </p:sp>
      <p:sp>
        <p:nvSpPr>
          <p:cNvPr id="7" name="頁尾版面配置區 10"/>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a:defRPr sz="1200" b="0">
                <a:solidFill>
                  <a:srgbClr val="D38E27"/>
                </a:solidFill>
                <a:effectLst/>
              </a:defRPr>
            </a:lvl1pPr>
          </a:lstStyle>
          <a:p>
            <a:pPr>
              <a:defRPr/>
            </a:pPr>
            <a:fld id="{CA5112D8-2EA3-47EC-BEEC-33A4C4144D9D}" type="slidenum">
              <a:rPr lang="en-US" altLang="zh-TW"/>
              <a:pPr>
                <a:defRPr/>
              </a:pPr>
              <a:t>‹#›</a:t>
            </a:fld>
            <a:endParaRPr lang="en-US" altLang="zh-TW"/>
          </a:p>
        </p:txBody>
      </p:sp>
    </p:spTree>
    <p:extLst>
      <p:ext uri="{BB962C8B-B14F-4D97-AF65-F5344CB8AC3E}">
        <p14:creationId xmlns:p14="http://schemas.microsoft.com/office/powerpoint/2010/main" val="2235699354"/>
      </p:ext>
    </p:extLst>
  </p:cSld>
  <p:clrMapOvr>
    <a:overrideClrMapping bg1="dk1" tx1="lt1" bg2="dk2" tx2="lt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投影片編號版面配置區 4"/>
          <p:cNvSpPr>
            <a:spLocks noGrp="1"/>
          </p:cNvSpPr>
          <p:nvPr>
            <p:ph type="sldNum" sz="quarter" idx="10"/>
          </p:nvPr>
        </p:nvSpPr>
        <p:spPr/>
        <p:txBody>
          <a:bodyPr/>
          <a:lstStyle>
            <a:lvl1pPr>
              <a:defRPr/>
            </a:lvl1pPr>
          </a:lstStyle>
          <a:p>
            <a:pPr>
              <a:defRPr/>
            </a:pPr>
            <a:fld id="{D66B4CC1-0DD6-4075-9F9B-1EB8A4D18114}"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256408601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8" name="日期版面配置區 9"/>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8CA7B12D-464A-4D8B-A6A0-B1C201D41464}" type="datetime1">
              <a:rPr lang="zh-TW" altLang="en-US"/>
              <a:pPr>
                <a:defRPr/>
              </a:pPr>
              <a:t>2026/1/16</a:t>
            </a:fld>
            <a:r>
              <a:rPr lang="en-US" altLang="zh-TW"/>
              <a:t>96.02.11</a:t>
            </a:r>
          </a:p>
        </p:txBody>
      </p:sp>
      <p:sp>
        <p:nvSpPr>
          <p:cNvPr id="9" name="頁尾版面配置區 5"/>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a:defRPr sz="1200" b="0">
                <a:solidFill>
                  <a:srgbClr val="D38E27"/>
                </a:solidFill>
                <a:effectLst/>
              </a:defRPr>
            </a:lvl1pPr>
          </a:lstStyle>
          <a:p>
            <a:pPr>
              <a:defRPr/>
            </a:pPr>
            <a:fld id="{1D493B31-59D0-4797-AD86-C2040D46D62B}" type="slidenum">
              <a:rPr lang="en-US" altLang="zh-TW"/>
              <a:pPr>
                <a:defRPr/>
              </a:pPr>
              <a:t>‹#›</a:t>
            </a:fld>
            <a:endParaRPr lang="en-US" altLang="zh-TW"/>
          </a:p>
        </p:txBody>
      </p:sp>
    </p:spTree>
    <p:extLst>
      <p:ext uri="{BB962C8B-B14F-4D97-AF65-F5344CB8AC3E}">
        <p14:creationId xmlns:p14="http://schemas.microsoft.com/office/powerpoint/2010/main" val="79637811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3" name="投影片編號版面配置區 4"/>
          <p:cNvSpPr>
            <a:spLocks noGrp="1"/>
          </p:cNvSpPr>
          <p:nvPr>
            <p:ph type="sldNum" sz="quarter" idx="10"/>
          </p:nvPr>
        </p:nvSpPr>
        <p:spPr/>
        <p:txBody>
          <a:bodyPr/>
          <a:lstStyle>
            <a:lvl1pPr>
              <a:defRPr/>
            </a:lvl1pPr>
          </a:lstStyle>
          <a:p>
            <a:pPr>
              <a:defRPr/>
            </a:pPr>
            <a:fld id="{E2567BCA-B93D-46EE-B8FC-0452E8B12861}"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222877928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2"/>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CA244BDB-9916-47DD-925B-06933842A56B}" type="datetime1">
              <a:rPr lang="zh-TW" altLang="en-US"/>
              <a:pPr>
                <a:defRPr/>
              </a:pPr>
              <a:t>2026/1/16</a:t>
            </a:fld>
            <a:r>
              <a:rPr lang="en-US" altLang="zh-TW"/>
              <a:t>96.02.11</a:t>
            </a:r>
          </a:p>
        </p:txBody>
      </p:sp>
      <p:sp>
        <p:nvSpPr>
          <p:cNvPr id="3" name="頁尾版面配置區 23"/>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Tree>
    <p:extLst>
      <p:ext uri="{BB962C8B-B14F-4D97-AF65-F5344CB8AC3E}">
        <p14:creationId xmlns:p14="http://schemas.microsoft.com/office/powerpoint/2010/main" val="381085623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EA75034F-E0A2-4C38-A41F-5A213D3D6A58}" type="datetime1">
              <a:rPr lang="zh-TW" altLang="en-US"/>
              <a:pPr>
                <a:defRPr/>
              </a:pPr>
              <a:t>2026/1/16</a:t>
            </a:fld>
            <a:r>
              <a:rPr lang="en-US" altLang="zh-TW"/>
              <a:t>96.02.11</a:t>
            </a:r>
          </a:p>
        </p:txBody>
      </p:sp>
      <p:sp>
        <p:nvSpPr>
          <p:cNvPr id="7" name="頁尾版面配置區 28"/>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a:defRPr sz="1200" b="0">
                <a:solidFill>
                  <a:srgbClr val="D38E27"/>
                </a:solidFill>
                <a:effectLst/>
              </a:defRPr>
            </a:lvl1pPr>
          </a:lstStyle>
          <a:p>
            <a:pPr>
              <a:defRPr/>
            </a:pPr>
            <a:fld id="{1C135110-B7F4-4350-ADE3-46C9022EE094}" type="slidenum">
              <a:rPr lang="en-US" altLang="zh-TW"/>
              <a:pPr>
                <a:defRPr/>
              </a:pPr>
              <a:t>‹#›</a:t>
            </a:fld>
            <a:endParaRPr lang="en-US" altLang="zh-TW"/>
          </a:p>
        </p:txBody>
      </p:sp>
    </p:spTree>
    <p:extLst>
      <p:ext uri="{BB962C8B-B14F-4D97-AF65-F5344CB8AC3E}">
        <p14:creationId xmlns:p14="http://schemas.microsoft.com/office/powerpoint/2010/main" val="81646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4"/>
          <p:cNvSpPr>
            <a:spLocks noGrp="1"/>
          </p:cNvSpPr>
          <p:nvPr>
            <p:ph type="sldNum" sz="quarter" idx="10"/>
          </p:nvPr>
        </p:nvSpPr>
        <p:spPr/>
        <p:txBody>
          <a:bodyPr/>
          <a:lstStyle>
            <a:lvl1pPr>
              <a:defRPr/>
            </a:lvl1pPr>
          </a:lstStyle>
          <a:p>
            <a:pPr>
              <a:defRPr/>
            </a:pPr>
            <a:fld id="{F528F4B6-2BFB-48AF-AFFB-841D3F118339}" type="slidenum">
              <a:rPr lang="en-US" altLang="zh-TW"/>
              <a:pPr>
                <a:defRPr/>
              </a:pPr>
              <a:t>‹#›</a:t>
            </a:fld>
            <a:endParaRPr lang="en-US" altLang="zh-TW"/>
          </a:p>
        </p:txBody>
      </p:sp>
    </p:spTree>
    <p:extLst>
      <p:ext uri="{BB962C8B-B14F-4D97-AF65-F5344CB8AC3E}">
        <p14:creationId xmlns:p14="http://schemas.microsoft.com/office/powerpoint/2010/main" val="5211008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a:t>按一下以編輯母片文字樣式</a:t>
            </a:r>
          </a:p>
        </p:txBody>
      </p:sp>
      <p:sp>
        <p:nvSpPr>
          <p:cNvPr id="5" name="日期版面配置區 6"/>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2A1AE447-E02F-4AF0-B256-D2691E850157}" type="datetime1">
              <a:rPr lang="zh-TW" altLang="en-US"/>
              <a:pPr>
                <a:defRPr/>
              </a:pPr>
              <a:t>2026/1/16</a:t>
            </a:fld>
            <a:r>
              <a:rPr lang="en-US" altLang="zh-TW"/>
              <a:t>96.02.11</a:t>
            </a:r>
          </a:p>
        </p:txBody>
      </p:sp>
      <p:sp>
        <p:nvSpPr>
          <p:cNvPr id="6"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a:defRPr sz="1200" b="0">
                <a:solidFill>
                  <a:srgbClr val="D38E27"/>
                </a:solidFill>
                <a:effectLst/>
              </a:defRPr>
            </a:lvl1pPr>
          </a:lstStyle>
          <a:p>
            <a:pPr>
              <a:defRPr/>
            </a:pPr>
            <a:fld id="{24D9A622-8468-41A1-AAE8-16B049122F2F}" type="slidenum">
              <a:rPr lang="en-US" altLang="zh-TW"/>
              <a:pPr>
                <a:defRPr/>
              </a:pPr>
              <a:t>‹#›</a:t>
            </a:fld>
            <a:endParaRPr lang="en-US" altLang="zh-TW"/>
          </a:p>
        </p:txBody>
      </p:sp>
    </p:spTree>
    <p:extLst>
      <p:ext uri="{BB962C8B-B14F-4D97-AF65-F5344CB8AC3E}">
        <p14:creationId xmlns:p14="http://schemas.microsoft.com/office/powerpoint/2010/main" val="199605021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投影片編號版面配置區 4"/>
          <p:cNvSpPr>
            <a:spLocks noGrp="1"/>
          </p:cNvSpPr>
          <p:nvPr>
            <p:ph type="sldNum" sz="quarter" idx="10"/>
          </p:nvPr>
        </p:nvSpPr>
        <p:spPr/>
        <p:txBody>
          <a:bodyPr/>
          <a:lstStyle>
            <a:lvl1pPr>
              <a:defRPr/>
            </a:lvl1pPr>
          </a:lstStyle>
          <a:p>
            <a:pPr>
              <a:defRPr/>
            </a:pPr>
            <a:fld id="{3913A46D-B56F-4A46-AAB5-4EB8BCC077AA}"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20656755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DDC4B1F9-2676-4886-B596-B7DF11D4058E}" type="datetime1">
              <a:rPr lang="zh-TW" altLang="en-US"/>
              <a:pPr>
                <a:defRPr/>
              </a:pPr>
              <a:t>2026/1/16</a:t>
            </a:fld>
            <a:r>
              <a:rPr lang="en-US" altLang="zh-TW"/>
              <a:t>96.02.11</a:t>
            </a:r>
          </a:p>
        </p:txBody>
      </p:sp>
      <p:sp>
        <p:nvSpPr>
          <p:cNvPr id="5"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sz="1200" b="0">
                <a:solidFill>
                  <a:srgbClr val="D38E27"/>
                </a:solidFill>
                <a:effectLst/>
              </a:defRPr>
            </a:lvl1pPr>
          </a:lstStyle>
          <a:p>
            <a:pPr>
              <a:defRPr/>
            </a:pPr>
            <a:fld id="{B90C5410-F851-466A-899D-016B835C3040}" type="slidenum">
              <a:rPr lang="en-US" altLang="zh-TW"/>
              <a:pPr>
                <a:defRPr/>
              </a:pPr>
              <a:t>‹#›</a:t>
            </a:fld>
            <a:endParaRPr lang="en-US" altLang="zh-TW"/>
          </a:p>
        </p:txBody>
      </p:sp>
    </p:spTree>
    <p:extLst>
      <p:ext uri="{BB962C8B-B14F-4D97-AF65-F5344CB8AC3E}">
        <p14:creationId xmlns:p14="http://schemas.microsoft.com/office/powerpoint/2010/main" val="24732420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投影片編號版面配置區 4"/>
          <p:cNvSpPr>
            <a:spLocks noGrp="1"/>
          </p:cNvSpPr>
          <p:nvPr>
            <p:ph type="sldNum" sz="quarter" idx="10"/>
          </p:nvPr>
        </p:nvSpPr>
        <p:spPr/>
        <p:txBody>
          <a:bodyPr/>
          <a:lstStyle>
            <a:lvl1pPr>
              <a:defRPr/>
            </a:lvl1pPr>
          </a:lstStyle>
          <a:p>
            <a:pPr>
              <a:defRPr/>
            </a:pPr>
            <a:fld id="{915DE587-8209-40C9-AEF5-E2DF26E71852}"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126956970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a:t>按一下以編輯母片副標題樣式</a:t>
            </a:r>
            <a:endParaRPr lang="en-US"/>
          </a:p>
        </p:txBody>
      </p:sp>
      <p:sp>
        <p:nvSpPr>
          <p:cNvPr id="5" name="日期版面配置區 15"/>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chemeClr val="accent1">
                    <a:shade val="75000"/>
                  </a:schemeClr>
                </a:solidFill>
                <a:ea typeface="新細明體" pitchFamily="18" charset="-120"/>
              </a:defRPr>
            </a:lvl1pPr>
          </a:lstStyle>
          <a:p>
            <a:pPr>
              <a:defRPr/>
            </a:pPr>
            <a:fld id="{D4E488AE-D034-48F5-B26B-6F1F6269CDAF}" type="datetime1">
              <a:rPr lang="en-US">
                <a:solidFill>
                  <a:srgbClr val="F0A22E">
                    <a:shade val="75000"/>
                  </a:srgbClr>
                </a:solidFill>
              </a:rPr>
              <a:pPr>
                <a:defRPr/>
              </a:pPr>
              <a:t>1/16/2026</a:t>
            </a:fld>
            <a:endParaRPr lang="en-US">
              <a:solidFill>
                <a:srgbClr val="F0A22E">
                  <a:shade val="75000"/>
                </a:srgbClr>
              </a:solidFill>
            </a:endParaRPr>
          </a:p>
        </p:txBody>
      </p:sp>
      <p:sp>
        <p:nvSpPr>
          <p:cNvPr id="6" name="頁尾版面配置區 1"/>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a:defRPr sz="1200" b="0">
                <a:solidFill>
                  <a:srgbClr val="D38E27"/>
                </a:solidFill>
                <a:effectLst/>
              </a:defRPr>
            </a:lvl1pPr>
          </a:lstStyle>
          <a:p>
            <a:pPr>
              <a:defRPr/>
            </a:pPr>
            <a:fld id="{A2EEA6D2-7D25-4811-9992-605CA110B588}" type="slidenum">
              <a:rPr lang="en-US" altLang="zh-TW"/>
              <a:pPr>
                <a:defRPr/>
              </a:pPr>
              <a:t>‹#›</a:t>
            </a:fld>
            <a:endParaRPr lang="en-US" altLang="zh-TW"/>
          </a:p>
        </p:txBody>
      </p:sp>
    </p:spTree>
    <p:extLst>
      <p:ext uri="{BB962C8B-B14F-4D97-AF65-F5344CB8AC3E}">
        <p14:creationId xmlns:p14="http://schemas.microsoft.com/office/powerpoint/2010/main" val="154280545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a:t>按一下以編輯母片標題樣式</a:t>
            </a:r>
            <a:endParaRPr lang="en-US"/>
          </a:p>
        </p:txBody>
      </p:sp>
      <p:sp>
        <p:nvSpPr>
          <p:cNvPr id="5" name="日期版面配置區 18"/>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68D58253-20FD-4C83-92BC-53A2CD7797B0}" type="datetime1">
              <a:rPr lang="zh-TW" altLang="en-US"/>
              <a:pPr>
                <a:defRPr/>
              </a:pPr>
              <a:t>2026/1/16</a:t>
            </a:fld>
            <a:r>
              <a:rPr lang="en-US" altLang="zh-TW"/>
              <a:t>96.02.11</a:t>
            </a:r>
          </a:p>
        </p:txBody>
      </p:sp>
      <p:sp>
        <p:nvSpPr>
          <p:cNvPr id="7" name="頁尾版面配置區 10"/>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a:defRPr sz="1200" b="0">
                <a:solidFill>
                  <a:srgbClr val="D38E27"/>
                </a:solidFill>
                <a:effectLst/>
              </a:defRPr>
            </a:lvl1pPr>
          </a:lstStyle>
          <a:p>
            <a:pPr>
              <a:defRPr/>
            </a:pPr>
            <a:fld id="{CA5112D8-2EA3-47EC-BEEC-33A4C4144D9D}" type="slidenum">
              <a:rPr lang="en-US" altLang="zh-TW"/>
              <a:pPr>
                <a:defRPr/>
              </a:pPr>
              <a:t>‹#›</a:t>
            </a:fld>
            <a:endParaRPr lang="en-US" altLang="zh-TW"/>
          </a:p>
        </p:txBody>
      </p:sp>
    </p:spTree>
    <p:extLst>
      <p:ext uri="{BB962C8B-B14F-4D97-AF65-F5344CB8AC3E}">
        <p14:creationId xmlns:p14="http://schemas.microsoft.com/office/powerpoint/2010/main" val="2238453117"/>
      </p:ext>
    </p:extLst>
  </p:cSld>
  <p:clrMapOvr>
    <a:overrideClrMapping bg1="dk1" tx1="lt1" bg2="dk2" tx2="lt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投影片編號版面配置區 4"/>
          <p:cNvSpPr>
            <a:spLocks noGrp="1"/>
          </p:cNvSpPr>
          <p:nvPr>
            <p:ph type="sldNum" sz="quarter" idx="10"/>
          </p:nvPr>
        </p:nvSpPr>
        <p:spPr/>
        <p:txBody>
          <a:bodyPr/>
          <a:lstStyle>
            <a:lvl1pPr>
              <a:defRPr/>
            </a:lvl1pPr>
          </a:lstStyle>
          <a:p>
            <a:pPr>
              <a:defRPr/>
            </a:pPr>
            <a:fld id="{D66B4CC1-0DD6-4075-9F9B-1EB8A4D18114}"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182337151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8" name="日期版面配置區 9"/>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8CA7B12D-464A-4D8B-A6A0-B1C201D41464}" type="datetime1">
              <a:rPr lang="zh-TW" altLang="en-US"/>
              <a:pPr>
                <a:defRPr/>
              </a:pPr>
              <a:t>2026/1/16</a:t>
            </a:fld>
            <a:r>
              <a:rPr lang="en-US" altLang="zh-TW"/>
              <a:t>96.02.11</a:t>
            </a:r>
          </a:p>
        </p:txBody>
      </p:sp>
      <p:sp>
        <p:nvSpPr>
          <p:cNvPr id="9" name="頁尾版面配置區 5"/>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a:defRPr sz="1200" b="0">
                <a:solidFill>
                  <a:srgbClr val="D38E27"/>
                </a:solidFill>
                <a:effectLst/>
              </a:defRPr>
            </a:lvl1pPr>
          </a:lstStyle>
          <a:p>
            <a:pPr>
              <a:defRPr/>
            </a:pPr>
            <a:fld id="{1D493B31-59D0-4797-AD86-C2040D46D62B}" type="slidenum">
              <a:rPr lang="en-US" altLang="zh-TW"/>
              <a:pPr>
                <a:defRPr/>
              </a:pPr>
              <a:t>‹#›</a:t>
            </a:fld>
            <a:endParaRPr lang="en-US" altLang="zh-TW"/>
          </a:p>
        </p:txBody>
      </p:sp>
    </p:spTree>
    <p:extLst>
      <p:ext uri="{BB962C8B-B14F-4D97-AF65-F5344CB8AC3E}">
        <p14:creationId xmlns:p14="http://schemas.microsoft.com/office/powerpoint/2010/main" val="299980994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3" name="投影片編號版面配置區 4"/>
          <p:cNvSpPr>
            <a:spLocks noGrp="1"/>
          </p:cNvSpPr>
          <p:nvPr>
            <p:ph type="sldNum" sz="quarter" idx="10"/>
          </p:nvPr>
        </p:nvSpPr>
        <p:spPr/>
        <p:txBody>
          <a:bodyPr/>
          <a:lstStyle>
            <a:lvl1pPr>
              <a:defRPr/>
            </a:lvl1pPr>
          </a:lstStyle>
          <a:p>
            <a:pPr>
              <a:defRPr/>
            </a:pPr>
            <a:fld id="{E2567BCA-B93D-46EE-B8FC-0452E8B12861}"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423903463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2"/>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CA244BDB-9916-47DD-925B-06933842A56B}" type="datetime1">
              <a:rPr lang="zh-TW" altLang="en-US"/>
              <a:pPr>
                <a:defRPr/>
              </a:pPr>
              <a:t>2026/1/16</a:t>
            </a:fld>
            <a:r>
              <a:rPr lang="en-US" altLang="zh-TW"/>
              <a:t>96.02.11</a:t>
            </a:r>
          </a:p>
        </p:txBody>
      </p:sp>
      <p:sp>
        <p:nvSpPr>
          <p:cNvPr id="3" name="頁尾版面配置區 23"/>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Tree>
    <p:extLst>
      <p:ext uri="{BB962C8B-B14F-4D97-AF65-F5344CB8AC3E}">
        <p14:creationId xmlns:p14="http://schemas.microsoft.com/office/powerpoint/2010/main" val="79757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smtClean="0"/>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5" name="日期版面配置區 15"/>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rgbClr val="F0A22E">
                    <a:shade val="75000"/>
                  </a:srgbClr>
                </a:solidFill>
                <a:ea typeface="新細明體" pitchFamily="18" charset="-120"/>
              </a:defRPr>
            </a:lvl1pPr>
          </a:lstStyle>
          <a:p>
            <a:pPr>
              <a:defRPr/>
            </a:pPr>
            <a:fld id="{6E6F76AA-0198-4495-A768-569DBBD9E38C}" type="datetime1">
              <a:rPr lang="en-US"/>
              <a:pPr>
                <a:defRPr/>
              </a:pPr>
              <a:t>1/16/2026</a:t>
            </a:fld>
            <a:endParaRPr lang="en-US"/>
          </a:p>
        </p:txBody>
      </p:sp>
      <p:sp>
        <p:nvSpPr>
          <p:cNvPr id="6" name="頁尾版面配置區 1"/>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a:defRPr sz="1200" b="0">
                <a:solidFill>
                  <a:srgbClr val="D38E27"/>
                </a:solidFill>
                <a:effectLst/>
              </a:defRPr>
            </a:lvl1pPr>
          </a:lstStyle>
          <a:p>
            <a:pPr>
              <a:defRPr/>
            </a:pPr>
            <a:fld id="{5A3771B7-5730-4611-8B48-153E92B87A7F}" type="slidenum">
              <a:rPr lang="en-US" altLang="zh-TW"/>
              <a:pPr>
                <a:defRPr/>
              </a:pPr>
              <a:t>‹#›</a:t>
            </a:fld>
            <a:endParaRPr lang="en-US" altLang="zh-TW"/>
          </a:p>
        </p:txBody>
      </p:sp>
    </p:spTree>
    <p:extLst>
      <p:ext uri="{BB962C8B-B14F-4D97-AF65-F5344CB8AC3E}">
        <p14:creationId xmlns:p14="http://schemas.microsoft.com/office/powerpoint/2010/main" val="293221152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EA75034F-E0A2-4C38-A41F-5A213D3D6A58}" type="datetime1">
              <a:rPr lang="zh-TW" altLang="en-US"/>
              <a:pPr>
                <a:defRPr/>
              </a:pPr>
              <a:t>2026/1/16</a:t>
            </a:fld>
            <a:r>
              <a:rPr lang="en-US" altLang="zh-TW"/>
              <a:t>96.02.11</a:t>
            </a:r>
          </a:p>
        </p:txBody>
      </p:sp>
      <p:sp>
        <p:nvSpPr>
          <p:cNvPr id="7" name="頁尾版面配置區 28"/>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a:defRPr sz="1200" b="0">
                <a:solidFill>
                  <a:srgbClr val="D38E27"/>
                </a:solidFill>
                <a:effectLst/>
              </a:defRPr>
            </a:lvl1pPr>
          </a:lstStyle>
          <a:p>
            <a:pPr>
              <a:defRPr/>
            </a:pPr>
            <a:fld id="{1C135110-B7F4-4350-ADE3-46C9022EE094}" type="slidenum">
              <a:rPr lang="en-US" altLang="zh-TW"/>
              <a:pPr>
                <a:defRPr/>
              </a:pPr>
              <a:t>‹#›</a:t>
            </a:fld>
            <a:endParaRPr lang="en-US" altLang="zh-TW"/>
          </a:p>
        </p:txBody>
      </p:sp>
    </p:spTree>
    <p:extLst>
      <p:ext uri="{BB962C8B-B14F-4D97-AF65-F5344CB8AC3E}">
        <p14:creationId xmlns:p14="http://schemas.microsoft.com/office/powerpoint/2010/main" val="424253302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a:t>按一下以編輯母片文字樣式</a:t>
            </a:r>
          </a:p>
        </p:txBody>
      </p:sp>
      <p:sp>
        <p:nvSpPr>
          <p:cNvPr id="5" name="日期版面配置區 6"/>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2A1AE447-E02F-4AF0-B256-D2691E850157}" type="datetime1">
              <a:rPr lang="zh-TW" altLang="en-US"/>
              <a:pPr>
                <a:defRPr/>
              </a:pPr>
              <a:t>2026/1/16</a:t>
            </a:fld>
            <a:r>
              <a:rPr lang="en-US" altLang="zh-TW"/>
              <a:t>96.02.11</a:t>
            </a:r>
          </a:p>
        </p:txBody>
      </p:sp>
      <p:sp>
        <p:nvSpPr>
          <p:cNvPr id="6"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a:defRPr sz="1200" b="0">
                <a:solidFill>
                  <a:srgbClr val="D38E27"/>
                </a:solidFill>
                <a:effectLst/>
              </a:defRPr>
            </a:lvl1pPr>
          </a:lstStyle>
          <a:p>
            <a:pPr>
              <a:defRPr/>
            </a:pPr>
            <a:fld id="{24D9A622-8468-41A1-AAE8-16B049122F2F}" type="slidenum">
              <a:rPr lang="en-US" altLang="zh-TW"/>
              <a:pPr>
                <a:defRPr/>
              </a:pPr>
              <a:t>‹#›</a:t>
            </a:fld>
            <a:endParaRPr lang="en-US" altLang="zh-TW"/>
          </a:p>
        </p:txBody>
      </p:sp>
    </p:spTree>
    <p:extLst>
      <p:ext uri="{BB962C8B-B14F-4D97-AF65-F5344CB8AC3E}">
        <p14:creationId xmlns:p14="http://schemas.microsoft.com/office/powerpoint/2010/main" val="330808812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投影片編號版面配置區 4"/>
          <p:cNvSpPr>
            <a:spLocks noGrp="1"/>
          </p:cNvSpPr>
          <p:nvPr>
            <p:ph type="sldNum" sz="quarter" idx="10"/>
          </p:nvPr>
        </p:nvSpPr>
        <p:spPr/>
        <p:txBody>
          <a:bodyPr/>
          <a:lstStyle>
            <a:lvl1pPr>
              <a:defRPr/>
            </a:lvl1pPr>
          </a:lstStyle>
          <a:p>
            <a:pPr>
              <a:defRPr/>
            </a:pPr>
            <a:fld id="{3913A46D-B56F-4A46-AAB5-4EB8BCC077AA}"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317374521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DDC4B1F9-2676-4886-B596-B7DF11D4058E}" type="datetime1">
              <a:rPr lang="zh-TW" altLang="en-US"/>
              <a:pPr>
                <a:defRPr/>
              </a:pPr>
              <a:t>2026/1/16</a:t>
            </a:fld>
            <a:r>
              <a:rPr lang="en-US" altLang="zh-TW"/>
              <a:t>96.02.11</a:t>
            </a:r>
          </a:p>
        </p:txBody>
      </p:sp>
      <p:sp>
        <p:nvSpPr>
          <p:cNvPr id="5"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sz="1200" b="0">
                <a:solidFill>
                  <a:srgbClr val="D38E27"/>
                </a:solidFill>
                <a:effectLst/>
              </a:defRPr>
            </a:lvl1pPr>
          </a:lstStyle>
          <a:p>
            <a:pPr>
              <a:defRPr/>
            </a:pPr>
            <a:fld id="{B90C5410-F851-466A-899D-016B835C3040}" type="slidenum">
              <a:rPr lang="en-US" altLang="zh-TW"/>
              <a:pPr>
                <a:defRPr/>
              </a:pPr>
              <a:t>‹#›</a:t>
            </a:fld>
            <a:endParaRPr lang="en-US" altLang="zh-TW"/>
          </a:p>
        </p:txBody>
      </p:sp>
    </p:spTree>
    <p:extLst>
      <p:ext uri="{BB962C8B-B14F-4D97-AF65-F5344CB8AC3E}">
        <p14:creationId xmlns:p14="http://schemas.microsoft.com/office/powerpoint/2010/main" val="42417337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投影片編號版面配置區 4"/>
          <p:cNvSpPr>
            <a:spLocks noGrp="1"/>
          </p:cNvSpPr>
          <p:nvPr>
            <p:ph type="sldNum" sz="quarter" idx="10"/>
          </p:nvPr>
        </p:nvSpPr>
        <p:spPr/>
        <p:txBody>
          <a:bodyPr/>
          <a:lstStyle>
            <a:lvl1pPr>
              <a:defRPr/>
            </a:lvl1pPr>
          </a:lstStyle>
          <a:p>
            <a:pPr>
              <a:defRPr/>
            </a:pPr>
            <a:fld id="{915DE587-8209-40C9-AEF5-E2DF26E71852}"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413591770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smtClean="0"/>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5" name="日期版面配置區 15"/>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rgbClr val="F0A22E">
                    <a:shade val="75000"/>
                  </a:srgbClr>
                </a:solidFill>
                <a:ea typeface="新細明體" pitchFamily="18" charset="-120"/>
              </a:defRPr>
            </a:lvl1pPr>
          </a:lstStyle>
          <a:p>
            <a:pPr>
              <a:defRPr/>
            </a:pPr>
            <a:fld id="{A585EA4F-CDD4-486E-BD25-83E6539678CA}" type="datetime1">
              <a:rPr lang="en-US"/>
              <a:pPr>
                <a:defRPr/>
              </a:pPr>
              <a:t>1/16/2026</a:t>
            </a:fld>
            <a:endParaRPr lang="en-US"/>
          </a:p>
        </p:txBody>
      </p:sp>
      <p:sp>
        <p:nvSpPr>
          <p:cNvPr id="6" name="頁尾版面配置區 1"/>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eaLnBrk="0" hangingPunct="0">
              <a:defRPr sz="1200" b="0">
                <a:solidFill>
                  <a:srgbClr val="D38E27"/>
                </a:solidFill>
                <a:effectLst/>
              </a:defRPr>
            </a:lvl1pPr>
          </a:lstStyle>
          <a:p>
            <a:pPr>
              <a:defRPr/>
            </a:pPr>
            <a:fld id="{58DC8737-FFEE-49AD-91B1-D6D38789F84B}" type="slidenum">
              <a:rPr lang="en-US" altLang="zh-TW"/>
              <a:pPr>
                <a:defRPr/>
              </a:pPr>
              <a:t>‹#›</a:t>
            </a:fld>
            <a:endParaRPr lang="en-US" altLang="zh-TW"/>
          </a:p>
        </p:txBody>
      </p:sp>
    </p:spTree>
    <p:extLst>
      <p:ext uri="{BB962C8B-B14F-4D97-AF65-F5344CB8AC3E}">
        <p14:creationId xmlns:p14="http://schemas.microsoft.com/office/powerpoint/2010/main" val="261866280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lang="zh-TW" altLang="en-US" smtClean="0"/>
              <a:t>按一下以編輯母片標題樣式</a:t>
            </a:r>
            <a:endParaRPr lang="en-US"/>
          </a:p>
        </p:txBody>
      </p:sp>
      <p:sp>
        <p:nvSpPr>
          <p:cNvPr id="27" name="內容版面配置區 26"/>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23F62212-9E38-443E-818A-CFD00E2617A9}" type="datetime1">
              <a:rPr lang="zh-TW" altLang="en-US"/>
              <a:pPr>
                <a:defRPr/>
              </a:pPr>
              <a:t>2026/1/16</a:t>
            </a:fld>
            <a:r>
              <a:rPr lang="en-US" altLang="zh-TW"/>
              <a:t>96.02.11</a:t>
            </a:r>
          </a:p>
        </p:txBody>
      </p:sp>
      <p:sp>
        <p:nvSpPr>
          <p:cNvPr id="5" name="頁尾版面配置區 18"/>
          <p:cNvSpPr>
            <a:spLocks noGrp="1"/>
          </p:cNvSpPr>
          <p:nvPr>
            <p:ph type="ftr" sz="quarter" idx="11"/>
          </p:nvPr>
        </p:nvSpPr>
        <p:spPr>
          <a:xfrm>
            <a:off x="3581400" y="76200"/>
            <a:ext cx="28956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15"/>
          <p:cNvSpPr>
            <a:spLocks noGrp="1"/>
          </p:cNvSpPr>
          <p:nvPr>
            <p:ph type="sldNum" sz="quarter" idx="12"/>
          </p:nvPr>
        </p:nvSpPr>
        <p:spPr>
          <a:xfrm>
            <a:off x="8229600" y="6473825"/>
            <a:ext cx="758825" cy="247650"/>
          </a:xfrm>
        </p:spPr>
        <p:txBody>
          <a:bodyPr/>
          <a:lstStyle>
            <a:lvl1pPr eaLnBrk="0" hangingPunct="0">
              <a:defRPr sz="1400"/>
            </a:lvl1pPr>
          </a:lstStyle>
          <a:p>
            <a:pPr>
              <a:defRPr/>
            </a:pPr>
            <a:fld id="{2A6FED57-6F04-4924-9CB2-842F642963D6}" type="slidenum">
              <a:rPr lang="en-US" altLang="zh-TW"/>
              <a:pPr>
                <a:defRPr/>
              </a:pPr>
              <a:t>‹#›</a:t>
            </a:fld>
            <a:endParaRPr lang="en-US" altLang="zh-TW"/>
          </a:p>
        </p:txBody>
      </p:sp>
    </p:spTree>
    <p:extLst>
      <p:ext uri="{BB962C8B-B14F-4D97-AF65-F5344CB8AC3E}">
        <p14:creationId xmlns:p14="http://schemas.microsoft.com/office/powerpoint/2010/main" val="62926073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smtClean="0"/>
              <a:t>按一下以編輯母片標題樣式</a:t>
            </a:r>
            <a:endParaRPr lang="en-US"/>
          </a:p>
        </p:txBody>
      </p:sp>
      <p:sp>
        <p:nvSpPr>
          <p:cNvPr id="5" name="日期版面配置區 18"/>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F736DE69-9CEE-460E-806B-AFEAAE1FE94F}" type="datetime1">
              <a:rPr lang="zh-TW" altLang="en-US"/>
              <a:pPr>
                <a:defRPr/>
              </a:pPr>
              <a:t>2026/1/16</a:t>
            </a:fld>
            <a:r>
              <a:rPr lang="en-US" altLang="zh-TW"/>
              <a:t>96.02.11</a:t>
            </a:r>
          </a:p>
        </p:txBody>
      </p:sp>
      <p:sp>
        <p:nvSpPr>
          <p:cNvPr id="7" name="頁尾版面配置區 10"/>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eaLnBrk="0" hangingPunct="0">
              <a:defRPr sz="1200" b="0">
                <a:solidFill>
                  <a:srgbClr val="D38E27"/>
                </a:solidFill>
                <a:effectLst/>
              </a:defRPr>
            </a:lvl1pPr>
          </a:lstStyle>
          <a:p>
            <a:pPr>
              <a:defRPr/>
            </a:pPr>
            <a:fld id="{522B4B67-AF5D-479C-8A67-0B3362B0C55C}" type="slidenum">
              <a:rPr lang="en-US" altLang="zh-TW"/>
              <a:pPr>
                <a:defRPr/>
              </a:pPr>
              <a:t>‹#›</a:t>
            </a:fld>
            <a:endParaRPr lang="en-US" altLang="zh-TW"/>
          </a:p>
        </p:txBody>
      </p:sp>
    </p:spTree>
    <p:extLst>
      <p:ext uri="{BB962C8B-B14F-4D97-AF65-F5344CB8AC3E}">
        <p14:creationId xmlns:p14="http://schemas.microsoft.com/office/powerpoint/2010/main" val="1229038433"/>
      </p:ext>
    </p:extLst>
  </p:cSld>
  <p:clrMapOvr>
    <a:overrideClrMapping bg1="dk1" tx1="lt1" bg2="dk2" tx2="lt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smtClean="0"/>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投影片編號版面配置區 4"/>
          <p:cNvSpPr>
            <a:spLocks noGrp="1"/>
          </p:cNvSpPr>
          <p:nvPr>
            <p:ph type="sldNum" sz="quarter" idx="10"/>
          </p:nvPr>
        </p:nvSpPr>
        <p:spPr/>
        <p:txBody>
          <a:bodyPr/>
          <a:lstStyle>
            <a:lvl1pPr eaLnBrk="0" hangingPunct="0">
              <a:defRPr/>
            </a:lvl1pPr>
          </a:lstStyle>
          <a:p>
            <a:pPr>
              <a:defRPr/>
            </a:pPr>
            <a:fld id="{937C7661-8F94-461F-9500-A548DAD826E5}" type="slidenum">
              <a:rPr lang="en-US" altLang="zh-TW"/>
              <a:pPr>
                <a:defRPr/>
              </a:pPr>
              <a:t>‹#›</a:t>
            </a:fld>
            <a:endParaRPr lang="en-US" altLang="zh-TW"/>
          </a:p>
        </p:txBody>
      </p:sp>
    </p:spTree>
    <p:extLst>
      <p:ext uri="{BB962C8B-B14F-4D97-AF65-F5344CB8AC3E}">
        <p14:creationId xmlns:p14="http://schemas.microsoft.com/office/powerpoint/2010/main" val="1362645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smtClean="0"/>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8" name="日期版面配置區 9"/>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557C6D5B-A00D-4DB6-A484-051AF0A85435}" type="datetime1">
              <a:rPr lang="zh-TW" altLang="en-US"/>
              <a:pPr>
                <a:defRPr/>
              </a:pPr>
              <a:t>2026/1/16</a:t>
            </a:fld>
            <a:r>
              <a:rPr lang="en-US" altLang="zh-TW"/>
              <a:t>96.02.11</a:t>
            </a:r>
          </a:p>
        </p:txBody>
      </p:sp>
      <p:sp>
        <p:nvSpPr>
          <p:cNvPr id="9" name="頁尾版面配置區 5"/>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eaLnBrk="0" hangingPunct="0">
              <a:defRPr sz="1200" b="0">
                <a:solidFill>
                  <a:srgbClr val="D38E27"/>
                </a:solidFill>
                <a:effectLst/>
              </a:defRPr>
            </a:lvl1pPr>
          </a:lstStyle>
          <a:p>
            <a:pPr>
              <a:defRPr/>
            </a:pPr>
            <a:fld id="{4A459E70-207D-4D30-B3EE-BBE38C019446}" type="slidenum">
              <a:rPr lang="en-US" altLang="zh-TW"/>
              <a:pPr>
                <a:defRPr/>
              </a:pPr>
              <a:t>‹#›</a:t>
            </a:fld>
            <a:endParaRPr lang="en-US" altLang="zh-TW"/>
          </a:p>
        </p:txBody>
      </p:sp>
    </p:spTree>
    <p:extLst>
      <p:ext uri="{BB962C8B-B14F-4D97-AF65-F5344CB8AC3E}">
        <p14:creationId xmlns:p14="http://schemas.microsoft.com/office/powerpoint/2010/main" val="313731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lang="zh-TW" altLang="en-US" smtClean="0"/>
              <a:t>按一下以編輯母片標題樣式</a:t>
            </a:r>
            <a:endParaRPr lang="en-US"/>
          </a:p>
        </p:txBody>
      </p:sp>
      <p:sp>
        <p:nvSpPr>
          <p:cNvPr id="27" name="內容版面配置區 26"/>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AC044495-087E-439F-B2CB-9250188CA10C}" type="datetime1">
              <a:rPr lang="zh-TW" altLang="en-US"/>
              <a:pPr>
                <a:defRPr/>
              </a:pPr>
              <a:t>2026/1/16</a:t>
            </a:fld>
            <a:r>
              <a:rPr lang="en-US" altLang="zh-TW"/>
              <a:t>96.02.11</a:t>
            </a:r>
          </a:p>
        </p:txBody>
      </p:sp>
      <p:sp>
        <p:nvSpPr>
          <p:cNvPr id="5" name="頁尾版面配置區 18"/>
          <p:cNvSpPr>
            <a:spLocks noGrp="1"/>
          </p:cNvSpPr>
          <p:nvPr>
            <p:ph type="ftr" sz="quarter" idx="11"/>
          </p:nvPr>
        </p:nvSpPr>
        <p:spPr>
          <a:xfrm>
            <a:off x="3581400" y="76200"/>
            <a:ext cx="28956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Tree>
    <p:extLst>
      <p:ext uri="{BB962C8B-B14F-4D97-AF65-F5344CB8AC3E}">
        <p14:creationId xmlns:p14="http://schemas.microsoft.com/office/powerpoint/2010/main" val="384842278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smtClean="0"/>
              <a:t>按一下以編輯母片標題樣式</a:t>
            </a:r>
            <a:endParaRPr lang="en-US"/>
          </a:p>
        </p:txBody>
      </p:sp>
      <p:sp>
        <p:nvSpPr>
          <p:cNvPr id="3" name="投影片編號版面配置區 4"/>
          <p:cNvSpPr>
            <a:spLocks noGrp="1"/>
          </p:cNvSpPr>
          <p:nvPr>
            <p:ph type="sldNum" sz="quarter" idx="10"/>
          </p:nvPr>
        </p:nvSpPr>
        <p:spPr/>
        <p:txBody>
          <a:bodyPr/>
          <a:lstStyle>
            <a:lvl1pPr eaLnBrk="0" hangingPunct="0">
              <a:defRPr/>
            </a:lvl1pPr>
          </a:lstStyle>
          <a:p>
            <a:pPr>
              <a:defRPr/>
            </a:pPr>
            <a:fld id="{A195EA0D-E933-4618-8DE3-B0EC109A0D10}" type="slidenum">
              <a:rPr lang="en-US" altLang="zh-TW"/>
              <a:pPr>
                <a:defRPr/>
              </a:pPr>
              <a:t>‹#›</a:t>
            </a:fld>
            <a:endParaRPr lang="en-US" altLang="zh-TW"/>
          </a:p>
        </p:txBody>
      </p:sp>
    </p:spTree>
    <p:extLst>
      <p:ext uri="{BB962C8B-B14F-4D97-AF65-F5344CB8AC3E}">
        <p14:creationId xmlns:p14="http://schemas.microsoft.com/office/powerpoint/2010/main" val="288221303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smtClean="0"/>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3121CF81-D398-4C40-BA42-F005F24427EB}" type="datetime1">
              <a:rPr lang="zh-TW" altLang="en-US"/>
              <a:pPr>
                <a:defRPr/>
              </a:pPr>
              <a:t>2026/1/16</a:t>
            </a:fld>
            <a:r>
              <a:rPr lang="en-US" altLang="zh-TW"/>
              <a:t>96.02.11</a:t>
            </a:r>
          </a:p>
        </p:txBody>
      </p:sp>
      <p:sp>
        <p:nvSpPr>
          <p:cNvPr id="7" name="頁尾版面配置區 28"/>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eaLnBrk="0" hangingPunct="0">
              <a:defRPr sz="1200" b="0">
                <a:solidFill>
                  <a:srgbClr val="D38E27"/>
                </a:solidFill>
                <a:effectLst/>
              </a:defRPr>
            </a:lvl1pPr>
          </a:lstStyle>
          <a:p>
            <a:pPr>
              <a:defRPr/>
            </a:pPr>
            <a:fld id="{34631639-65A4-4574-9B48-DAC42324C2CF}" type="slidenum">
              <a:rPr lang="en-US" altLang="zh-TW"/>
              <a:pPr>
                <a:defRPr/>
              </a:pPr>
              <a:t>‹#›</a:t>
            </a:fld>
            <a:endParaRPr lang="en-US" altLang="zh-TW"/>
          </a:p>
        </p:txBody>
      </p:sp>
    </p:spTree>
    <p:extLst>
      <p:ext uri="{BB962C8B-B14F-4D97-AF65-F5344CB8AC3E}">
        <p14:creationId xmlns:p14="http://schemas.microsoft.com/office/powerpoint/2010/main" val="206369580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smtClean="0"/>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5" name="日期版面配置區 6"/>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78BCE3A7-559C-4469-8A42-2CF9AC5D9569}" type="datetime1">
              <a:rPr lang="zh-TW" altLang="en-US"/>
              <a:pPr>
                <a:defRPr/>
              </a:pPr>
              <a:t>2026/1/16</a:t>
            </a:fld>
            <a:r>
              <a:rPr lang="en-US" altLang="zh-TW"/>
              <a:t>96.02.11</a:t>
            </a:r>
          </a:p>
        </p:txBody>
      </p:sp>
      <p:sp>
        <p:nvSpPr>
          <p:cNvPr id="6"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eaLnBrk="0" hangingPunct="0">
              <a:defRPr sz="1200" b="0">
                <a:solidFill>
                  <a:srgbClr val="D38E27"/>
                </a:solidFill>
                <a:effectLst/>
              </a:defRPr>
            </a:lvl1pPr>
          </a:lstStyle>
          <a:p>
            <a:pPr>
              <a:defRPr/>
            </a:pPr>
            <a:fld id="{9B0AE7BF-8837-4C8E-B887-7B1D78A9B4A2}" type="slidenum">
              <a:rPr lang="en-US" altLang="zh-TW"/>
              <a:pPr>
                <a:defRPr/>
              </a:pPr>
              <a:t>‹#›</a:t>
            </a:fld>
            <a:endParaRPr lang="en-US" altLang="zh-TW"/>
          </a:p>
        </p:txBody>
      </p:sp>
    </p:spTree>
    <p:extLst>
      <p:ext uri="{BB962C8B-B14F-4D97-AF65-F5344CB8AC3E}">
        <p14:creationId xmlns:p14="http://schemas.microsoft.com/office/powerpoint/2010/main" val="202652718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投影片編號版面配置區 4"/>
          <p:cNvSpPr>
            <a:spLocks noGrp="1"/>
          </p:cNvSpPr>
          <p:nvPr>
            <p:ph type="sldNum" sz="quarter" idx="10"/>
          </p:nvPr>
        </p:nvSpPr>
        <p:spPr/>
        <p:txBody>
          <a:bodyPr/>
          <a:lstStyle>
            <a:lvl1pPr eaLnBrk="0" hangingPunct="0">
              <a:defRPr/>
            </a:lvl1pPr>
          </a:lstStyle>
          <a:p>
            <a:pPr>
              <a:defRPr/>
            </a:pPr>
            <a:fld id="{F75415D4-22ED-4D63-BE1E-FBB0EB47FDBE}" type="slidenum">
              <a:rPr lang="en-US" altLang="zh-TW"/>
              <a:pPr>
                <a:defRPr/>
              </a:pPr>
              <a:t>‹#›</a:t>
            </a:fld>
            <a:endParaRPr lang="en-US" altLang="zh-TW"/>
          </a:p>
        </p:txBody>
      </p:sp>
    </p:spTree>
    <p:extLst>
      <p:ext uri="{BB962C8B-B14F-4D97-AF65-F5344CB8AC3E}">
        <p14:creationId xmlns:p14="http://schemas.microsoft.com/office/powerpoint/2010/main" val="86245534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AC366CCA-CFB7-4B63-AE2C-CF7F40E68D07}" type="datetime1">
              <a:rPr lang="zh-TW" altLang="en-US"/>
              <a:pPr>
                <a:defRPr/>
              </a:pPr>
              <a:t>2026/1/16</a:t>
            </a:fld>
            <a:r>
              <a:rPr lang="en-US" altLang="zh-TW"/>
              <a:t>96.02.11</a:t>
            </a:r>
          </a:p>
        </p:txBody>
      </p:sp>
      <p:sp>
        <p:nvSpPr>
          <p:cNvPr id="5"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eaLnBrk="0" hangingPunct="0">
              <a:defRPr sz="1200" b="0">
                <a:solidFill>
                  <a:srgbClr val="D38E27"/>
                </a:solidFill>
                <a:effectLst/>
              </a:defRPr>
            </a:lvl1pPr>
          </a:lstStyle>
          <a:p>
            <a:pPr>
              <a:defRPr/>
            </a:pPr>
            <a:fld id="{47CFE32B-411F-40E4-98BF-889F9BBA86C0}" type="slidenum">
              <a:rPr lang="en-US" altLang="zh-TW"/>
              <a:pPr>
                <a:defRPr/>
              </a:pPr>
              <a:t>‹#›</a:t>
            </a:fld>
            <a:endParaRPr lang="en-US" altLang="zh-TW"/>
          </a:p>
        </p:txBody>
      </p:sp>
    </p:spTree>
    <p:extLst>
      <p:ext uri="{BB962C8B-B14F-4D97-AF65-F5344CB8AC3E}">
        <p14:creationId xmlns:p14="http://schemas.microsoft.com/office/powerpoint/2010/main" val="206399141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4"/>
          <p:cNvSpPr>
            <a:spLocks noGrp="1"/>
          </p:cNvSpPr>
          <p:nvPr>
            <p:ph type="sldNum" sz="quarter" idx="10"/>
          </p:nvPr>
        </p:nvSpPr>
        <p:spPr/>
        <p:txBody>
          <a:bodyPr/>
          <a:lstStyle>
            <a:lvl1pPr eaLnBrk="0" hangingPunct="0">
              <a:defRPr/>
            </a:lvl1pPr>
          </a:lstStyle>
          <a:p>
            <a:pPr>
              <a:defRPr/>
            </a:pPr>
            <a:fld id="{EE2B6D8A-F2C2-4033-A330-7A4DD89711B8}" type="slidenum">
              <a:rPr lang="en-US" altLang="zh-TW"/>
              <a:pPr>
                <a:defRPr/>
              </a:pPr>
              <a:t>‹#›</a:t>
            </a:fld>
            <a:endParaRPr lang="en-US" altLang="zh-TW"/>
          </a:p>
        </p:txBody>
      </p:sp>
    </p:spTree>
    <p:extLst>
      <p:ext uri="{BB962C8B-B14F-4D97-AF65-F5344CB8AC3E}">
        <p14:creationId xmlns:p14="http://schemas.microsoft.com/office/powerpoint/2010/main" val="341724131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endParaRPr lang="en-US" altLang="zh-TW">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zh-TW">
              <a:solidFill>
                <a:prstClr val="black">
                  <a:tint val="75000"/>
                </a:prstClr>
              </a:solidFill>
            </a:endParaRP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44D9B469-0D43-4294-939C-64C7DF7A0C8E}" type="slidenum">
              <a:rPr lang="en-US" altLang="zh-TW" smtClean="0"/>
              <a:pPr/>
              <a:t>‹#›</a:t>
            </a:fld>
            <a:endParaRPr lang="en-US" altLang="zh-TW"/>
          </a:p>
        </p:txBody>
      </p:sp>
    </p:spTree>
    <p:extLst>
      <p:ext uri="{BB962C8B-B14F-4D97-AF65-F5344CB8AC3E}">
        <p14:creationId xmlns:p14="http://schemas.microsoft.com/office/powerpoint/2010/main" val="3972387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endParaRPr lang="en-US" altLang="zh-TW">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zh-TW">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75860FF-6456-4007-B656-6AA1EC3B37BD}" type="slidenum">
              <a:rPr lang="en-US" altLang="zh-TW" smtClean="0"/>
              <a:pPr/>
              <a:t>‹#›</a:t>
            </a:fld>
            <a:endParaRPr lang="en-US" altLang="zh-TW"/>
          </a:p>
        </p:txBody>
      </p:sp>
    </p:spTree>
    <p:extLst>
      <p:ext uri="{BB962C8B-B14F-4D97-AF65-F5344CB8AC3E}">
        <p14:creationId xmlns:p14="http://schemas.microsoft.com/office/powerpoint/2010/main" val="244146848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endParaRPr lang="en-US" altLang="zh-TW">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zh-TW">
              <a:solidFill>
                <a:prstClr val="black">
                  <a:tint val="75000"/>
                </a:prstClr>
              </a:solidFill>
            </a:endParaRP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7C29B57-002D-41F4-8343-2734285E8B37}" type="slidenum">
              <a:rPr lang="en-US" altLang="zh-TW" smtClean="0"/>
              <a:pPr/>
              <a:t>‹#›</a:t>
            </a:fld>
            <a:endParaRPr lang="en-US" altLang="zh-TW"/>
          </a:p>
        </p:txBody>
      </p:sp>
    </p:spTree>
    <p:extLst>
      <p:ext uri="{BB962C8B-B14F-4D97-AF65-F5344CB8AC3E}">
        <p14:creationId xmlns:p14="http://schemas.microsoft.com/office/powerpoint/2010/main" val="117256073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endParaRPr lang="en-US" altLang="zh-TW">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zh-TW">
              <a:solidFill>
                <a:prstClr val="black">
                  <a:tint val="75000"/>
                </a:prstClr>
              </a:solidFill>
            </a:endParaRP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65FA115E-C32B-4AA6-AFC3-A3F62AABAFE8}" type="slidenum">
              <a:rPr lang="en-US" altLang="zh-TW" smtClean="0"/>
              <a:pPr/>
              <a:t>‹#›</a:t>
            </a:fld>
            <a:endParaRPr lang="en-US" altLang="zh-TW"/>
          </a:p>
        </p:txBody>
      </p:sp>
    </p:spTree>
    <p:extLst>
      <p:ext uri="{BB962C8B-B14F-4D97-AF65-F5344CB8AC3E}">
        <p14:creationId xmlns:p14="http://schemas.microsoft.com/office/powerpoint/2010/main" val="957051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smtClean="0"/>
              <a:t>按一下以編輯母片標題樣式</a:t>
            </a:r>
            <a:endParaRPr lang="en-US"/>
          </a:p>
        </p:txBody>
      </p:sp>
      <p:sp>
        <p:nvSpPr>
          <p:cNvPr id="5" name="日期版面配置區 18"/>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58A14CBD-F348-426B-B484-A09193977754}" type="datetime1">
              <a:rPr lang="zh-TW" altLang="en-US"/>
              <a:pPr>
                <a:defRPr/>
              </a:pPr>
              <a:t>2026/1/16</a:t>
            </a:fld>
            <a:r>
              <a:rPr lang="en-US" altLang="zh-TW"/>
              <a:t>96.02.11</a:t>
            </a:r>
          </a:p>
        </p:txBody>
      </p:sp>
      <p:sp>
        <p:nvSpPr>
          <p:cNvPr id="7" name="頁尾版面配置區 10"/>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a:defRPr sz="1200" b="0">
                <a:solidFill>
                  <a:srgbClr val="D38E27"/>
                </a:solidFill>
                <a:effectLst/>
              </a:defRPr>
            </a:lvl1pPr>
          </a:lstStyle>
          <a:p>
            <a:pPr>
              <a:defRPr/>
            </a:pPr>
            <a:fld id="{BFC3DBDD-1351-4B7A-968C-FB5644AA4E50}" type="slidenum">
              <a:rPr lang="en-US" altLang="zh-TW"/>
              <a:pPr>
                <a:defRPr/>
              </a:pPr>
              <a:t>‹#›</a:t>
            </a:fld>
            <a:endParaRPr lang="en-US" altLang="zh-TW"/>
          </a:p>
        </p:txBody>
      </p:sp>
    </p:spTree>
    <p:extLst>
      <p:ext uri="{BB962C8B-B14F-4D97-AF65-F5344CB8AC3E}">
        <p14:creationId xmlns:p14="http://schemas.microsoft.com/office/powerpoint/2010/main" val="1161015941"/>
      </p:ext>
    </p:extLst>
  </p:cSld>
  <p:clrMapOvr>
    <a:overrideClrMapping bg1="dk1" tx1="lt1" bg2="dk2" tx2="lt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endParaRPr lang="en-US" altLang="zh-TW">
              <a:solidFill>
                <a:prstClr val="black">
                  <a:tint val="75000"/>
                </a:prstClr>
              </a:solidFill>
            </a:endParaRPr>
          </a:p>
        </p:txBody>
      </p:sp>
      <p:sp>
        <p:nvSpPr>
          <p:cNvPr id="8" name="Footer Placeholder 7"/>
          <p:cNvSpPr>
            <a:spLocks noGrp="1"/>
          </p:cNvSpPr>
          <p:nvPr>
            <p:ph type="ftr" sz="quarter" idx="11"/>
          </p:nvPr>
        </p:nvSpPr>
        <p:spPr/>
        <p:txBody>
          <a:bodyPr/>
          <a:lstStyle/>
          <a:p>
            <a:endParaRPr lang="en-US" altLang="zh-TW">
              <a:solidFill>
                <a:prstClr val="black">
                  <a:tint val="75000"/>
                </a:prstClr>
              </a:solidFill>
            </a:endParaRP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836CE267-3AB9-4AE0-96C1-ABD4F51F6816}" type="slidenum">
              <a:rPr lang="en-US" altLang="zh-TW" smtClean="0"/>
              <a:pPr/>
              <a:t>‹#›</a:t>
            </a:fld>
            <a:endParaRPr lang="en-US" altLang="zh-TW"/>
          </a:p>
        </p:txBody>
      </p:sp>
    </p:spTree>
    <p:extLst>
      <p:ext uri="{BB962C8B-B14F-4D97-AF65-F5344CB8AC3E}">
        <p14:creationId xmlns:p14="http://schemas.microsoft.com/office/powerpoint/2010/main" val="165496905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endParaRPr lang="en-US" altLang="zh-TW">
              <a:solidFill>
                <a:prstClr val="black">
                  <a:tint val="75000"/>
                </a:prstClr>
              </a:solidFill>
            </a:endParaRPr>
          </a:p>
        </p:txBody>
      </p:sp>
      <p:sp>
        <p:nvSpPr>
          <p:cNvPr id="4" name="Footer Placeholder 3"/>
          <p:cNvSpPr>
            <a:spLocks noGrp="1"/>
          </p:cNvSpPr>
          <p:nvPr>
            <p:ph type="ftr" sz="quarter" idx="11"/>
          </p:nvPr>
        </p:nvSpPr>
        <p:spPr/>
        <p:txBody>
          <a:bodyPr/>
          <a:lstStyle/>
          <a:p>
            <a:endParaRPr lang="en-US" altLang="zh-TW">
              <a:solidFill>
                <a:prstClr val="black">
                  <a:tint val="75000"/>
                </a:prstClr>
              </a:solidFill>
            </a:endParaRP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CB486B1-6DFF-4029-B912-11146640DF99}" type="slidenum">
              <a:rPr lang="en-US" altLang="zh-TW" smtClean="0"/>
              <a:pPr/>
              <a:t>‹#›</a:t>
            </a:fld>
            <a:endParaRPr lang="en-US" altLang="zh-TW"/>
          </a:p>
        </p:txBody>
      </p:sp>
    </p:spTree>
    <p:extLst>
      <p:ext uri="{BB962C8B-B14F-4D97-AF65-F5344CB8AC3E}">
        <p14:creationId xmlns:p14="http://schemas.microsoft.com/office/powerpoint/2010/main" val="361473455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zh-TW">
              <a:solidFill>
                <a:prstClr val="black">
                  <a:tint val="75000"/>
                </a:prstClr>
              </a:solidFill>
            </a:endParaRPr>
          </a:p>
        </p:txBody>
      </p:sp>
      <p:sp>
        <p:nvSpPr>
          <p:cNvPr id="3" name="Footer Placeholder 2"/>
          <p:cNvSpPr>
            <a:spLocks noGrp="1"/>
          </p:cNvSpPr>
          <p:nvPr>
            <p:ph type="ftr" sz="quarter" idx="11"/>
          </p:nvPr>
        </p:nvSpPr>
        <p:spPr/>
        <p:txBody>
          <a:bodyPr/>
          <a:lstStyle/>
          <a:p>
            <a:endParaRPr lang="en-US" altLang="zh-TW">
              <a:solidFill>
                <a:prstClr val="black">
                  <a:tint val="75000"/>
                </a:prstClr>
              </a:solidFill>
            </a:endParaRP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1863B1-C632-4ECB-AF37-283064BEC2FE}" type="slidenum">
              <a:rPr lang="en-US" altLang="zh-TW" smtClean="0"/>
              <a:pPr/>
              <a:t>‹#›</a:t>
            </a:fld>
            <a:endParaRPr lang="en-US" altLang="zh-TW"/>
          </a:p>
        </p:txBody>
      </p:sp>
    </p:spTree>
    <p:extLst>
      <p:ext uri="{BB962C8B-B14F-4D97-AF65-F5344CB8AC3E}">
        <p14:creationId xmlns:p14="http://schemas.microsoft.com/office/powerpoint/2010/main" val="267758903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endParaRPr lang="en-US" altLang="zh-TW">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zh-TW">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32268B3-8E8B-4DDA-B39B-DD9E87EB533D}" type="slidenum">
              <a:rPr lang="en-US" altLang="zh-TW" smtClean="0"/>
              <a:pPr/>
              <a:t>‹#›</a:t>
            </a:fld>
            <a:endParaRPr lang="en-US" altLang="zh-TW"/>
          </a:p>
        </p:txBody>
      </p:sp>
    </p:spTree>
    <p:extLst>
      <p:ext uri="{BB962C8B-B14F-4D97-AF65-F5344CB8AC3E}">
        <p14:creationId xmlns:p14="http://schemas.microsoft.com/office/powerpoint/2010/main" val="76162396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endParaRPr lang="en-US" altLang="zh-TW">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zh-TW">
              <a:solidFill>
                <a:prstClr val="black">
                  <a:tint val="75000"/>
                </a:prstClr>
              </a:solidFil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3BE778A-D97E-4373-AF97-BE950FE654D8}" type="slidenum">
              <a:rPr lang="en-US" altLang="zh-TW" smtClean="0"/>
              <a:pPr/>
              <a:t>‹#›</a:t>
            </a:fld>
            <a:endParaRPr lang="en-US" altLang="zh-TW"/>
          </a:p>
        </p:txBody>
      </p:sp>
    </p:spTree>
    <p:extLst>
      <p:ext uri="{BB962C8B-B14F-4D97-AF65-F5344CB8AC3E}">
        <p14:creationId xmlns:p14="http://schemas.microsoft.com/office/powerpoint/2010/main" val="153999305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endParaRPr lang="en-US" altLang="zh-TW">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zh-TW">
              <a:solidFill>
                <a:prstClr val="black">
                  <a:tint val="75000"/>
                </a:prstClr>
              </a:solidFill>
            </a:endParaRP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5FEDFA-9255-46A9-93C3-92418834A988}" type="slidenum">
              <a:rPr lang="en-US" altLang="zh-TW" smtClean="0"/>
              <a:pPr/>
              <a:t>‹#›</a:t>
            </a:fld>
            <a:endParaRPr lang="en-US" altLang="zh-TW"/>
          </a:p>
        </p:txBody>
      </p:sp>
    </p:spTree>
    <p:extLst>
      <p:ext uri="{BB962C8B-B14F-4D97-AF65-F5344CB8AC3E}">
        <p14:creationId xmlns:p14="http://schemas.microsoft.com/office/powerpoint/2010/main" val="2262282407"/>
      </p:ext>
    </p:extLst>
  </p:cSld>
  <p:clrMapOvr>
    <a:masterClrMapping/>
  </p:clrMapOvr>
  <p:hf hdr="0" ftr="0" dt="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zh-TW" altLang="en-US" smtClean="0"/>
              <a:t>按一下以編輯母片標題樣式</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endParaRPr lang="en-US" altLang="zh-TW">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zh-TW">
              <a:solidFill>
                <a:prstClr val="black">
                  <a:tint val="75000"/>
                </a:prstClr>
              </a:solidFill>
            </a:endParaRP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5FEDFA-9255-46A9-93C3-92418834A988}" type="slidenum">
              <a:rPr lang="en-US" altLang="zh-TW" smtClean="0"/>
              <a:pPr/>
              <a:t>‹#›</a:t>
            </a:fld>
            <a:endParaRPr lang="en-US" altLang="zh-TW"/>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eaLnBrk="1" hangingPunct="1"/>
            <a:r>
              <a:rPr lang="en-US" sz="8000" dirty="0">
                <a:ln w="3175" cmpd="sng">
                  <a:noFill/>
                </a:ln>
                <a:solidFill>
                  <a:srgbClr val="A53010"/>
                </a:solidFill>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eaLnBrk="1" hangingPunct="1"/>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3825266390"/>
      </p:ext>
    </p:extLst>
  </p:cSld>
  <p:clrMapOvr>
    <a:masterClrMapping/>
  </p:clrMapOvr>
  <p:hf hdr="0" ftr="0" dt="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按一下以編輯母片文字樣式</a:t>
            </a:r>
          </a:p>
        </p:txBody>
      </p:sp>
      <p:sp>
        <p:nvSpPr>
          <p:cNvPr id="5" name="Date Placeholder 4"/>
          <p:cNvSpPr>
            <a:spLocks noGrp="1"/>
          </p:cNvSpPr>
          <p:nvPr>
            <p:ph type="dt" sz="half" idx="10"/>
          </p:nvPr>
        </p:nvSpPr>
        <p:spPr/>
        <p:txBody>
          <a:bodyPr/>
          <a:lstStyle/>
          <a:p>
            <a:endParaRPr lang="en-US" altLang="zh-TW">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zh-TW">
              <a:solidFill>
                <a:prstClr val="black">
                  <a:tint val="75000"/>
                </a:prstClr>
              </a:solidFill>
            </a:endParaRP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935FEDFA-9255-46A9-93C3-92418834A988}" type="slidenum">
              <a:rPr lang="en-US" altLang="zh-TW" smtClean="0"/>
              <a:pPr/>
              <a:t>‹#›</a:t>
            </a:fld>
            <a:endParaRPr lang="en-US" altLang="zh-TW"/>
          </a:p>
        </p:txBody>
      </p:sp>
    </p:spTree>
    <p:extLst>
      <p:ext uri="{BB962C8B-B14F-4D97-AF65-F5344CB8AC3E}">
        <p14:creationId xmlns:p14="http://schemas.microsoft.com/office/powerpoint/2010/main" val="2186008555"/>
      </p:ext>
    </p:extLst>
  </p:cSld>
  <p:clrMapOvr>
    <a:masterClrMapping/>
  </p:clrMapOvr>
  <p:hf hdr="0" ftr="0" dt="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zh-TW" altLang="en-US" smtClean="0"/>
              <a:t>按一下以編輯母片標題樣式</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按一下以編輯母片文字樣式</a:t>
            </a:r>
          </a:p>
        </p:txBody>
      </p:sp>
      <p:sp>
        <p:nvSpPr>
          <p:cNvPr id="5" name="Date Placeholder 4"/>
          <p:cNvSpPr>
            <a:spLocks noGrp="1"/>
          </p:cNvSpPr>
          <p:nvPr>
            <p:ph type="dt" sz="half" idx="10"/>
          </p:nvPr>
        </p:nvSpPr>
        <p:spPr/>
        <p:txBody>
          <a:bodyPr/>
          <a:lstStyle/>
          <a:p>
            <a:endParaRPr lang="en-US" altLang="zh-TW">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zh-TW">
              <a:solidFill>
                <a:prstClr val="black">
                  <a:tint val="75000"/>
                </a:prstClr>
              </a:solidFill>
            </a:endParaRP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935FEDFA-9255-46A9-93C3-92418834A988}" type="slidenum">
              <a:rPr lang="en-US" altLang="zh-TW" smtClean="0"/>
              <a:pPr/>
              <a:t>‹#›</a:t>
            </a:fld>
            <a:endParaRPr lang="en-US" altLang="zh-TW"/>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eaLnBrk="1" hangingPunct="1"/>
            <a:r>
              <a:rPr lang="en-US" sz="8000" dirty="0">
                <a:ln w="3175" cmpd="sng">
                  <a:noFill/>
                </a:ln>
                <a:solidFill>
                  <a:srgbClr val="A53010"/>
                </a:solidFill>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eaLnBrk="1" hangingPunct="1"/>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3579503093"/>
      </p:ext>
    </p:extLst>
  </p:cSld>
  <p:clrMapOvr>
    <a:masterClrMapping/>
  </p:clrMapOvr>
  <p:hf hdr="0" ftr="0" dt="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zh-TW" altLang="en-US" smtClean="0"/>
              <a:t>按一下以編輯母片標題樣式</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按一下以編輯母片文字樣式</a:t>
            </a:r>
          </a:p>
        </p:txBody>
      </p:sp>
      <p:sp>
        <p:nvSpPr>
          <p:cNvPr id="5" name="Date Placeholder 4"/>
          <p:cNvSpPr>
            <a:spLocks noGrp="1"/>
          </p:cNvSpPr>
          <p:nvPr>
            <p:ph type="dt" sz="half" idx="10"/>
          </p:nvPr>
        </p:nvSpPr>
        <p:spPr/>
        <p:txBody>
          <a:bodyPr/>
          <a:lstStyle/>
          <a:p>
            <a:endParaRPr lang="en-US" altLang="zh-TW">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zh-TW">
              <a:solidFill>
                <a:prstClr val="black">
                  <a:tint val="75000"/>
                </a:prstClr>
              </a:solidFil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935FEDFA-9255-46A9-93C3-92418834A988}" type="slidenum">
              <a:rPr lang="en-US" altLang="zh-TW" smtClean="0"/>
              <a:pPr/>
              <a:t>‹#›</a:t>
            </a:fld>
            <a:endParaRPr lang="en-US" altLang="zh-TW"/>
          </a:p>
        </p:txBody>
      </p:sp>
    </p:spTree>
    <p:extLst>
      <p:ext uri="{BB962C8B-B14F-4D97-AF65-F5344CB8AC3E}">
        <p14:creationId xmlns:p14="http://schemas.microsoft.com/office/powerpoint/2010/main" val="1310900196"/>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smtClean="0"/>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投影片編號版面配置區 4"/>
          <p:cNvSpPr>
            <a:spLocks noGrp="1"/>
          </p:cNvSpPr>
          <p:nvPr>
            <p:ph type="sldNum" sz="quarter" idx="10"/>
          </p:nvPr>
        </p:nvSpPr>
        <p:spPr/>
        <p:txBody>
          <a:bodyPr/>
          <a:lstStyle>
            <a:lvl1pPr>
              <a:defRPr/>
            </a:lvl1pPr>
          </a:lstStyle>
          <a:p>
            <a:pPr>
              <a:defRPr/>
            </a:pPr>
            <a:fld id="{7C7EDD97-0688-4AAD-9D5C-D5ADFC0AB0BE}" type="slidenum">
              <a:rPr lang="en-US" altLang="zh-TW"/>
              <a:pPr>
                <a:defRPr/>
              </a:pPr>
              <a:t>‹#›</a:t>
            </a:fld>
            <a:endParaRPr lang="en-US" altLang="zh-TW"/>
          </a:p>
        </p:txBody>
      </p:sp>
    </p:spTree>
    <p:extLst>
      <p:ext uri="{BB962C8B-B14F-4D97-AF65-F5344CB8AC3E}">
        <p14:creationId xmlns:p14="http://schemas.microsoft.com/office/powerpoint/2010/main" val="128893269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endParaRPr lang="en-US" altLang="zh-TW">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zh-TW">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A9528E-B33C-4FE6-88F4-BAEEBBE916CD}" type="slidenum">
              <a:rPr lang="en-US" altLang="zh-TW" smtClean="0"/>
              <a:pPr/>
              <a:t>‹#›</a:t>
            </a:fld>
            <a:endParaRPr lang="en-US" altLang="zh-TW"/>
          </a:p>
        </p:txBody>
      </p:sp>
    </p:spTree>
    <p:extLst>
      <p:ext uri="{BB962C8B-B14F-4D97-AF65-F5344CB8AC3E}">
        <p14:creationId xmlns:p14="http://schemas.microsoft.com/office/powerpoint/2010/main" val="390703575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endParaRPr lang="en-US" altLang="zh-TW">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zh-TW">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D948E4-AFAA-4EB8-9781-46C89ECB4C59}" type="slidenum">
              <a:rPr lang="en-US" altLang="zh-TW" smtClean="0"/>
              <a:pPr/>
              <a:t>‹#›</a:t>
            </a:fld>
            <a:endParaRPr lang="en-US" altLang="zh-TW"/>
          </a:p>
        </p:txBody>
      </p:sp>
    </p:spTree>
    <p:extLst>
      <p:ext uri="{BB962C8B-B14F-4D97-AF65-F5344CB8AC3E}">
        <p14:creationId xmlns:p14="http://schemas.microsoft.com/office/powerpoint/2010/main" val="406472681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1150938" y="214313"/>
            <a:ext cx="7804150" cy="5918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日期版面配置區 2"/>
          <p:cNvSpPr>
            <a:spLocks noGrp="1"/>
          </p:cNvSpPr>
          <p:nvPr>
            <p:ph type="dt" sz="half" idx="10"/>
          </p:nvPr>
        </p:nvSpPr>
        <p:spPr>
          <a:xfrm>
            <a:off x="1162050" y="6243638"/>
            <a:ext cx="1905000" cy="457200"/>
          </a:xfrm>
        </p:spPr>
        <p:txBody>
          <a:bodyPr/>
          <a:lstStyle>
            <a:lvl1pPr>
              <a:defRPr/>
            </a:lvl1pPr>
          </a:lstStyle>
          <a:p>
            <a:endParaRPr lang="en-US" altLang="zh-TW">
              <a:solidFill>
                <a:prstClr val="black">
                  <a:tint val="75000"/>
                </a:prstClr>
              </a:solidFill>
            </a:endParaRPr>
          </a:p>
        </p:txBody>
      </p:sp>
      <p:sp>
        <p:nvSpPr>
          <p:cNvPr id="4" name="頁尾版面配置區 3"/>
          <p:cNvSpPr>
            <a:spLocks noGrp="1"/>
          </p:cNvSpPr>
          <p:nvPr>
            <p:ph type="ftr" sz="quarter" idx="11"/>
          </p:nvPr>
        </p:nvSpPr>
        <p:spPr>
          <a:xfrm>
            <a:off x="3657600" y="6243638"/>
            <a:ext cx="2895600" cy="457200"/>
          </a:xfrm>
        </p:spPr>
        <p:txBody>
          <a:bodyPr/>
          <a:lstStyle>
            <a:lvl1pPr>
              <a:defRPr/>
            </a:lvl1pPr>
          </a:lstStyle>
          <a:p>
            <a:endParaRPr lang="en-US" altLang="zh-TW">
              <a:solidFill>
                <a:prstClr val="black">
                  <a:tint val="75000"/>
                </a:prstClr>
              </a:solidFill>
            </a:endParaRPr>
          </a:p>
        </p:txBody>
      </p:sp>
      <p:sp>
        <p:nvSpPr>
          <p:cNvPr id="5" name="投影片編號版面配置區 4"/>
          <p:cNvSpPr>
            <a:spLocks noGrp="1"/>
          </p:cNvSpPr>
          <p:nvPr>
            <p:ph type="sldNum" sz="quarter" idx="12"/>
          </p:nvPr>
        </p:nvSpPr>
        <p:spPr>
          <a:xfrm>
            <a:off x="7042150" y="6243638"/>
            <a:ext cx="1905000" cy="457200"/>
          </a:xfrm>
        </p:spPr>
        <p:txBody>
          <a:bodyPr/>
          <a:lstStyle>
            <a:lvl1pPr>
              <a:defRPr/>
            </a:lvl1pPr>
          </a:lstStyle>
          <a:p>
            <a:fld id="{72BE5878-20F4-46FB-848A-A5840C9C5FCD}" type="slidenum">
              <a:rPr lang="en-US" altLang="zh-TW"/>
              <a:pPr/>
              <a:t>‹#›</a:t>
            </a:fld>
            <a:endParaRPr lang="en-US" altLang="zh-TW"/>
          </a:p>
        </p:txBody>
      </p:sp>
    </p:spTree>
    <p:extLst>
      <p:ext uri="{BB962C8B-B14F-4D97-AF65-F5344CB8AC3E}">
        <p14:creationId xmlns:p14="http://schemas.microsoft.com/office/powerpoint/2010/main" val="290953401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AndTx">
  <p:cSld name="標題，物件及文字">
    <p:spTree>
      <p:nvGrpSpPr>
        <p:cNvPr id="1" name=""/>
        <p:cNvGrpSpPr/>
        <p:nvPr/>
      </p:nvGrpSpPr>
      <p:grpSpPr>
        <a:xfrm>
          <a:off x="0" y="0"/>
          <a:ext cx="0" cy="0"/>
          <a:chOff x="0" y="0"/>
          <a:chExt cx="0" cy="0"/>
        </a:xfrm>
      </p:grpSpPr>
      <p:sp>
        <p:nvSpPr>
          <p:cNvPr id="2" name="標題 1"/>
          <p:cNvSpPr>
            <a:spLocks noGrp="1"/>
          </p:cNvSpPr>
          <p:nvPr>
            <p:ph type="title"/>
          </p:nvPr>
        </p:nvSpPr>
        <p:spPr>
          <a:xfrm>
            <a:off x="1150938" y="214313"/>
            <a:ext cx="7793037" cy="1462087"/>
          </a:xfrm>
        </p:spPr>
        <p:txBody>
          <a:bodyPr/>
          <a:lstStyle/>
          <a:p>
            <a:r>
              <a:rPr lang="zh-TW" altLang="en-US"/>
              <a:t>按一下以編輯母片標題樣式</a:t>
            </a:r>
          </a:p>
        </p:txBody>
      </p:sp>
      <p:sp>
        <p:nvSpPr>
          <p:cNvPr id="3" name="內容版面配置區 2"/>
          <p:cNvSpPr>
            <a:spLocks noGrp="1"/>
          </p:cNvSpPr>
          <p:nvPr>
            <p:ph sz="half" idx="1"/>
          </p:nvPr>
        </p:nvSpPr>
        <p:spPr>
          <a:xfrm>
            <a:off x="1182688" y="2017713"/>
            <a:ext cx="38100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5145088" y="2017713"/>
            <a:ext cx="38100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1162050" y="6243638"/>
            <a:ext cx="1905000" cy="457200"/>
          </a:xfrm>
        </p:spPr>
        <p:txBody>
          <a:bodyPr/>
          <a:lstStyle>
            <a:lvl1pPr>
              <a:defRPr/>
            </a:lvl1pPr>
          </a:lstStyle>
          <a:p>
            <a:endParaRPr lang="en-US" altLang="zh-TW">
              <a:solidFill>
                <a:prstClr val="black">
                  <a:tint val="75000"/>
                </a:prstClr>
              </a:solidFill>
            </a:endParaRPr>
          </a:p>
        </p:txBody>
      </p:sp>
      <p:sp>
        <p:nvSpPr>
          <p:cNvPr id="6" name="頁尾版面配置區 5"/>
          <p:cNvSpPr>
            <a:spLocks noGrp="1"/>
          </p:cNvSpPr>
          <p:nvPr>
            <p:ph type="ftr" sz="quarter" idx="11"/>
          </p:nvPr>
        </p:nvSpPr>
        <p:spPr>
          <a:xfrm>
            <a:off x="3657600" y="6243638"/>
            <a:ext cx="2895600" cy="457200"/>
          </a:xfrm>
        </p:spPr>
        <p:txBody>
          <a:bodyPr/>
          <a:lstStyle>
            <a:lvl1pPr>
              <a:defRPr/>
            </a:lvl1pPr>
          </a:lstStyle>
          <a:p>
            <a:endParaRPr lang="en-US" altLang="zh-TW">
              <a:solidFill>
                <a:prstClr val="black">
                  <a:tint val="75000"/>
                </a:prstClr>
              </a:solidFill>
            </a:endParaRPr>
          </a:p>
        </p:txBody>
      </p:sp>
      <p:sp>
        <p:nvSpPr>
          <p:cNvPr id="7" name="投影片編號版面配置區 6"/>
          <p:cNvSpPr>
            <a:spLocks noGrp="1"/>
          </p:cNvSpPr>
          <p:nvPr>
            <p:ph type="sldNum" sz="quarter" idx="12"/>
          </p:nvPr>
        </p:nvSpPr>
        <p:spPr>
          <a:xfrm>
            <a:off x="7042150" y="6243638"/>
            <a:ext cx="1905000" cy="457200"/>
          </a:xfrm>
        </p:spPr>
        <p:txBody>
          <a:bodyPr/>
          <a:lstStyle>
            <a:lvl1pPr>
              <a:defRPr/>
            </a:lvl1pPr>
          </a:lstStyle>
          <a:p>
            <a:fld id="{88BC5CE1-4D94-4E04-85E7-239D738F39E8}" type="slidenum">
              <a:rPr lang="en-US" altLang="zh-TW"/>
              <a:pPr/>
              <a:t>‹#›</a:t>
            </a:fld>
            <a:endParaRPr lang="en-US" altLang="zh-TW"/>
          </a:p>
        </p:txBody>
      </p:sp>
    </p:spTree>
    <p:extLst>
      <p:ext uri="{BB962C8B-B14F-4D97-AF65-F5344CB8AC3E}">
        <p14:creationId xmlns:p14="http://schemas.microsoft.com/office/powerpoint/2010/main" val="384277370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2">
            <a:extLst/>
          </p:cNvPr>
          <p:cNvSpPr>
            <a:spLocks noChangeArrowheads="1"/>
          </p:cNvSpPr>
          <p:nvPr/>
        </p:nvSpPr>
        <p:spPr bwMode="auto">
          <a:xfrm>
            <a:off x="0" y="0"/>
            <a:ext cx="4572000" cy="6858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ctr" eaLnBrk="1" hangingPunct="1">
              <a:defRPr/>
            </a:pPr>
            <a:endParaRPr lang="zh-TW" altLang="en-US">
              <a:solidFill>
                <a:srgbClr val="003366"/>
              </a:solidFill>
            </a:endParaRPr>
          </a:p>
        </p:txBody>
      </p:sp>
      <p:sp>
        <p:nvSpPr>
          <p:cNvPr id="5" name="AutoShape 3">
            <a:extLst/>
          </p:cNvPr>
          <p:cNvSpPr>
            <a:spLocks noChangeArrowheads="1"/>
          </p:cNvSpPr>
          <p:nvPr/>
        </p:nvSpPr>
        <p:spPr bwMode="auto">
          <a:xfrm>
            <a:off x="685800" y="990600"/>
            <a:ext cx="5181600" cy="1905000"/>
          </a:xfrm>
          <a:prstGeom prst="roundRect">
            <a:avLst>
              <a:gd name="adj" fmla="val 5000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ctr" eaLnBrk="1" hangingPunct="1">
              <a:defRPr/>
            </a:pPr>
            <a:endParaRPr lang="zh-TW" altLang="en-US">
              <a:solidFill>
                <a:srgbClr val="003366"/>
              </a:solidFill>
            </a:endParaRPr>
          </a:p>
        </p:txBody>
      </p:sp>
      <p:grpSp>
        <p:nvGrpSpPr>
          <p:cNvPr id="6" name="Group 18"/>
          <p:cNvGrpSpPr>
            <a:grpSpLocks/>
          </p:cNvGrpSpPr>
          <p:nvPr/>
        </p:nvGrpSpPr>
        <p:grpSpPr bwMode="auto">
          <a:xfrm>
            <a:off x="3632200" y="4889500"/>
            <a:ext cx="4876800" cy="319088"/>
            <a:chOff x="2288" y="3080"/>
            <a:chExt cx="3072" cy="201"/>
          </a:xfrm>
        </p:grpSpPr>
        <p:sp>
          <p:nvSpPr>
            <p:cNvPr id="7" name="AutoShape 12">
              <a:extLst/>
            </p:cNvPr>
            <p:cNvSpPr>
              <a:spLocks noChangeArrowheads="1"/>
            </p:cNvSpPr>
            <p:nvPr/>
          </p:nvSpPr>
          <p:spPr bwMode="auto">
            <a:xfrm flipH="1">
              <a:off x="2288" y="3080"/>
              <a:ext cx="2914" cy="200"/>
            </a:xfrm>
            <a:prstGeom prst="roundRect">
              <a:avLst>
                <a:gd name="adj" fmla="val 0"/>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sp>
          <p:nvSpPr>
            <p:cNvPr id="8" name="AutoShape 13">
              <a:extLst/>
            </p:cNvPr>
            <p:cNvSpPr>
              <a:spLocks noChangeArrowheads="1"/>
            </p:cNvSpPr>
            <p:nvPr/>
          </p:nvSpPr>
          <p:spPr bwMode="auto">
            <a:xfrm>
              <a:off x="5196" y="3080"/>
              <a:ext cx="164" cy="201"/>
            </a:xfrm>
            <a:prstGeom prst="flowChartDelay">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grpSp>
      <p:sp>
        <p:nvSpPr>
          <p:cNvPr id="8197" name="Rectangle 5"/>
          <p:cNvSpPr>
            <a:spLocks noGrp="1" noChangeArrowheads="1"/>
          </p:cNvSpPr>
          <p:nvPr>
            <p:ph type="subTitle" idx="1"/>
          </p:nvPr>
        </p:nvSpPr>
        <p:spPr>
          <a:xfrm>
            <a:off x="4673600" y="2927350"/>
            <a:ext cx="3657600" cy="1822450"/>
          </a:xfrm>
        </p:spPr>
        <p:txBody>
          <a:bodyPr anchor="b"/>
          <a:lstStyle>
            <a:lvl1pPr marL="0" indent="0">
              <a:buFont typeface="Wingdings" pitchFamily="2" charset="2"/>
              <a:buNone/>
              <a:defRPr>
                <a:solidFill>
                  <a:schemeClr val="tx2"/>
                </a:solidFill>
              </a:defRPr>
            </a:lvl1pPr>
          </a:lstStyle>
          <a:p>
            <a:r>
              <a:rPr lang="zh-TW" altLang="en-US"/>
              <a:t>按一下以編輯母片副標題樣式</a:t>
            </a:r>
          </a:p>
        </p:txBody>
      </p:sp>
      <p:sp>
        <p:nvSpPr>
          <p:cNvPr id="8211" name="Rectangle 19"/>
          <p:cNvSpPr>
            <a:spLocks noGrp="1" noChangeArrowheads="1"/>
          </p:cNvSpPr>
          <p:nvPr>
            <p:ph type="ctrTitle" sz="quarter"/>
          </p:nvPr>
        </p:nvSpPr>
        <p:spPr>
          <a:xfrm>
            <a:off x="936625" y="1425575"/>
            <a:ext cx="7772400" cy="1143000"/>
          </a:xfrm>
        </p:spPr>
        <p:txBody>
          <a:bodyPr anchor="ctr"/>
          <a:lstStyle>
            <a:lvl1pPr algn="ctr">
              <a:defRPr>
                <a:solidFill>
                  <a:schemeClr val="tx1"/>
                </a:solidFill>
              </a:defRPr>
            </a:lvl1pPr>
          </a:lstStyle>
          <a:p>
            <a:r>
              <a:rPr lang="zh-TW" altLang="en-US"/>
              <a:t>按一下以編輯母片標題樣式</a:t>
            </a:r>
          </a:p>
        </p:txBody>
      </p:sp>
      <p:sp>
        <p:nvSpPr>
          <p:cNvPr id="9" name="Rectangle 15">
            <a:extLst/>
          </p:cNvPr>
          <p:cNvSpPr>
            <a:spLocks noGrp="1" noChangeArrowheads="1"/>
          </p:cNvSpPr>
          <p:nvPr>
            <p:ph type="ftr" sz="quarter" idx="10"/>
          </p:nvPr>
        </p:nvSpPr>
        <p:spPr>
          <a:xfrm>
            <a:off x="5195888" y="6553200"/>
            <a:ext cx="3279775" cy="304800"/>
          </a:xfrm>
        </p:spPr>
        <p:txBody>
          <a:bodyPr/>
          <a:lstStyle>
            <a:lvl1pPr algn="r">
              <a:defRPr/>
            </a:lvl1pPr>
          </a:lstStyle>
          <a:p>
            <a:pPr>
              <a:defRPr/>
            </a:pPr>
            <a:endParaRPr lang="en-US" altLang="zh-TW"/>
          </a:p>
        </p:txBody>
      </p:sp>
    </p:spTree>
    <p:extLst>
      <p:ext uri="{BB962C8B-B14F-4D97-AF65-F5344CB8AC3E}">
        <p14:creationId xmlns:p14="http://schemas.microsoft.com/office/powerpoint/2010/main" val="182644649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5"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6" name="Rectangle 15">
            <a:extLst/>
          </p:cNvPr>
          <p:cNvSpPr>
            <a:spLocks noGrp="1" noChangeArrowheads="1"/>
          </p:cNvSpPr>
          <p:nvPr>
            <p:ph type="sldNum" sz="quarter" idx="12"/>
          </p:nvPr>
        </p:nvSpPr>
        <p:spPr/>
        <p:txBody>
          <a:bodyPr/>
          <a:lstStyle>
            <a:lvl1pPr>
              <a:defRPr/>
            </a:lvl1pPr>
          </a:lstStyle>
          <a:p>
            <a:pPr>
              <a:defRPr/>
            </a:pPr>
            <a:fld id="{8A29DE17-1C2E-4384-BF32-C68230C15DB2}" type="slidenum">
              <a:rPr lang="zh-TW" altLang="en-US"/>
              <a:pPr>
                <a:defRPr/>
              </a:pPr>
              <a:t>‹#›</a:t>
            </a:fld>
            <a:endParaRPr lang="en-US" altLang="zh-TW"/>
          </a:p>
        </p:txBody>
      </p:sp>
    </p:spTree>
    <p:extLst>
      <p:ext uri="{BB962C8B-B14F-4D97-AF65-F5344CB8AC3E}">
        <p14:creationId xmlns:p14="http://schemas.microsoft.com/office/powerpoint/2010/main" val="23588474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5"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6" name="Rectangle 15">
            <a:extLst/>
          </p:cNvPr>
          <p:cNvSpPr>
            <a:spLocks noGrp="1" noChangeArrowheads="1"/>
          </p:cNvSpPr>
          <p:nvPr>
            <p:ph type="sldNum" sz="quarter" idx="12"/>
          </p:nvPr>
        </p:nvSpPr>
        <p:spPr/>
        <p:txBody>
          <a:bodyPr/>
          <a:lstStyle>
            <a:lvl1pPr>
              <a:defRPr/>
            </a:lvl1pPr>
          </a:lstStyle>
          <a:p>
            <a:pPr>
              <a:defRPr/>
            </a:pPr>
            <a:fld id="{50CCB551-1FB8-4F76-8C88-638CDB745D5F}" type="slidenum">
              <a:rPr lang="zh-TW" altLang="en-US"/>
              <a:pPr>
                <a:defRPr/>
              </a:pPr>
              <a:t>‹#›</a:t>
            </a:fld>
            <a:endParaRPr lang="en-US" altLang="zh-TW"/>
          </a:p>
        </p:txBody>
      </p:sp>
    </p:spTree>
    <p:extLst>
      <p:ext uri="{BB962C8B-B14F-4D97-AF65-F5344CB8AC3E}">
        <p14:creationId xmlns:p14="http://schemas.microsoft.com/office/powerpoint/2010/main" val="247474039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9144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9911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6"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7" name="Rectangle 15">
            <a:extLst/>
          </p:cNvPr>
          <p:cNvSpPr>
            <a:spLocks noGrp="1" noChangeArrowheads="1"/>
          </p:cNvSpPr>
          <p:nvPr>
            <p:ph type="sldNum" sz="quarter" idx="12"/>
          </p:nvPr>
        </p:nvSpPr>
        <p:spPr/>
        <p:txBody>
          <a:bodyPr/>
          <a:lstStyle>
            <a:lvl1pPr>
              <a:defRPr/>
            </a:lvl1pPr>
          </a:lstStyle>
          <a:p>
            <a:pPr>
              <a:defRPr/>
            </a:pPr>
            <a:fld id="{5280D206-C66E-46F3-BDF1-D731BF062E47}" type="slidenum">
              <a:rPr lang="zh-TW" altLang="en-US"/>
              <a:pPr>
                <a:defRPr/>
              </a:pPr>
              <a:t>‹#›</a:t>
            </a:fld>
            <a:endParaRPr lang="en-US" altLang="zh-TW"/>
          </a:p>
        </p:txBody>
      </p:sp>
    </p:spTree>
    <p:extLst>
      <p:ext uri="{BB962C8B-B14F-4D97-AF65-F5344CB8AC3E}">
        <p14:creationId xmlns:p14="http://schemas.microsoft.com/office/powerpoint/2010/main" val="334363769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8"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9" name="Rectangle 15">
            <a:extLst/>
          </p:cNvPr>
          <p:cNvSpPr>
            <a:spLocks noGrp="1" noChangeArrowheads="1"/>
          </p:cNvSpPr>
          <p:nvPr>
            <p:ph type="sldNum" sz="quarter" idx="12"/>
          </p:nvPr>
        </p:nvSpPr>
        <p:spPr/>
        <p:txBody>
          <a:bodyPr/>
          <a:lstStyle>
            <a:lvl1pPr>
              <a:defRPr/>
            </a:lvl1pPr>
          </a:lstStyle>
          <a:p>
            <a:pPr>
              <a:defRPr/>
            </a:pPr>
            <a:fld id="{E5AED479-977E-4732-9CD2-D4E901B2E735}" type="slidenum">
              <a:rPr lang="zh-TW" altLang="en-US"/>
              <a:pPr>
                <a:defRPr/>
              </a:pPr>
              <a:t>‹#›</a:t>
            </a:fld>
            <a:endParaRPr lang="en-US" altLang="zh-TW"/>
          </a:p>
        </p:txBody>
      </p:sp>
    </p:spTree>
    <p:extLst>
      <p:ext uri="{BB962C8B-B14F-4D97-AF65-F5344CB8AC3E}">
        <p14:creationId xmlns:p14="http://schemas.microsoft.com/office/powerpoint/2010/main" val="297352716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4"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5" name="Rectangle 15">
            <a:extLst/>
          </p:cNvPr>
          <p:cNvSpPr>
            <a:spLocks noGrp="1" noChangeArrowheads="1"/>
          </p:cNvSpPr>
          <p:nvPr>
            <p:ph type="sldNum" sz="quarter" idx="12"/>
          </p:nvPr>
        </p:nvSpPr>
        <p:spPr/>
        <p:txBody>
          <a:bodyPr/>
          <a:lstStyle>
            <a:lvl1pPr>
              <a:defRPr/>
            </a:lvl1pPr>
          </a:lstStyle>
          <a:p>
            <a:pPr>
              <a:defRPr/>
            </a:pPr>
            <a:fld id="{7CF23BBD-A135-4B3F-BFF9-A0B7A8B1EEE8}" type="slidenum">
              <a:rPr lang="zh-TW" altLang="en-US"/>
              <a:pPr>
                <a:defRPr/>
              </a:pPr>
              <a:t>‹#›</a:t>
            </a:fld>
            <a:endParaRPr lang="en-US" altLang="zh-TW"/>
          </a:p>
        </p:txBody>
      </p:sp>
    </p:spTree>
    <p:extLst>
      <p:ext uri="{BB962C8B-B14F-4D97-AF65-F5344CB8AC3E}">
        <p14:creationId xmlns:p14="http://schemas.microsoft.com/office/powerpoint/2010/main" val="3885713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smtClean="0"/>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8" name="日期版面配置區 9"/>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FB700003-F7B0-451A-880D-91EB763CB756}" type="datetime1">
              <a:rPr lang="zh-TW" altLang="en-US"/>
              <a:pPr>
                <a:defRPr/>
              </a:pPr>
              <a:t>2026/1/16</a:t>
            </a:fld>
            <a:r>
              <a:rPr lang="en-US" altLang="zh-TW"/>
              <a:t>96.02.11</a:t>
            </a:r>
          </a:p>
        </p:txBody>
      </p:sp>
      <p:sp>
        <p:nvSpPr>
          <p:cNvPr id="9" name="頁尾版面配置區 5"/>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a:defRPr sz="1200" b="0">
                <a:solidFill>
                  <a:srgbClr val="D38E27"/>
                </a:solidFill>
                <a:effectLst/>
              </a:defRPr>
            </a:lvl1pPr>
          </a:lstStyle>
          <a:p>
            <a:pPr>
              <a:defRPr/>
            </a:pPr>
            <a:fld id="{B2E2325E-D9F0-4ACA-A811-022B932EEF58}" type="slidenum">
              <a:rPr lang="en-US" altLang="zh-TW"/>
              <a:pPr>
                <a:defRPr/>
              </a:pPr>
              <a:t>‹#›</a:t>
            </a:fld>
            <a:endParaRPr lang="en-US" altLang="zh-TW"/>
          </a:p>
        </p:txBody>
      </p:sp>
    </p:spTree>
    <p:extLst>
      <p:ext uri="{BB962C8B-B14F-4D97-AF65-F5344CB8AC3E}">
        <p14:creationId xmlns:p14="http://schemas.microsoft.com/office/powerpoint/2010/main" val="106232636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3"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4" name="Rectangle 15">
            <a:extLst/>
          </p:cNvPr>
          <p:cNvSpPr>
            <a:spLocks noGrp="1" noChangeArrowheads="1"/>
          </p:cNvSpPr>
          <p:nvPr>
            <p:ph type="sldNum" sz="quarter" idx="12"/>
          </p:nvPr>
        </p:nvSpPr>
        <p:spPr/>
        <p:txBody>
          <a:bodyPr/>
          <a:lstStyle>
            <a:lvl1pPr>
              <a:defRPr/>
            </a:lvl1pPr>
          </a:lstStyle>
          <a:p>
            <a:pPr>
              <a:defRPr/>
            </a:pPr>
            <a:fld id="{E68F59F0-6EB0-4978-B1AF-EAC9327DE9AD}" type="slidenum">
              <a:rPr lang="zh-TW" altLang="en-US"/>
              <a:pPr>
                <a:defRPr/>
              </a:pPr>
              <a:t>‹#›</a:t>
            </a:fld>
            <a:endParaRPr lang="en-US" altLang="zh-TW"/>
          </a:p>
        </p:txBody>
      </p:sp>
    </p:spTree>
    <p:extLst>
      <p:ext uri="{BB962C8B-B14F-4D97-AF65-F5344CB8AC3E}">
        <p14:creationId xmlns:p14="http://schemas.microsoft.com/office/powerpoint/2010/main" val="370386705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6"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7" name="Rectangle 15">
            <a:extLst/>
          </p:cNvPr>
          <p:cNvSpPr>
            <a:spLocks noGrp="1" noChangeArrowheads="1"/>
          </p:cNvSpPr>
          <p:nvPr>
            <p:ph type="sldNum" sz="quarter" idx="12"/>
          </p:nvPr>
        </p:nvSpPr>
        <p:spPr/>
        <p:txBody>
          <a:bodyPr/>
          <a:lstStyle>
            <a:lvl1pPr>
              <a:defRPr/>
            </a:lvl1pPr>
          </a:lstStyle>
          <a:p>
            <a:pPr>
              <a:defRPr/>
            </a:pPr>
            <a:fld id="{CB7EF6BF-394F-40F8-9D3F-B6E1FD20B93F}" type="slidenum">
              <a:rPr lang="zh-TW" altLang="en-US"/>
              <a:pPr>
                <a:defRPr/>
              </a:pPr>
              <a:t>‹#›</a:t>
            </a:fld>
            <a:endParaRPr lang="en-US" altLang="zh-TW"/>
          </a:p>
        </p:txBody>
      </p:sp>
    </p:spTree>
    <p:extLst>
      <p:ext uri="{BB962C8B-B14F-4D97-AF65-F5344CB8AC3E}">
        <p14:creationId xmlns:p14="http://schemas.microsoft.com/office/powerpoint/2010/main" val="346422909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6"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7" name="Rectangle 15">
            <a:extLst/>
          </p:cNvPr>
          <p:cNvSpPr>
            <a:spLocks noGrp="1" noChangeArrowheads="1"/>
          </p:cNvSpPr>
          <p:nvPr>
            <p:ph type="sldNum" sz="quarter" idx="12"/>
          </p:nvPr>
        </p:nvSpPr>
        <p:spPr/>
        <p:txBody>
          <a:bodyPr/>
          <a:lstStyle>
            <a:lvl1pPr>
              <a:defRPr/>
            </a:lvl1pPr>
          </a:lstStyle>
          <a:p>
            <a:pPr>
              <a:defRPr/>
            </a:pPr>
            <a:fld id="{319A05B3-9A5F-49B7-9D4C-FF874A081C52}" type="slidenum">
              <a:rPr lang="zh-TW" altLang="en-US"/>
              <a:pPr>
                <a:defRPr/>
              </a:pPr>
              <a:t>‹#›</a:t>
            </a:fld>
            <a:endParaRPr lang="en-US" altLang="zh-TW"/>
          </a:p>
        </p:txBody>
      </p:sp>
    </p:spTree>
    <p:extLst>
      <p:ext uri="{BB962C8B-B14F-4D97-AF65-F5344CB8AC3E}">
        <p14:creationId xmlns:p14="http://schemas.microsoft.com/office/powerpoint/2010/main" val="30593092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5"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6" name="Rectangle 15">
            <a:extLst/>
          </p:cNvPr>
          <p:cNvSpPr>
            <a:spLocks noGrp="1" noChangeArrowheads="1"/>
          </p:cNvSpPr>
          <p:nvPr>
            <p:ph type="sldNum" sz="quarter" idx="12"/>
          </p:nvPr>
        </p:nvSpPr>
        <p:spPr/>
        <p:txBody>
          <a:bodyPr/>
          <a:lstStyle>
            <a:lvl1pPr>
              <a:defRPr/>
            </a:lvl1pPr>
          </a:lstStyle>
          <a:p>
            <a:pPr>
              <a:defRPr/>
            </a:pPr>
            <a:fld id="{1B65FA2C-7DAD-4FCB-B53E-3C81BF6A28BC}" type="slidenum">
              <a:rPr lang="zh-TW" altLang="en-US"/>
              <a:pPr>
                <a:defRPr/>
              </a:pPr>
              <a:t>‹#›</a:t>
            </a:fld>
            <a:endParaRPr lang="en-US" altLang="zh-TW"/>
          </a:p>
        </p:txBody>
      </p:sp>
    </p:spTree>
    <p:extLst>
      <p:ext uri="{BB962C8B-B14F-4D97-AF65-F5344CB8AC3E}">
        <p14:creationId xmlns:p14="http://schemas.microsoft.com/office/powerpoint/2010/main" val="273864270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915150" y="762000"/>
            <a:ext cx="2000250" cy="533400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914400" y="762000"/>
            <a:ext cx="5848350" cy="533400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5"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6" name="Rectangle 15">
            <a:extLst/>
          </p:cNvPr>
          <p:cNvSpPr>
            <a:spLocks noGrp="1" noChangeArrowheads="1"/>
          </p:cNvSpPr>
          <p:nvPr>
            <p:ph type="sldNum" sz="quarter" idx="12"/>
          </p:nvPr>
        </p:nvSpPr>
        <p:spPr/>
        <p:txBody>
          <a:bodyPr/>
          <a:lstStyle>
            <a:lvl1pPr>
              <a:defRPr/>
            </a:lvl1pPr>
          </a:lstStyle>
          <a:p>
            <a:pPr>
              <a:defRPr/>
            </a:pPr>
            <a:fld id="{153CAA8A-1FC9-4336-BC8F-0186474AE9AA}" type="slidenum">
              <a:rPr lang="zh-TW" altLang="en-US"/>
              <a:pPr>
                <a:defRPr/>
              </a:pPr>
              <a:t>‹#›</a:t>
            </a:fld>
            <a:endParaRPr lang="en-US" altLang="zh-TW"/>
          </a:p>
        </p:txBody>
      </p:sp>
    </p:spTree>
    <p:extLst>
      <p:ext uri="{BB962C8B-B14F-4D97-AF65-F5344CB8AC3E}">
        <p14:creationId xmlns:p14="http://schemas.microsoft.com/office/powerpoint/2010/main" val="87383678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914400" y="762000"/>
            <a:ext cx="8001000" cy="53340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4"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5" name="Rectangle 15">
            <a:extLst/>
          </p:cNvPr>
          <p:cNvSpPr>
            <a:spLocks noGrp="1" noChangeArrowheads="1"/>
          </p:cNvSpPr>
          <p:nvPr>
            <p:ph type="sldNum" sz="quarter" idx="12"/>
          </p:nvPr>
        </p:nvSpPr>
        <p:spPr/>
        <p:txBody>
          <a:bodyPr/>
          <a:lstStyle>
            <a:lvl1pPr>
              <a:defRPr/>
            </a:lvl1pPr>
          </a:lstStyle>
          <a:p>
            <a:pPr>
              <a:defRPr/>
            </a:pPr>
            <a:fld id="{B4DF7500-A77A-4908-A84D-0689E6112E23}" type="slidenum">
              <a:rPr lang="zh-TW" altLang="en-US"/>
              <a:pPr>
                <a:defRPr/>
              </a:pPr>
              <a:t>‹#›</a:t>
            </a:fld>
            <a:endParaRPr lang="en-US" altLang="zh-TW"/>
          </a:p>
        </p:txBody>
      </p:sp>
    </p:spTree>
    <p:extLst>
      <p:ext uri="{BB962C8B-B14F-4D97-AF65-F5344CB8AC3E}">
        <p14:creationId xmlns:p14="http://schemas.microsoft.com/office/powerpoint/2010/main" val="358464276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914400" y="762000"/>
            <a:ext cx="80010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914400" y="2362200"/>
            <a:ext cx="3924300" cy="3733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991100" y="2362200"/>
            <a:ext cx="3924300" cy="3733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13">
            <a:extLst/>
          </p:cNvPr>
          <p:cNvSpPr>
            <a:spLocks noGrp="1" noChangeArrowheads="1"/>
          </p:cNvSpPr>
          <p:nvPr>
            <p:ph type="dt" sz="half" idx="10"/>
          </p:nvPr>
        </p:nvSpPr>
        <p:spPr/>
        <p:txBody>
          <a:bodyPr/>
          <a:lstStyle>
            <a:lvl1pPr>
              <a:defRPr/>
            </a:lvl1pPr>
          </a:lstStyle>
          <a:p>
            <a:pPr>
              <a:defRPr/>
            </a:pPr>
            <a:r>
              <a:rPr lang="zh-TW" altLang="en-US"/>
              <a:t>96.02.11</a:t>
            </a:r>
            <a:endParaRPr lang="en-US" altLang="zh-TW"/>
          </a:p>
        </p:txBody>
      </p:sp>
      <p:sp>
        <p:nvSpPr>
          <p:cNvPr id="6" name="Rectangle 14">
            <a:extLst/>
          </p:cNvPr>
          <p:cNvSpPr>
            <a:spLocks noGrp="1" noChangeArrowheads="1"/>
          </p:cNvSpPr>
          <p:nvPr>
            <p:ph type="ftr" sz="quarter" idx="11"/>
          </p:nvPr>
        </p:nvSpPr>
        <p:spPr/>
        <p:txBody>
          <a:bodyPr/>
          <a:lstStyle>
            <a:lvl1pPr>
              <a:defRPr/>
            </a:lvl1pPr>
          </a:lstStyle>
          <a:p>
            <a:pPr>
              <a:defRPr/>
            </a:pPr>
            <a:endParaRPr lang="en-US" altLang="zh-TW"/>
          </a:p>
        </p:txBody>
      </p:sp>
      <p:sp>
        <p:nvSpPr>
          <p:cNvPr id="7" name="Rectangle 15">
            <a:extLst/>
          </p:cNvPr>
          <p:cNvSpPr>
            <a:spLocks noGrp="1" noChangeArrowheads="1"/>
          </p:cNvSpPr>
          <p:nvPr>
            <p:ph type="sldNum" sz="quarter" idx="12"/>
          </p:nvPr>
        </p:nvSpPr>
        <p:spPr/>
        <p:txBody>
          <a:bodyPr/>
          <a:lstStyle>
            <a:lvl1pPr>
              <a:defRPr/>
            </a:lvl1pPr>
          </a:lstStyle>
          <a:p>
            <a:pPr>
              <a:defRPr/>
            </a:pPr>
            <a:fld id="{BAF857A9-D69C-4E03-AB3C-122CCD55845E}" type="slidenum">
              <a:rPr lang="zh-TW" altLang="en-US"/>
              <a:pPr>
                <a:defRPr/>
              </a:pPr>
              <a:t>‹#›</a:t>
            </a:fld>
            <a:endParaRPr lang="en-US" altLang="zh-TW"/>
          </a:p>
        </p:txBody>
      </p:sp>
    </p:spTree>
    <p:extLst>
      <p:ext uri="{BB962C8B-B14F-4D97-AF65-F5344CB8AC3E}">
        <p14:creationId xmlns:p14="http://schemas.microsoft.com/office/powerpoint/2010/main" val="374321576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 name="Text Box 21"/>
          <p:cNvSpPr txBox="1">
            <a:spLocks noChangeArrowheads="1"/>
          </p:cNvSpPr>
          <p:nvPr userDrawn="1"/>
        </p:nvSpPr>
        <p:spPr bwMode="auto">
          <a:xfrm>
            <a:off x="8353425" y="254000"/>
            <a:ext cx="539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8C040060-1D6F-4C45-BC64-6D7FC52E8D18}" type="slidenum">
              <a:rPr lang="zh-TW" altLang="en-US" sz="1800" b="1" smtClean="0">
                <a:solidFill>
                  <a:srgbClr val="0000FF"/>
                </a:solidFill>
                <a:effectLst>
                  <a:outerShdw blurRad="38100" dist="38100" dir="2700000" algn="tl">
                    <a:srgbClr val="C0C0C0"/>
                  </a:outerShdw>
                </a:effectLst>
              </a:rPr>
              <a:pPr eaLnBrk="1" hangingPunct="1">
                <a:defRPr/>
              </a:pPr>
              <a:t>‹#›</a:t>
            </a:fld>
            <a:endParaRPr lang="en-US" altLang="zh-TW" sz="1800" b="1" smtClean="0">
              <a:solidFill>
                <a:srgbClr val="0000FF"/>
              </a:solidFill>
              <a:effectLst>
                <a:outerShdw blurRad="38100" dist="38100" dir="2700000" algn="tl">
                  <a:srgbClr val="C0C0C0"/>
                </a:outerShdw>
              </a:effectLst>
            </a:endParaRPr>
          </a:p>
        </p:txBody>
      </p:sp>
      <p:sp>
        <p:nvSpPr>
          <p:cNvPr id="8197" name="Rectangle 5"/>
          <p:cNvSpPr>
            <a:spLocks noGrp="1" noChangeArrowheads="1"/>
          </p:cNvSpPr>
          <p:nvPr>
            <p:ph type="subTitle" idx="1"/>
          </p:nvPr>
        </p:nvSpPr>
        <p:spPr>
          <a:xfrm>
            <a:off x="4673600" y="2927350"/>
            <a:ext cx="3657600" cy="1822450"/>
          </a:xfrm>
        </p:spPr>
        <p:txBody>
          <a:bodyPr anchor="b"/>
          <a:lstStyle>
            <a:lvl1pPr marL="0" indent="0">
              <a:buFont typeface="Wingdings" pitchFamily="2" charset="2"/>
              <a:buNone/>
              <a:defRPr>
                <a:solidFill>
                  <a:schemeClr val="tx2"/>
                </a:solidFill>
              </a:defRPr>
            </a:lvl1pPr>
          </a:lstStyle>
          <a:p>
            <a:pPr lvl="0"/>
            <a:r>
              <a:rPr lang="zh-TW" altLang="en-US" noProof="0" smtClean="0"/>
              <a:t>按一下以編輯母片副標題樣式</a:t>
            </a:r>
          </a:p>
        </p:txBody>
      </p:sp>
      <p:sp>
        <p:nvSpPr>
          <p:cNvPr id="8211" name="Rectangle 19"/>
          <p:cNvSpPr>
            <a:spLocks noGrp="1" noChangeArrowheads="1"/>
          </p:cNvSpPr>
          <p:nvPr>
            <p:ph type="ctrTitle" sz="quarter"/>
          </p:nvPr>
        </p:nvSpPr>
        <p:spPr bwMode="auto">
          <a:xfrm>
            <a:off x="936625" y="1425575"/>
            <a:ext cx="7772400" cy="1143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a:solidFill>
                  <a:schemeClr val="tx1"/>
                </a:solidFill>
              </a:defRPr>
            </a:lvl1pPr>
          </a:lstStyle>
          <a:p>
            <a:pPr lvl="0"/>
            <a:r>
              <a:rPr lang="zh-TW" altLang="en-US" noProof="0" smtClean="0"/>
              <a:t>按一下以編輯母片標題樣式</a:t>
            </a:r>
          </a:p>
        </p:txBody>
      </p:sp>
    </p:spTree>
    <p:extLst>
      <p:ext uri="{BB962C8B-B14F-4D97-AF65-F5344CB8AC3E}">
        <p14:creationId xmlns:p14="http://schemas.microsoft.com/office/powerpoint/2010/main" val="381405232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14"/>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241137986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14"/>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2501266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smtClean="0"/>
              <a:t>按一下以編輯母片標題樣式</a:t>
            </a:r>
            <a:endParaRPr lang="en-US"/>
          </a:p>
        </p:txBody>
      </p:sp>
      <p:sp>
        <p:nvSpPr>
          <p:cNvPr id="3" name="投影片編號版面配置區 4"/>
          <p:cNvSpPr>
            <a:spLocks noGrp="1"/>
          </p:cNvSpPr>
          <p:nvPr>
            <p:ph type="sldNum" sz="quarter" idx="10"/>
          </p:nvPr>
        </p:nvSpPr>
        <p:spPr/>
        <p:txBody>
          <a:bodyPr/>
          <a:lstStyle>
            <a:lvl1pPr>
              <a:defRPr/>
            </a:lvl1pPr>
          </a:lstStyle>
          <a:p>
            <a:pPr>
              <a:defRPr/>
            </a:pPr>
            <a:fld id="{3BB3A575-7714-4F82-917E-39D83637D6CA}" type="slidenum">
              <a:rPr lang="en-US" altLang="zh-TW"/>
              <a:pPr>
                <a:defRPr/>
              </a:pPr>
              <a:t>‹#›</a:t>
            </a:fld>
            <a:endParaRPr lang="en-US" altLang="zh-TW"/>
          </a:p>
        </p:txBody>
      </p:sp>
    </p:spTree>
    <p:extLst>
      <p:ext uri="{BB962C8B-B14F-4D97-AF65-F5344CB8AC3E}">
        <p14:creationId xmlns:p14="http://schemas.microsoft.com/office/powerpoint/2010/main" val="251348772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9144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9911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14"/>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69111612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14"/>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290380222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Rectangle 14"/>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406897834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4"/>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37362867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14"/>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386835446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14"/>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429386753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14"/>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348274546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00850" y="274638"/>
            <a:ext cx="2114550" cy="5821362"/>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191250" cy="5821362"/>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14"/>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12263210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2"/>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AEC445E7-3CA9-4CEC-A9C5-152AA91ED1E7}" type="datetime1">
              <a:rPr lang="zh-TW" altLang="en-US"/>
              <a:pPr>
                <a:defRPr/>
              </a:pPr>
              <a:t>2026/1/16</a:t>
            </a:fld>
            <a:r>
              <a:rPr lang="en-US" altLang="zh-TW"/>
              <a:t>96.02.11</a:t>
            </a:r>
          </a:p>
        </p:txBody>
      </p:sp>
      <p:sp>
        <p:nvSpPr>
          <p:cNvPr id="3" name="頁尾版面配置區 23"/>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Tree>
    <p:extLst>
      <p:ext uri="{BB962C8B-B14F-4D97-AF65-F5344CB8AC3E}">
        <p14:creationId xmlns:p14="http://schemas.microsoft.com/office/powerpoint/2010/main" val="34264560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smtClean="0"/>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5DD1592D-D1A8-47B4-A66F-963875861C1D}" type="datetime1">
              <a:rPr lang="zh-TW" altLang="en-US"/>
              <a:pPr>
                <a:defRPr/>
              </a:pPr>
              <a:t>2026/1/16</a:t>
            </a:fld>
            <a:r>
              <a:rPr lang="en-US" altLang="zh-TW"/>
              <a:t>96.02.11</a:t>
            </a:r>
          </a:p>
        </p:txBody>
      </p:sp>
      <p:sp>
        <p:nvSpPr>
          <p:cNvPr id="7" name="頁尾版面配置區 28"/>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a:defRPr sz="1200" b="0">
                <a:solidFill>
                  <a:srgbClr val="D38E27"/>
                </a:solidFill>
                <a:effectLst/>
              </a:defRPr>
            </a:lvl1pPr>
          </a:lstStyle>
          <a:p>
            <a:pPr>
              <a:defRPr/>
            </a:pPr>
            <a:fld id="{34388188-F18F-41DC-9EE9-184855CFBF7A}" type="slidenum">
              <a:rPr lang="en-US" altLang="zh-TW"/>
              <a:pPr>
                <a:defRPr/>
              </a:pPr>
              <a:t>‹#›</a:t>
            </a:fld>
            <a:endParaRPr lang="en-US" altLang="zh-TW"/>
          </a:p>
        </p:txBody>
      </p:sp>
    </p:spTree>
    <p:extLst>
      <p:ext uri="{BB962C8B-B14F-4D97-AF65-F5344CB8AC3E}">
        <p14:creationId xmlns:p14="http://schemas.microsoft.com/office/powerpoint/2010/main" val="2072119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lang="zh-TW" altLang="en-US" smtClean="0"/>
              <a:t>按一下以編輯母片標題樣式</a:t>
            </a:r>
            <a:endParaRPr lang="en-US"/>
          </a:p>
        </p:txBody>
      </p:sp>
      <p:sp>
        <p:nvSpPr>
          <p:cNvPr id="27" name="內容版面配置區 26"/>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D849587B-A321-473A-8CB9-ED316B967DBD}" type="datetime1">
              <a:rPr lang="zh-TW" altLang="en-US"/>
              <a:pPr>
                <a:defRPr/>
              </a:pPr>
              <a:t>2026/1/16</a:t>
            </a:fld>
            <a:r>
              <a:rPr lang="en-US" altLang="zh-TW"/>
              <a:t>96.02.11</a:t>
            </a:r>
          </a:p>
        </p:txBody>
      </p:sp>
      <p:sp>
        <p:nvSpPr>
          <p:cNvPr id="5" name="頁尾版面配置區 18"/>
          <p:cNvSpPr>
            <a:spLocks noGrp="1"/>
          </p:cNvSpPr>
          <p:nvPr>
            <p:ph type="ftr" sz="quarter" idx="11"/>
          </p:nvPr>
        </p:nvSpPr>
        <p:spPr>
          <a:xfrm>
            <a:off x="3581400" y="76200"/>
            <a:ext cx="28956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15"/>
          <p:cNvSpPr>
            <a:spLocks noGrp="1"/>
          </p:cNvSpPr>
          <p:nvPr>
            <p:ph type="sldNum" sz="quarter" idx="12"/>
          </p:nvPr>
        </p:nvSpPr>
        <p:spPr>
          <a:xfrm>
            <a:off x="8229600" y="6473825"/>
            <a:ext cx="758825" cy="247650"/>
          </a:xfrm>
        </p:spPr>
        <p:txBody>
          <a:bodyPr/>
          <a:lstStyle>
            <a:lvl1pPr>
              <a:defRPr sz="1400"/>
            </a:lvl1pPr>
          </a:lstStyle>
          <a:p>
            <a:pPr>
              <a:defRPr/>
            </a:pPr>
            <a:fld id="{C8F1DDE2-2A5D-492F-87F8-0703D5B72DFD}" type="slidenum">
              <a:rPr lang="en-US" altLang="zh-TW"/>
              <a:pPr>
                <a:defRPr/>
              </a:pPr>
              <a:t>‹#›</a:t>
            </a:fld>
            <a:endParaRPr lang="en-US" altLang="zh-TW"/>
          </a:p>
        </p:txBody>
      </p:sp>
    </p:spTree>
    <p:extLst>
      <p:ext uri="{BB962C8B-B14F-4D97-AF65-F5344CB8AC3E}">
        <p14:creationId xmlns:p14="http://schemas.microsoft.com/office/powerpoint/2010/main" val="23797310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smtClean="0"/>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5" name="日期版面配置區 6"/>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7BF21D57-2CB8-43B2-A097-BA659C5393D2}" type="datetime1">
              <a:rPr lang="zh-TW" altLang="en-US"/>
              <a:pPr>
                <a:defRPr/>
              </a:pPr>
              <a:t>2026/1/16</a:t>
            </a:fld>
            <a:r>
              <a:rPr lang="en-US" altLang="zh-TW"/>
              <a:t>96.02.11</a:t>
            </a:r>
          </a:p>
        </p:txBody>
      </p:sp>
      <p:sp>
        <p:nvSpPr>
          <p:cNvPr id="6"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a:defRPr sz="1200" b="0">
                <a:solidFill>
                  <a:srgbClr val="D38E27"/>
                </a:solidFill>
                <a:effectLst/>
              </a:defRPr>
            </a:lvl1pPr>
          </a:lstStyle>
          <a:p>
            <a:pPr>
              <a:defRPr/>
            </a:pPr>
            <a:fld id="{5DDD9E1D-196B-4970-B66F-58415342C022}" type="slidenum">
              <a:rPr lang="en-US" altLang="zh-TW"/>
              <a:pPr>
                <a:defRPr/>
              </a:pPr>
              <a:t>‹#›</a:t>
            </a:fld>
            <a:endParaRPr lang="en-US" altLang="zh-TW"/>
          </a:p>
        </p:txBody>
      </p:sp>
    </p:spTree>
    <p:extLst>
      <p:ext uri="{BB962C8B-B14F-4D97-AF65-F5344CB8AC3E}">
        <p14:creationId xmlns:p14="http://schemas.microsoft.com/office/powerpoint/2010/main" val="2368130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投影片編號版面配置區 4"/>
          <p:cNvSpPr>
            <a:spLocks noGrp="1"/>
          </p:cNvSpPr>
          <p:nvPr>
            <p:ph type="sldNum" sz="quarter" idx="10"/>
          </p:nvPr>
        </p:nvSpPr>
        <p:spPr/>
        <p:txBody>
          <a:bodyPr/>
          <a:lstStyle>
            <a:lvl1pPr>
              <a:defRPr/>
            </a:lvl1pPr>
          </a:lstStyle>
          <a:p>
            <a:pPr>
              <a:defRPr/>
            </a:pPr>
            <a:fld id="{C4D55D5D-1207-404B-961C-CB3E457009EE}" type="slidenum">
              <a:rPr lang="en-US" altLang="zh-TW"/>
              <a:pPr>
                <a:defRPr/>
              </a:pPr>
              <a:t>‹#›</a:t>
            </a:fld>
            <a:endParaRPr lang="en-US" altLang="zh-TW"/>
          </a:p>
        </p:txBody>
      </p:sp>
    </p:spTree>
    <p:extLst>
      <p:ext uri="{BB962C8B-B14F-4D97-AF65-F5344CB8AC3E}">
        <p14:creationId xmlns:p14="http://schemas.microsoft.com/office/powerpoint/2010/main" val="7379163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pitchFamily="18" charset="-120"/>
              </a:defRPr>
            </a:lvl1pPr>
          </a:lstStyle>
          <a:p>
            <a:pPr>
              <a:defRPr/>
            </a:pPr>
            <a:fld id="{A846B101-B98E-4949-861B-98DB8BE81DC8}" type="datetime1">
              <a:rPr lang="zh-TW" altLang="en-US"/>
              <a:pPr>
                <a:defRPr/>
              </a:pPr>
              <a:t>2026/1/16</a:t>
            </a:fld>
            <a:r>
              <a:rPr lang="en-US" altLang="zh-TW"/>
              <a:t>96.02.11</a:t>
            </a:r>
          </a:p>
        </p:txBody>
      </p:sp>
      <p:sp>
        <p:nvSpPr>
          <p:cNvPr id="5"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pitchFamily="18" charset="-120"/>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sz="1200" b="0">
                <a:solidFill>
                  <a:srgbClr val="D38E27"/>
                </a:solidFill>
                <a:effectLst/>
              </a:defRPr>
            </a:lvl1pPr>
          </a:lstStyle>
          <a:p>
            <a:pPr>
              <a:defRPr/>
            </a:pPr>
            <a:fld id="{6D816DC9-AB9B-45C2-A357-C35AE659CC37}" type="slidenum">
              <a:rPr lang="en-US" altLang="zh-TW"/>
              <a:pPr>
                <a:defRPr/>
              </a:pPr>
              <a:t>‹#›</a:t>
            </a:fld>
            <a:endParaRPr lang="en-US" altLang="zh-TW"/>
          </a:p>
        </p:txBody>
      </p:sp>
    </p:spTree>
    <p:extLst>
      <p:ext uri="{BB962C8B-B14F-4D97-AF65-F5344CB8AC3E}">
        <p14:creationId xmlns:p14="http://schemas.microsoft.com/office/powerpoint/2010/main" val="16820053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投影片編號版面配置區 4"/>
          <p:cNvSpPr>
            <a:spLocks noGrp="1"/>
          </p:cNvSpPr>
          <p:nvPr>
            <p:ph type="sldNum" sz="quarter" idx="10"/>
          </p:nvPr>
        </p:nvSpPr>
        <p:spPr/>
        <p:txBody>
          <a:bodyPr/>
          <a:lstStyle>
            <a:lvl1pPr>
              <a:defRPr/>
            </a:lvl1pPr>
          </a:lstStyle>
          <a:p>
            <a:pPr>
              <a:defRPr/>
            </a:pPr>
            <a:fld id="{28FB0456-51AC-46DB-809A-9DC1FAE3F948}" type="slidenum">
              <a:rPr lang="en-US" altLang="zh-TW"/>
              <a:pPr>
                <a:defRPr/>
              </a:pPr>
              <a:t>‹#›</a:t>
            </a:fld>
            <a:endParaRPr lang="en-US" altLang="zh-TW"/>
          </a:p>
        </p:txBody>
      </p:sp>
    </p:spTree>
    <p:extLst>
      <p:ext uri="{BB962C8B-B14F-4D97-AF65-F5344CB8AC3E}">
        <p14:creationId xmlns:p14="http://schemas.microsoft.com/office/powerpoint/2010/main" val="16777570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smtClean="0"/>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5" name="日期版面配置區 15"/>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rgbClr val="F0A22E">
                    <a:shade val="75000"/>
                  </a:srgbClr>
                </a:solidFill>
                <a:ea typeface="新細明體" pitchFamily="18" charset="-120"/>
              </a:defRPr>
            </a:lvl1pPr>
          </a:lstStyle>
          <a:p>
            <a:pPr>
              <a:defRPr/>
            </a:pPr>
            <a:fld id="{2781B488-BDC1-4AA7-A4FF-5E56BB7F6A52}" type="datetime1">
              <a:rPr lang="en-US"/>
              <a:pPr>
                <a:defRPr/>
              </a:pPr>
              <a:t>1/16/2026</a:t>
            </a:fld>
            <a:endParaRPr lang="en-US"/>
          </a:p>
        </p:txBody>
      </p:sp>
      <p:sp>
        <p:nvSpPr>
          <p:cNvPr id="6" name="頁尾版面配置區 1"/>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a:defRPr sz="1200" b="0">
                <a:solidFill>
                  <a:srgbClr val="D38E27"/>
                </a:solidFill>
                <a:effectLst/>
              </a:defRPr>
            </a:lvl1pPr>
          </a:lstStyle>
          <a:p>
            <a:pPr>
              <a:defRPr/>
            </a:pPr>
            <a:fld id="{59596C37-9086-4483-BC14-021005EF6497}" type="slidenum">
              <a:rPr lang="en-US" altLang="zh-TW"/>
              <a:pPr>
                <a:defRPr/>
              </a:pPr>
              <a:t>‹#›</a:t>
            </a:fld>
            <a:endParaRPr lang="en-US" altLang="zh-TW"/>
          </a:p>
        </p:txBody>
      </p:sp>
    </p:spTree>
    <p:extLst>
      <p:ext uri="{BB962C8B-B14F-4D97-AF65-F5344CB8AC3E}">
        <p14:creationId xmlns:p14="http://schemas.microsoft.com/office/powerpoint/2010/main" val="3522214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lang="zh-TW" altLang="en-US" smtClean="0"/>
              <a:t>按一下以編輯母片標題樣式</a:t>
            </a:r>
            <a:endParaRPr lang="en-US"/>
          </a:p>
        </p:txBody>
      </p:sp>
      <p:sp>
        <p:nvSpPr>
          <p:cNvPr id="27" name="內容版面配置區 26"/>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B4DAAC02-B455-41CD-8705-717610EDBD96}" type="datetime1">
              <a:rPr lang="zh-TW" altLang="en-US"/>
              <a:pPr>
                <a:defRPr/>
              </a:pPr>
              <a:t>2026/1/16</a:t>
            </a:fld>
            <a:r>
              <a:rPr lang="en-US" altLang="zh-TW"/>
              <a:t>96.02.11</a:t>
            </a:r>
          </a:p>
        </p:txBody>
      </p:sp>
      <p:sp>
        <p:nvSpPr>
          <p:cNvPr id="5" name="頁尾版面配置區 18"/>
          <p:cNvSpPr>
            <a:spLocks noGrp="1"/>
          </p:cNvSpPr>
          <p:nvPr>
            <p:ph type="ftr" sz="quarter" idx="11"/>
          </p:nvPr>
        </p:nvSpPr>
        <p:spPr>
          <a:xfrm>
            <a:off x="3581400" y="76200"/>
            <a:ext cx="28956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15"/>
          <p:cNvSpPr>
            <a:spLocks noGrp="1"/>
          </p:cNvSpPr>
          <p:nvPr>
            <p:ph type="sldNum" sz="quarter" idx="12"/>
          </p:nvPr>
        </p:nvSpPr>
        <p:spPr>
          <a:xfrm>
            <a:off x="8229600" y="6473825"/>
            <a:ext cx="758825" cy="247650"/>
          </a:xfrm>
        </p:spPr>
        <p:txBody>
          <a:bodyPr/>
          <a:lstStyle>
            <a:lvl1pPr>
              <a:defRPr sz="1400"/>
            </a:lvl1pPr>
          </a:lstStyle>
          <a:p>
            <a:pPr>
              <a:defRPr/>
            </a:pPr>
            <a:fld id="{6A90E54C-FD79-4B92-A2FA-41A08DB826D3}" type="slidenum">
              <a:rPr lang="en-US" altLang="zh-TW"/>
              <a:pPr>
                <a:defRPr/>
              </a:pPr>
              <a:t>‹#›</a:t>
            </a:fld>
            <a:endParaRPr lang="en-US" altLang="zh-TW"/>
          </a:p>
        </p:txBody>
      </p:sp>
    </p:spTree>
    <p:extLst>
      <p:ext uri="{BB962C8B-B14F-4D97-AF65-F5344CB8AC3E}">
        <p14:creationId xmlns:p14="http://schemas.microsoft.com/office/powerpoint/2010/main" val="35301392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smtClean="0"/>
              <a:t>按一下以編輯母片標題樣式</a:t>
            </a:r>
            <a:endParaRPr lang="en-US"/>
          </a:p>
        </p:txBody>
      </p:sp>
      <p:sp>
        <p:nvSpPr>
          <p:cNvPr id="5" name="日期版面配置區 18"/>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5CEEA96C-E7E5-47F7-B408-26677B641562}" type="datetime1">
              <a:rPr lang="zh-TW" altLang="en-US"/>
              <a:pPr>
                <a:defRPr/>
              </a:pPr>
              <a:t>2026/1/16</a:t>
            </a:fld>
            <a:r>
              <a:rPr lang="en-US" altLang="zh-TW"/>
              <a:t>96.02.11</a:t>
            </a:r>
          </a:p>
        </p:txBody>
      </p:sp>
      <p:sp>
        <p:nvSpPr>
          <p:cNvPr id="7" name="頁尾版面配置區 10"/>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a:defRPr sz="1200" b="0">
                <a:solidFill>
                  <a:srgbClr val="D38E27"/>
                </a:solidFill>
                <a:effectLst/>
              </a:defRPr>
            </a:lvl1pPr>
          </a:lstStyle>
          <a:p>
            <a:pPr>
              <a:defRPr/>
            </a:pPr>
            <a:fld id="{D514E0E4-75C3-4910-BDBE-BB2AE07C8885}" type="slidenum">
              <a:rPr lang="en-US" altLang="zh-TW"/>
              <a:pPr>
                <a:defRPr/>
              </a:pPr>
              <a:t>‹#›</a:t>
            </a:fld>
            <a:endParaRPr lang="en-US" altLang="zh-TW"/>
          </a:p>
        </p:txBody>
      </p:sp>
    </p:spTree>
    <p:extLst>
      <p:ext uri="{BB962C8B-B14F-4D97-AF65-F5344CB8AC3E}">
        <p14:creationId xmlns:p14="http://schemas.microsoft.com/office/powerpoint/2010/main" val="1410518393"/>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smtClean="0"/>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投影片編號版面配置區 4"/>
          <p:cNvSpPr>
            <a:spLocks noGrp="1"/>
          </p:cNvSpPr>
          <p:nvPr>
            <p:ph type="sldNum" sz="quarter" idx="10"/>
          </p:nvPr>
        </p:nvSpPr>
        <p:spPr/>
        <p:txBody>
          <a:bodyPr/>
          <a:lstStyle>
            <a:lvl1pPr>
              <a:defRPr/>
            </a:lvl1pPr>
          </a:lstStyle>
          <a:p>
            <a:pPr>
              <a:defRPr/>
            </a:pPr>
            <a:fld id="{FCB3B46C-202B-48D5-89D4-F6324924A82C}" type="slidenum">
              <a:rPr lang="en-US" altLang="zh-TW"/>
              <a:pPr>
                <a:defRPr/>
              </a:pPr>
              <a:t>‹#›</a:t>
            </a:fld>
            <a:endParaRPr lang="en-US" altLang="zh-TW"/>
          </a:p>
        </p:txBody>
      </p:sp>
    </p:spTree>
    <p:extLst>
      <p:ext uri="{BB962C8B-B14F-4D97-AF65-F5344CB8AC3E}">
        <p14:creationId xmlns:p14="http://schemas.microsoft.com/office/powerpoint/2010/main" val="42266236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smtClean="0"/>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8" name="日期版面配置區 9"/>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A8F69579-FC97-4598-B273-D01C2966C9C9}" type="datetime1">
              <a:rPr lang="zh-TW" altLang="en-US"/>
              <a:pPr>
                <a:defRPr/>
              </a:pPr>
              <a:t>2026/1/16</a:t>
            </a:fld>
            <a:r>
              <a:rPr lang="en-US" altLang="zh-TW"/>
              <a:t>96.02.11</a:t>
            </a:r>
          </a:p>
        </p:txBody>
      </p:sp>
      <p:sp>
        <p:nvSpPr>
          <p:cNvPr id="9" name="頁尾版面配置區 5"/>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a:defRPr sz="1200" b="0">
                <a:solidFill>
                  <a:srgbClr val="D38E27"/>
                </a:solidFill>
                <a:effectLst/>
              </a:defRPr>
            </a:lvl1pPr>
          </a:lstStyle>
          <a:p>
            <a:pPr>
              <a:defRPr/>
            </a:pPr>
            <a:fld id="{E8A8C6D8-6E48-4F50-BF74-C5C784887508}" type="slidenum">
              <a:rPr lang="en-US" altLang="zh-TW"/>
              <a:pPr>
                <a:defRPr/>
              </a:pPr>
              <a:t>‹#›</a:t>
            </a:fld>
            <a:endParaRPr lang="en-US" altLang="zh-TW"/>
          </a:p>
        </p:txBody>
      </p:sp>
    </p:spTree>
    <p:extLst>
      <p:ext uri="{BB962C8B-B14F-4D97-AF65-F5344CB8AC3E}">
        <p14:creationId xmlns:p14="http://schemas.microsoft.com/office/powerpoint/2010/main" val="10007080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smtClean="0"/>
              <a:t>按一下以編輯母片標題樣式</a:t>
            </a:r>
            <a:endParaRPr lang="en-US"/>
          </a:p>
        </p:txBody>
      </p:sp>
      <p:sp>
        <p:nvSpPr>
          <p:cNvPr id="3" name="投影片編號版面配置區 4"/>
          <p:cNvSpPr>
            <a:spLocks noGrp="1"/>
          </p:cNvSpPr>
          <p:nvPr>
            <p:ph type="sldNum" sz="quarter" idx="10"/>
          </p:nvPr>
        </p:nvSpPr>
        <p:spPr/>
        <p:txBody>
          <a:bodyPr/>
          <a:lstStyle>
            <a:lvl1pPr>
              <a:defRPr/>
            </a:lvl1pPr>
          </a:lstStyle>
          <a:p>
            <a:pPr>
              <a:defRPr/>
            </a:pPr>
            <a:fld id="{9D2F4E3C-3149-497F-85C9-A74821A3CA03}" type="slidenum">
              <a:rPr lang="en-US" altLang="zh-TW"/>
              <a:pPr>
                <a:defRPr/>
              </a:pPr>
              <a:t>‹#›</a:t>
            </a:fld>
            <a:endParaRPr lang="en-US" altLang="zh-TW"/>
          </a:p>
        </p:txBody>
      </p:sp>
    </p:spTree>
    <p:extLst>
      <p:ext uri="{BB962C8B-B14F-4D97-AF65-F5344CB8AC3E}">
        <p14:creationId xmlns:p14="http://schemas.microsoft.com/office/powerpoint/2010/main" val="9119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smtClean="0"/>
              <a:t>按一下以編輯母片標題樣式</a:t>
            </a:r>
            <a:endParaRPr lang="en-US"/>
          </a:p>
        </p:txBody>
      </p:sp>
      <p:sp>
        <p:nvSpPr>
          <p:cNvPr id="5" name="日期版面配置區 18"/>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B1F62678-1445-4F44-906B-45A8053A2738}" type="datetime1">
              <a:rPr lang="zh-TW" altLang="en-US"/>
              <a:pPr>
                <a:defRPr/>
              </a:pPr>
              <a:t>2026/1/16</a:t>
            </a:fld>
            <a:r>
              <a:rPr lang="en-US" altLang="zh-TW"/>
              <a:t>96.02.11</a:t>
            </a:r>
          </a:p>
        </p:txBody>
      </p:sp>
      <p:sp>
        <p:nvSpPr>
          <p:cNvPr id="7" name="頁尾版面配置區 10"/>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a:defRPr sz="1200" b="0">
                <a:solidFill>
                  <a:srgbClr val="D38E27"/>
                </a:solidFill>
                <a:effectLst/>
              </a:defRPr>
            </a:lvl1pPr>
          </a:lstStyle>
          <a:p>
            <a:pPr>
              <a:defRPr/>
            </a:pPr>
            <a:fld id="{8AE172B0-CC96-4583-BA1A-FBBAF04FD8C7}" type="slidenum">
              <a:rPr lang="en-US" altLang="zh-TW"/>
              <a:pPr>
                <a:defRPr/>
              </a:pPr>
              <a:t>‹#›</a:t>
            </a:fld>
            <a:endParaRPr lang="en-US" altLang="zh-TW"/>
          </a:p>
        </p:txBody>
      </p:sp>
    </p:spTree>
    <p:extLst>
      <p:ext uri="{BB962C8B-B14F-4D97-AF65-F5344CB8AC3E}">
        <p14:creationId xmlns:p14="http://schemas.microsoft.com/office/powerpoint/2010/main" val="1989099198"/>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smtClean="0"/>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EC8A4CBB-581B-43F9-8699-8E30A7AB99F7}" type="datetime1">
              <a:rPr lang="zh-TW" altLang="en-US"/>
              <a:pPr>
                <a:defRPr/>
              </a:pPr>
              <a:t>2026/1/16</a:t>
            </a:fld>
            <a:r>
              <a:rPr lang="en-US" altLang="zh-TW"/>
              <a:t>96.02.11</a:t>
            </a:r>
          </a:p>
        </p:txBody>
      </p:sp>
      <p:sp>
        <p:nvSpPr>
          <p:cNvPr id="7" name="頁尾版面配置區 28"/>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a:defRPr sz="1200" b="0">
                <a:solidFill>
                  <a:srgbClr val="D38E27"/>
                </a:solidFill>
                <a:effectLst/>
              </a:defRPr>
            </a:lvl1pPr>
          </a:lstStyle>
          <a:p>
            <a:pPr>
              <a:defRPr/>
            </a:pPr>
            <a:fld id="{DDE0C307-7F4B-4C02-BB3A-AD1A0E5D1C50}" type="slidenum">
              <a:rPr lang="en-US" altLang="zh-TW"/>
              <a:pPr>
                <a:defRPr/>
              </a:pPr>
              <a:t>‹#›</a:t>
            </a:fld>
            <a:endParaRPr lang="en-US" altLang="zh-TW"/>
          </a:p>
        </p:txBody>
      </p:sp>
    </p:spTree>
    <p:extLst>
      <p:ext uri="{BB962C8B-B14F-4D97-AF65-F5344CB8AC3E}">
        <p14:creationId xmlns:p14="http://schemas.microsoft.com/office/powerpoint/2010/main" val="15715257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smtClean="0"/>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5" name="日期版面配置區 6"/>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8588F9AA-C768-4A48-A082-F892EC79D048}" type="datetime1">
              <a:rPr lang="zh-TW" altLang="en-US"/>
              <a:pPr>
                <a:defRPr/>
              </a:pPr>
              <a:t>2026/1/16</a:t>
            </a:fld>
            <a:r>
              <a:rPr lang="en-US" altLang="zh-TW"/>
              <a:t>96.02.11</a:t>
            </a:r>
          </a:p>
        </p:txBody>
      </p:sp>
      <p:sp>
        <p:nvSpPr>
          <p:cNvPr id="6"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a:defRPr sz="1200" b="0">
                <a:solidFill>
                  <a:srgbClr val="D38E27"/>
                </a:solidFill>
                <a:effectLst/>
              </a:defRPr>
            </a:lvl1pPr>
          </a:lstStyle>
          <a:p>
            <a:pPr>
              <a:defRPr/>
            </a:pPr>
            <a:fld id="{80F48207-D211-4840-ACFE-34B90252A65E}" type="slidenum">
              <a:rPr lang="en-US" altLang="zh-TW"/>
              <a:pPr>
                <a:defRPr/>
              </a:pPr>
              <a:t>‹#›</a:t>
            </a:fld>
            <a:endParaRPr lang="en-US" altLang="zh-TW"/>
          </a:p>
        </p:txBody>
      </p:sp>
    </p:spTree>
    <p:extLst>
      <p:ext uri="{BB962C8B-B14F-4D97-AF65-F5344CB8AC3E}">
        <p14:creationId xmlns:p14="http://schemas.microsoft.com/office/powerpoint/2010/main" val="21764483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投影片編號版面配置區 4"/>
          <p:cNvSpPr>
            <a:spLocks noGrp="1"/>
          </p:cNvSpPr>
          <p:nvPr>
            <p:ph type="sldNum" sz="quarter" idx="10"/>
          </p:nvPr>
        </p:nvSpPr>
        <p:spPr/>
        <p:txBody>
          <a:bodyPr/>
          <a:lstStyle>
            <a:lvl1pPr>
              <a:defRPr/>
            </a:lvl1pPr>
          </a:lstStyle>
          <a:p>
            <a:pPr>
              <a:defRPr/>
            </a:pPr>
            <a:fld id="{465047FA-7886-41AF-A572-66368A111394}" type="slidenum">
              <a:rPr lang="en-US" altLang="zh-TW"/>
              <a:pPr>
                <a:defRPr/>
              </a:pPr>
              <a:t>‹#›</a:t>
            </a:fld>
            <a:endParaRPr lang="en-US" altLang="zh-TW"/>
          </a:p>
        </p:txBody>
      </p:sp>
    </p:spTree>
    <p:extLst>
      <p:ext uri="{BB962C8B-B14F-4D97-AF65-F5344CB8AC3E}">
        <p14:creationId xmlns:p14="http://schemas.microsoft.com/office/powerpoint/2010/main" val="1494800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3ED9CE1C-AF13-490C-9DC2-8F00F55E14CB}" type="datetime1">
              <a:rPr lang="zh-TW" altLang="en-US"/>
              <a:pPr>
                <a:defRPr/>
              </a:pPr>
              <a:t>2026/1/16</a:t>
            </a:fld>
            <a:r>
              <a:rPr lang="en-US" altLang="zh-TW"/>
              <a:t>96.02.11</a:t>
            </a:r>
          </a:p>
        </p:txBody>
      </p:sp>
      <p:sp>
        <p:nvSpPr>
          <p:cNvPr id="5"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sz="1200" b="0">
                <a:solidFill>
                  <a:srgbClr val="D38E27"/>
                </a:solidFill>
                <a:effectLst/>
              </a:defRPr>
            </a:lvl1pPr>
          </a:lstStyle>
          <a:p>
            <a:pPr>
              <a:defRPr/>
            </a:pPr>
            <a:fld id="{1C622743-FBA3-4378-976A-A8F2919CDBA7}" type="slidenum">
              <a:rPr lang="en-US" altLang="zh-TW"/>
              <a:pPr>
                <a:defRPr/>
              </a:pPr>
              <a:t>‹#›</a:t>
            </a:fld>
            <a:endParaRPr lang="en-US" altLang="zh-TW"/>
          </a:p>
        </p:txBody>
      </p:sp>
    </p:spTree>
    <p:extLst>
      <p:ext uri="{BB962C8B-B14F-4D97-AF65-F5344CB8AC3E}">
        <p14:creationId xmlns:p14="http://schemas.microsoft.com/office/powerpoint/2010/main" val="10654864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4"/>
          <p:cNvSpPr>
            <a:spLocks noGrp="1"/>
          </p:cNvSpPr>
          <p:nvPr>
            <p:ph type="sldNum" sz="quarter" idx="10"/>
          </p:nvPr>
        </p:nvSpPr>
        <p:spPr/>
        <p:txBody>
          <a:bodyPr/>
          <a:lstStyle>
            <a:lvl1pPr>
              <a:defRPr/>
            </a:lvl1pPr>
          </a:lstStyle>
          <a:p>
            <a:pPr>
              <a:defRPr/>
            </a:pPr>
            <a:fld id="{15ECB17D-B43B-459E-B203-605BD6AF2C89}" type="slidenum">
              <a:rPr lang="en-US" altLang="zh-TW"/>
              <a:pPr>
                <a:defRPr/>
              </a:pPr>
              <a:t>‹#›</a:t>
            </a:fld>
            <a:endParaRPr lang="en-US" altLang="zh-TW"/>
          </a:p>
        </p:txBody>
      </p:sp>
    </p:spTree>
    <p:extLst>
      <p:ext uri="{BB962C8B-B14F-4D97-AF65-F5344CB8AC3E}">
        <p14:creationId xmlns:p14="http://schemas.microsoft.com/office/powerpoint/2010/main" val="38187396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a:extLst>
              <a:ext uri="{FF2B5EF4-FFF2-40B4-BE49-F238E27FC236}"/>
            </a:extLst>
          </p:cNvPr>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a:t>按一下以編輯母片副標題樣式</a:t>
            </a:r>
            <a:endParaRPr lang="en-US"/>
          </a:p>
        </p:txBody>
      </p:sp>
      <p:sp>
        <p:nvSpPr>
          <p:cNvPr id="5" name="日期版面配置區 15">
            <a:extLst>
              <a:ext uri="{FF2B5EF4-FFF2-40B4-BE49-F238E27FC236}"/>
            </a:extLst>
          </p:cNvPr>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rgbClr val="F0A22E">
                    <a:shade val="75000"/>
                  </a:srgbClr>
                </a:solidFill>
                <a:ea typeface="新細明體" pitchFamily="18" charset="-120"/>
              </a:defRPr>
            </a:lvl1pPr>
          </a:lstStyle>
          <a:p>
            <a:pPr>
              <a:defRPr/>
            </a:pPr>
            <a:fld id="{765D6CB9-21F6-41B8-B863-E4F251580D0C}" type="datetime1">
              <a:rPr lang="en-US"/>
              <a:pPr>
                <a:defRPr/>
              </a:pPr>
              <a:t>1/16/2026</a:t>
            </a:fld>
            <a:endParaRPr lang="en-US"/>
          </a:p>
        </p:txBody>
      </p:sp>
      <p:sp>
        <p:nvSpPr>
          <p:cNvPr id="6" name="頁尾版面配置區 1">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14">
            <a:extLst>
              <a:ext uri="{FF2B5EF4-FFF2-40B4-BE49-F238E27FC236}"/>
            </a:extLst>
          </p:cNvPr>
          <p:cNvSpPr>
            <a:spLocks noGrp="1"/>
          </p:cNvSpPr>
          <p:nvPr>
            <p:ph type="sldNum" sz="quarter" idx="12"/>
          </p:nvPr>
        </p:nvSpPr>
        <p:spPr>
          <a:xfrm>
            <a:off x="8229600" y="6473825"/>
            <a:ext cx="758825" cy="247650"/>
          </a:xfrm>
        </p:spPr>
        <p:txBody>
          <a:bodyPr/>
          <a:lstStyle>
            <a:lvl1pPr>
              <a:defRPr sz="1200" b="0">
                <a:solidFill>
                  <a:srgbClr val="D38E27"/>
                </a:solidFill>
                <a:effectLst/>
              </a:defRPr>
            </a:lvl1pPr>
          </a:lstStyle>
          <a:p>
            <a:pPr>
              <a:defRPr/>
            </a:pPr>
            <a:fld id="{7DB7BE4A-316C-4EEC-8923-0CBF5DC4341F}" type="slidenum">
              <a:rPr lang="en-US" altLang="zh-TW"/>
              <a:pPr>
                <a:defRPr/>
              </a:pPr>
              <a:t>‹#›</a:t>
            </a:fld>
            <a:endParaRPr lang="en-US" altLang="zh-TW"/>
          </a:p>
        </p:txBody>
      </p:sp>
    </p:spTree>
    <p:extLst>
      <p:ext uri="{BB962C8B-B14F-4D97-AF65-F5344CB8AC3E}">
        <p14:creationId xmlns:p14="http://schemas.microsoft.com/office/powerpoint/2010/main" val="13176375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lang="zh-TW" altLang="en-US"/>
              <a:t>按一下以編輯母片標題樣式</a:t>
            </a:r>
            <a:endParaRPr lang="en-US"/>
          </a:p>
        </p:txBody>
      </p:sp>
      <p:sp>
        <p:nvSpPr>
          <p:cNvPr id="27" name="內容版面配置區 26"/>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24">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45715878-BF3A-488A-AFAB-89E3C67C7FA1}" type="datetime1">
              <a:rPr lang="zh-TW" altLang="en-US"/>
              <a:pPr>
                <a:defRPr/>
              </a:pPr>
              <a:t>2026/1/16</a:t>
            </a:fld>
            <a:r>
              <a:rPr lang="en-US" altLang="zh-TW"/>
              <a:t>96.02.11</a:t>
            </a:r>
          </a:p>
        </p:txBody>
      </p:sp>
      <p:sp>
        <p:nvSpPr>
          <p:cNvPr id="5" name="頁尾版面配置區 18">
            <a:extLst>
              <a:ext uri="{FF2B5EF4-FFF2-40B4-BE49-F238E27FC236}"/>
            </a:extLst>
          </p:cNvPr>
          <p:cNvSpPr>
            <a:spLocks noGrp="1"/>
          </p:cNvSpPr>
          <p:nvPr>
            <p:ph type="ftr" sz="quarter" idx="11"/>
          </p:nvPr>
        </p:nvSpPr>
        <p:spPr>
          <a:xfrm>
            <a:off x="3581400" y="76200"/>
            <a:ext cx="28956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Tree>
    <p:extLst>
      <p:ext uri="{BB962C8B-B14F-4D97-AF65-F5344CB8AC3E}">
        <p14:creationId xmlns:p14="http://schemas.microsoft.com/office/powerpoint/2010/main" val="8990078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a:extLst>
              <a:ext uri="{FF2B5EF4-FFF2-40B4-BE49-F238E27FC236}"/>
            </a:extLst>
          </p:cNvPr>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a:t>按一下以編輯母片標題樣式</a:t>
            </a:r>
            <a:endParaRPr lang="en-US"/>
          </a:p>
        </p:txBody>
      </p:sp>
      <p:sp>
        <p:nvSpPr>
          <p:cNvPr id="5" name="日期版面配置區 18">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7B61A0FB-B8B9-447F-AEC8-BF02BF8B9E2C}" type="datetime1">
              <a:rPr lang="zh-TW" altLang="en-US"/>
              <a:pPr>
                <a:defRPr/>
              </a:pPr>
              <a:t>2026/1/16</a:t>
            </a:fld>
            <a:r>
              <a:rPr lang="en-US" altLang="zh-TW"/>
              <a:t>96.02.11</a:t>
            </a:r>
          </a:p>
        </p:txBody>
      </p:sp>
      <p:sp>
        <p:nvSpPr>
          <p:cNvPr id="7" name="頁尾版面配置區 10">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9" name="投影片編號版面配置區 15">
            <a:extLst>
              <a:ext uri="{FF2B5EF4-FFF2-40B4-BE49-F238E27FC236}"/>
            </a:extLst>
          </p:cNvPr>
          <p:cNvSpPr>
            <a:spLocks noGrp="1"/>
          </p:cNvSpPr>
          <p:nvPr>
            <p:ph type="sldNum" sz="quarter" idx="12"/>
          </p:nvPr>
        </p:nvSpPr>
        <p:spPr/>
        <p:txBody>
          <a:bodyPr/>
          <a:lstStyle>
            <a:lvl1pPr>
              <a:defRPr sz="1200" b="0">
                <a:solidFill>
                  <a:srgbClr val="D38E27"/>
                </a:solidFill>
                <a:effectLst/>
              </a:defRPr>
            </a:lvl1pPr>
          </a:lstStyle>
          <a:p>
            <a:pPr>
              <a:defRPr/>
            </a:pPr>
            <a:fld id="{B3CD4494-F3DE-4CCC-9224-8F7EFD74D4D3}" type="slidenum">
              <a:rPr lang="en-US" altLang="zh-TW"/>
              <a:pPr>
                <a:defRPr/>
              </a:pPr>
              <a:t>‹#›</a:t>
            </a:fld>
            <a:endParaRPr lang="en-US" altLang="zh-TW"/>
          </a:p>
        </p:txBody>
      </p:sp>
    </p:spTree>
    <p:extLst>
      <p:ext uri="{BB962C8B-B14F-4D97-AF65-F5344CB8AC3E}">
        <p14:creationId xmlns:p14="http://schemas.microsoft.com/office/powerpoint/2010/main" val="525523361"/>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投影片編號版面配置區 4">
            <a:extLst>
              <a:ext uri="{FF2B5EF4-FFF2-40B4-BE49-F238E27FC236}"/>
            </a:extLst>
          </p:cNvPr>
          <p:cNvSpPr>
            <a:spLocks noGrp="1"/>
          </p:cNvSpPr>
          <p:nvPr>
            <p:ph type="sldNum" sz="quarter" idx="10"/>
          </p:nvPr>
        </p:nvSpPr>
        <p:spPr/>
        <p:txBody>
          <a:bodyPr/>
          <a:lstStyle>
            <a:lvl1pPr>
              <a:defRPr/>
            </a:lvl1pPr>
          </a:lstStyle>
          <a:p>
            <a:pPr>
              <a:defRPr/>
            </a:pPr>
            <a:fld id="{295C9666-0DA3-47B9-918F-A3E311403B5B}" type="slidenum">
              <a:rPr lang="en-US" altLang="zh-TW"/>
              <a:pPr>
                <a:defRPr/>
              </a:pPr>
              <a:t>‹#›</a:t>
            </a:fld>
            <a:endParaRPr lang="en-US" altLang="zh-TW"/>
          </a:p>
        </p:txBody>
      </p:sp>
    </p:spTree>
    <p:extLst>
      <p:ext uri="{BB962C8B-B14F-4D97-AF65-F5344CB8AC3E}">
        <p14:creationId xmlns:p14="http://schemas.microsoft.com/office/powerpoint/2010/main" val="728483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a:extLst>
              <a:ext uri="{FF2B5EF4-FFF2-40B4-BE49-F238E27FC236}"/>
            </a:extLst>
          </p:cNvPr>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8" name="日期版面配置區 9">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F193FCD1-1255-47A9-AE9C-0936F9D1A409}" type="datetime1">
              <a:rPr lang="zh-TW" altLang="en-US"/>
              <a:pPr>
                <a:defRPr/>
              </a:pPr>
              <a:t>2026/1/16</a:t>
            </a:fld>
            <a:r>
              <a:rPr lang="en-US" altLang="zh-TW"/>
              <a:t>96.02.11</a:t>
            </a:r>
          </a:p>
        </p:txBody>
      </p:sp>
      <p:sp>
        <p:nvSpPr>
          <p:cNvPr id="9" name="頁尾版面配置區 5">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10" name="投影片編號版面配置區 6">
            <a:extLst>
              <a:ext uri="{FF2B5EF4-FFF2-40B4-BE49-F238E27FC236}"/>
            </a:extLst>
          </p:cNvPr>
          <p:cNvSpPr>
            <a:spLocks noGrp="1"/>
          </p:cNvSpPr>
          <p:nvPr>
            <p:ph type="sldNum" sz="quarter" idx="12"/>
          </p:nvPr>
        </p:nvSpPr>
        <p:spPr>
          <a:xfrm>
            <a:off x="8229600" y="6477000"/>
            <a:ext cx="762000" cy="247650"/>
          </a:xfrm>
        </p:spPr>
        <p:txBody>
          <a:bodyPr/>
          <a:lstStyle>
            <a:lvl1pPr>
              <a:defRPr sz="1200" b="0">
                <a:solidFill>
                  <a:srgbClr val="D38E27"/>
                </a:solidFill>
                <a:effectLst/>
              </a:defRPr>
            </a:lvl1pPr>
          </a:lstStyle>
          <a:p>
            <a:pPr>
              <a:defRPr/>
            </a:pPr>
            <a:fld id="{2E806371-2C4E-44F9-800C-B6F32EECD5BF}" type="slidenum">
              <a:rPr lang="en-US" altLang="zh-TW"/>
              <a:pPr>
                <a:defRPr/>
              </a:pPr>
              <a:t>‹#›</a:t>
            </a:fld>
            <a:endParaRPr lang="en-US" altLang="zh-TW"/>
          </a:p>
        </p:txBody>
      </p:sp>
    </p:spTree>
    <p:extLst>
      <p:ext uri="{BB962C8B-B14F-4D97-AF65-F5344CB8AC3E}">
        <p14:creationId xmlns:p14="http://schemas.microsoft.com/office/powerpoint/2010/main" val="2386337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smtClean="0"/>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投影片編號版面配置區 4"/>
          <p:cNvSpPr>
            <a:spLocks noGrp="1"/>
          </p:cNvSpPr>
          <p:nvPr>
            <p:ph type="sldNum" sz="quarter" idx="10"/>
          </p:nvPr>
        </p:nvSpPr>
        <p:spPr/>
        <p:txBody>
          <a:bodyPr/>
          <a:lstStyle>
            <a:lvl1pPr>
              <a:defRPr/>
            </a:lvl1pPr>
          </a:lstStyle>
          <a:p>
            <a:pPr>
              <a:defRPr/>
            </a:pPr>
            <a:fld id="{65455810-CBA9-4EFC-9134-E1E99BBBF0F1}" type="slidenum">
              <a:rPr lang="en-US" altLang="zh-TW"/>
              <a:pPr>
                <a:defRPr/>
              </a:pPr>
              <a:t>‹#›</a:t>
            </a:fld>
            <a:endParaRPr lang="en-US" altLang="zh-TW"/>
          </a:p>
        </p:txBody>
      </p:sp>
    </p:spTree>
    <p:extLst>
      <p:ext uri="{BB962C8B-B14F-4D97-AF65-F5344CB8AC3E}">
        <p14:creationId xmlns:p14="http://schemas.microsoft.com/office/powerpoint/2010/main" val="5974682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3" name="投影片編號版面配置區 4">
            <a:extLst>
              <a:ext uri="{FF2B5EF4-FFF2-40B4-BE49-F238E27FC236}"/>
            </a:extLst>
          </p:cNvPr>
          <p:cNvSpPr>
            <a:spLocks noGrp="1"/>
          </p:cNvSpPr>
          <p:nvPr>
            <p:ph type="sldNum" sz="quarter" idx="10"/>
          </p:nvPr>
        </p:nvSpPr>
        <p:spPr/>
        <p:txBody>
          <a:bodyPr/>
          <a:lstStyle>
            <a:lvl1pPr>
              <a:defRPr/>
            </a:lvl1pPr>
          </a:lstStyle>
          <a:p>
            <a:pPr>
              <a:defRPr/>
            </a:pPr>
            <a:fld id="{59B4B2B7-2D1D-4BC0-83B8-E1DF8A28A606}" type="slidenum">
              <a:rPr lang="en-US" altLang="zh-TW"/>
              <a:pPr>
                <a:defRPr/>
              </a:pPr>
              <a:t>‹#›</a:t>
            </a:fld>
            <a:endParaRPr lang="en-US" altLang="zh-TW"/>
          </a:p>
        </p:txBody>
      </p:sp>
    </p:spTree>
    <p:extLst>
      <p:ext uri="{BB962C8B-B14F-4D97-AF65-F5344CB8AC3E}">
        <p14:creationId xmlns:p14="http://schemas.microsoft.com/office/powerpoint/2010/main" val="17563286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2">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4B0D4275-20BB-405C-AFFD-FA510C3BA231}" type="datetime1">
              <a:rPr lang="zh-TW" altLang="en-US"/>
              <a:pPr>
                <a:defRPr/>
              </a:pPr>
              <a:t>2026/1/16</a:t>
            </a:fld>
            <a:r>
              <a:rPr lang="en-US" altLang="zh-TW"/>
              <a:t>96.02.11</a:t>
            </a:r>
          </a:p>
        </p:txBody>
      </p:sp>
      <p:sp>
        <p:nvSpPr>
          <p:cNvPr id="3" name="頁尾版面配置區 23">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Tree>
    <p:extLst>
      <p:ext uri="{BB962C8B-B14F-4D97-AF65-F5344CB8AC3E}">
        <p14:creationId xmlns:p14="http://schemas.microsoft.com/office/powerpoint/2010/main" val="38221789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a:extLst>
              <a:ext uri="{FF2B5EF4-FFF2-40B4-BE49-F238E27FC236}"/>
            </a:extLst>
          </p:cNvPr>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日期版面配置區 24">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B5FB429E-CF3E-4938-B163-BB46030CFCB7}" type="datetime1">
              <a:rPr lang="zh-TW" altLang="en-US"/>
              <a:pPr>
                <a:defRPr/>
              </a:pPr>
              <a:t>2026/1/16</a:t>
            </a:fld>
            <a:r>
              <a:rPr lang="en-US" altLang="zh-TW"/>
              <a:t>96.02.11</a:t>
            </a:r>
          </a:p>
        </p:txBody>
      </p:sp>
      <p:sp>
        <p:nvSpPr>
          <p:cNvPr id="7" name="頁尾版面配置區 28">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8" name="投影片編號版面配置區 6">
            <a:extLst>
              <a:ext uri="{FF2B5EF4-FFF2-40B4-BE49-F238E27FC236}"/>
            </a:extLst>
          </p:cNvPr>
          <p:cNvSpPr>
            <a:spLocks noGrp="1"/>
          </p:cNvSpPr>
          <p:nvPr>
            <p:ph type="sldNum" sz="quarter" idx="12"/>
          </p:nvPr>
        </p:nvSpPr>
        <p:spPr/>
        <p:txBody>
          <a:bodyPr/>
          <a:lstStyle>
            <a:lvl1pPr>
              <a:defRPr sz="1200" b="0">
                <a:solidFill>
                  <a:srgbClr val="D38E27"/>
                </a:solidFill>
                <a:effectLst/>
              </a:defRPr>
            </a:lvl1pPr>
          </a:lstStyle>
          <a:p>
            <a:pPr>
              <a:defRPr/>
            </a:pPr>
            <a:fld id="{17C9BB89-9D7D-4DB7-912F-3D747E269EBE}" type="slidenum">
              <a:rPr lang="en-US" altLang="zh-TW"/>
              <a:pPr>
                <a:defRPr/>
              </a:pPr>
              <a:t>‹#›</a:t>
            </a:fld>
            <a:endParaRPr lang="en-US" altLang="zh-TW"/>
          </a:p>
        </p:txBody>
      </p:sp>
    </p:spTree>
    <p:extLst>
      <p:ext uri="{BB962C8B-B14F-4D97-AF65-F5344CB8AC3E}">
        <p14:creationId xmlns:p14="http://schemas.microsoft.com/office/powerpoint/2010/main" val="36762981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a:t>按一下以編輯母片文字樣式</a:t>
            </a:r>
          </a:p>
        </p:txBody>
      </p:sp>
      <p:sp>
        <p:nvSpPr>
          <p:cNvPr id="5" name="日期版面配置區 6">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8BFB4D49-B4B3-43B1-A4F5-E2ABDADC1689}" type="datetime1">
              <a:rPr lang="zh-TW" altLang="en-US"/>
              <a:pPr>
                <a:defRPr/>
              </a:pPr>
              <a:t>2026/1/16</a:t>
            </a:fld>
            <a:r>
              <a:rPr lang="en-US" altLang="zh-TW"/>
              <a:t>96.02.11</a:t>
            </a:r>
          </a:p>
        </p:txBody>
      </p:sp>
      <p:sp>
        <p:nvSpPr>
          <p:cNvPr id="6" name="頁尾版面配置區 4">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30">
            <a:extLst>
              <a:ext uri="{FF2B5EF4-FFF2-40B4-BE49-F238E27FC236}"/>
            </a:extLst>
          </p:cNvPr>
          <p:cNvSpPr>
            <a:spLocks noGrp="1"/>
          </p:cNvSpPr>
          <p:nvPr>
            <p:ph type="sldNum" sz="quarter" idx="12"/>
          </p:nvPr>
        </p:nvSpPr>
        <p:spPr/>
        <p:txBody>
          <a:bodyPr/>
          <a:lstStyle>
            <a:lvl1pPr>
              <a:defRPr sz="1200" b="0">
                <a:solidFill>
                  <a:srgbClr val="D38E27"/>
                </a:solidFill>
                <a:effectLst/>
              </a:defRPr>
            </a:lvl1pPr>
          </a:lstStyle>
          <a:p>
            <a:pPr>
              <a:defRPr/>
            </a:pPr>
            <a:fld id="{6FFE5C85-FB42-490C-B544-4DDF59A6F46F}" type="slidenum">
              <a:rPr lang="en-US" altLang="zh-TW"/>
              <a:pPr>
                <a:defRPr/>
              </a:pPr>
              <a:t>‹#›</a:t>
            </a:fld>
            <a:endParaRPr lang="en-US" altLang="zh-TW"/>
          </a:p>
        </p:txBody>
      </p:sp>
    </p:spTree>
    <p:extLst>
      <p:ext uri="{BB962C8B-B14F-4D97-AF65-F5344CB8AC3E}">
        <p14:creationId xmlns:p14="http://schemas.microsoft.com/office/powerpoint/2010/main" val="20950647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投影片編號版面配置區 4">
            <a:extLst>
              <a:ext uri="{FF2B5EF4-FFF2-40B4-BE49-F238E27FC236}"/>
            </a:extLst>
          </p:cNvPr>
          <p:cNvSpPr>
            <a:spLocks noGrp="1"/>
          </p:cNvSpPr>
          <p:nvPr>
            <p:ph type="sldNum" sz="quarter" idx="10"/>
          </p:nvPr>
        </p:nvSpPr>
        <p:spPr/>
        <p:txBody>
          <a:bodyPr/>
          <a:lstStyle>
            <a:lvl1pPr>
              <a:defRPr/>
            </a:lvl1pPr>
          </a:lstStyle>
          <a:p>
            <a:pPr>
              <a:defRPr/>
            </a:pPr>
            <a:fld id="{7EC671A6-1716-42DF-83C4-3CEA2F77175D}" type="slidenum">
              <a:rPr lang="en-US" altLang="zh-TW"/>
              <a:pPr>
                <a:defRPr/>
              </a:pPr>
              <a:t>‹#›</a:t>
            </a:fld>
            <a:endParaRPr lang="en-US" altLang="zh-TW"/>
          </a:p>
        </p:txBody>
      </p:sp>
    </p:spTree>
    <p:extLst>
      <p:ext uri="{BB962C8B-B14F-4D97-AF65-F5344CB8AC3E}">
        <p14:creationId xmlns:p14="http://schemas.microsoft.com/office/powerpoint/2010/main" val="30665813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08D53533-36CC-4B64-A61F-B9F8C3918D73}" type="datetime1">
              <a:rPr lang="zh-TW" altLang="en-US"/>
              <a:pPr>
                <a:defRPr/>
              </a:pPr>
              <a:t>2026/1/16</a:t>
            </a:fld>
            <a:r>
              <a:rPr lang="en-US" altLang="zh-TW"/>
              <a:t>96.02.11</a:t>
            </a:r>
          </a:p>
        </p:txBody>
      </p:sp>
      <p:sp>
        <p:nvSpPr>
          <p:cNvPr id="5" name="頁尾版面配置區 4">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5">
            <a:extLst>
              <a:ext uri="{FF2B5EF4-FFF2-40B4-BE49-F238E27FC236}"/>
            </a:extLst>
          </p:cNvPr>
          <p:cNvSpPr>
            <a:spLocks noGrp="1"/>
          </p:cNvSpPr>
          <p:nvPr>
            <p:ph type="sldNum" sz="quarter" idx="12"/>
          </p:nvPr>
        </p:nvSpPr>
        <p:spPr/>
        <p:txBody>
          <a:bodyPr/>
          <a:lstStyle>
            <a:lvl1pPr>
              <a:defRPr sz="1200" b="0">
                <a:solidFill>
                  <a:srgbClr val="D38E27"/>
                </a:solidFill>
                <a:effectLst/>
              </a:defRPr>
            </a:lvl1pPr>
          </a:lstStyle>
          <a:p>
            <a:pPr>
              <a:defRPr/>
            </a:pPr>
            <a:fld id="{B07653E3-9450-4D5B-A922-B5F8B7808386}" type="slidenum">
              <a:rPr lang="en-US" altLang="zh-TW"/>
              <a:pPr>
                <a:defRPr/>
              </a:pPr>
              <a:t>‹#›</a:t>
            </a:fld>
            <a:endParaRPr lang="en-US" altLang="zh-TW"/>
          </a:p>
        </p:txBody>
      </p:sp>
    </p:spTree>
    <p:extLst>
      <p:ext uri="{BB962C8B-B14F-4D97-AF65-F5344CB8AC3E}">
        <p14:creationId xmlns:p14="http://schemas.microsoft.com/office/powerpoint/2010/main" val="35385536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投影片編號版面配置區 4">
            <a:extLst>
              <a:ext uri="{FF2B5EF4-FFF2-40B4-BE49-F238E27FC236}"/>
            </a:extLst>
          </p:cNvPr>
          <p:cNvSpPr>
            <a:spLocks noGrp="1"/>
          </p:cNvSpPr>
          <p:nvPr>
            <p:ph type="sldNum" sz="quarter" idx="10"/>
          </p:nvPr>
        </p:nvSpPr>
        <p:spPr/>
        <p:txBody>
          <a:bodyPr/>
          <a:lstStyle>
            <a:lvl1pPr>
              <a:defRPr/>
            </a:lvl1pPr>
          </a:lstStyle>
          <a:p>
            <a:pPr>
              <a:defRPr/>
            </a:pPr>
            <a:fld id="{7148C506-7A98-47A5-BD53-ACCBB0BFDB32}" type="slidenum">
              <a:rPr lang="en-US" altLang="zh-TW"/>
              <a:pPr>
                <a:defRPr/>
              </a:pPr>
              <a:t>‹#›</a:t>
            </a:fld>
            <a:endParaRPr lang="en-US" altLang="zh-TW"/>
          </a:p>
        </p:txBody>
      </p:sp>
    </p:spTree>
    <p:extLst>
      <p:ext uri="{BB962C8B-B14F-4D97-AF65-F5344CB8AC3E}">
        <p14:creationId xmlns:p14="http://schemas.microsoft.com/office/powerpoint/2010/main" val="39505984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 name="Text Box 21">
            <a:extLst>
              <a:ext uri="{FF2B5EF4-FFF2-40B4-BE49-F238E27FC236}"/>
            </a:extLst>
          </p:cNvPr>
          <p:cNvSpPr txBox="1">
            <a:spLocks noChangeArrowheads="1"/>
          </p:cNvSpPr>
          <p:nvPr userDrawn="1"/>
        </p:nvSpPr>
        <p:spPr bwMode="auto">
          <a:xfrm>
            <a:off x="8353425" y="254000"/>
            <a:ext cx="539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10D4A8FE-F237-4D00-81DD-E3D44ED63279}" type="slidenum">
              <a:rPr lang="zh-TW" altLang="en-US" sz="1800" b="1" smtClean="0">
                <a:solidFill>
                  <a:srgbClr val="0000FF"/>
                </a:solidFill>
                <a:effectLst>
                  <a:outerShdw blurRad="38100" dist="38100" dir="2700000" algn="tl">
                    <a:srgbClr val="C0C0C0"/>
                  </a:outerShdw>
                </a:effectLst>
              </a:rPr>
              <a:pPr eaLnBrk="1" hangingPunct="1">
                <a:defRPr/>
              </a:pPr>
              <a:t>‹#›</a:t>
            </a:fld>
            <a:endParaRPr lang="en-US" altLang="zh-TW" sz="1800" b="1">
              <a:solidFill>
                <a:srgbClr val="0000FF"/>
              </a:solidFill>
              <a:effectLst>
                <a:outerShdw blurRad="38100" dist="38100" dir="2700000" algn="tl">
                  <a:srgbClr val="C0C0C0"/>
                </a:outerShdw>
              </a:effectLst>
            </a:endParaRPr>
          </a:p>
        </p:txBody>
      </p:sp>
      <p:sp>
        <p:nvSpPr>
          <p:cNvPr id="8197" name="Rectangle 5"/>
          <p:cNvSpPr>
            <a:spLocks noGrp="1" noChangeArrowheads="1"/>
          </p:cNvSpPr>
          <p:nvPr>
            <p:ph type="subTitle" idx="1"/>
          </p:nvPr>
        </p:nvSpPr>
        <p:spPr>
          <a:xfrm>
            <a:off x="4673600" y="2927350"/>
            <a:ext cx="3657600" cy="1822450"/>
          </a:xfrm>
        </p:spPr>
        <p:txBody>
          <a:bodyPr anchor="b"/>
          <a:lstStyle>
            <a:lvl1pPr marL="0" indent="0">
              <a:buFont typeface="Wingdings" pitchFamily="2" charset="2"/>
              <a:buNone/>
              <a:defRPr>
                <a:solidFill>
                  <a:schemeClr val="tx2"/>
                </a:solidFill>
              </a:defRPr>
            </a:lvl1pPr>
          </a:lstStyle>
          <a:p>
            <a:pPr lvl="0"/>
            <a:r>
              <a:rPr lang="zh-TW" altLang="en-US" noProof="0"/>
              <a:t>按一下以編輯母片副標題樣式</a:t>
            </a:r>
          </a:p>
        </p:txBody>
      </p:sp>
      <p:sp>
        <p:nvSpPr>
          <p:cNvPr id="8211" name="Rectangle 19"/>
          <p:cNvSpPr>
            <a:spLocks noGrp="1" noChangeArrowheads="1"/>
          </p:cNvSpPr>
          <p:nvPr>
            <p:ph type="ctrTitle" sz="quarter"/>
          </p:nvPr>
        </p:nvSpPr>
        <p:spPr bwMode="auto">
          <a:xfrm>
            <a:off x="936625" y="1425575"/>
            <a:ext cx="7772400" cy="1143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a:solidFill>
                  <a:schemeClr val="tx1"/>
                </a:solidFill>
              </a:defRPr>
            </a:lvl1pPr>
          </a:lstStyle>
          <a:p>
            <a:pPr lvl="0"/>
            <a:r>
              <a:rPr lang="zh-TW" altLang="en-US" noProof="0"/>
              <a:t>按一下以編輯母片標題樣式</a:t>
            </a:r>
          </a:p>
        </p:txBody>
      </p:sp>
    </p:spTree>
    <p:extLst>
      <p:ext uri="{BB962C8B-B14F-4D97-AF65-F5344CB8AC3E}">
        <p14:creationId xmlns:p14="http://schemas.microsoft.com/office/powerpoint/2010/main" val="26521201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4">
            <a:extLst>
              <a:ext uri="{FF2B5EF4-FFF2-40B4-BE49-F238E27FC236}"/>
            </a:extLst>
          </p:cNvPr>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601299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14">
            <a:extLst>
              <a:ext uri="{FF2B5EF4-FFF2-40B4-BE49-F238E27FC236}"/>
            </a:extLst>
          </p:cNvPr>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2355128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smtClean="0"/>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8" name="日期版面配置區 9"/>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DD6312AC-8448-4892-90FF-36D6310D52B5}" type="datetime1">
              <a:rPr lang="zh-TW" altLang="en-US"/>
              <a:pPr>
                <a:defRPr/>
              </a:pPr>
              <a:t>2026/1/16</a:t>
            </a:fld>
            <a:r>
              <a:rPr lang="en-US" altLang="zh-TW"/>
              <a:t>96.02.11</a:t>
            </a:r>
          </a:p>
        </p:txBody>
      </p:sp>
      <p:sp>
        <p:nvSpPr>
          <p:cNvPr id="9" name="頁尾版面配置區 5"/>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a:defRPr sz="1200" b="0">
                <a:solidFill>
                  <a:srgbClr val="D38E27"/>
                </a:solidFill>
                <a:effectLst/>
              </a:defRPr>
            </a:lvl1pPr>
          </a:lstStyle>
          <a:p>
            <a:pPr>
              <a:defRPr/>
            </a:pPr>
            <a:fld id="{64B1E899-6BBA-4B8C-8F37-902F8EB226EC}" type="slidenum">
              <a:rPr lang="en-US" altLang="zh-TW"/>
              <a:pPr>
                <a:defRPr/>
              </a:pPr>
              <a:t>‹#›</a:t>
            </a:fld>
            <a:endParaRPr lang="en-US" altLang="zh-TW"/>
          </a:p>
        </p:txBody>
      </p:sp>
    </p:spTree>
    <p:extLst>
      <p:ext uri="{BB962C8B-B14F-4D97-AF65-F5344CB8AC3E}">
        <p14:creationId xmlns:p14="http://schemas.microsoft.com/office/powerpoint/2010/main" val="38166224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內容版面配置區 2"/>
          <p:cNvSpPr>
            <a:spLocks noGrp="1"/>
          </p:cNvSpPr>
          <p:nvPr>
            <p:ph sz="half" idx="1"/>
          </p:nvPr>
        </p:nvSpPr>
        <p:spPr>
          <a:xfrm>
            <a:off x="9144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9911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14">
            <a:extLst>
              <a:ext uri="{FF2B5EF4-FFF2-40B4-BE49-F238E27FC236}"/>
            </a:extLst>
          </p:cNvPr>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17233885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14">
            <a:extLst>
              <a:ext uri="{FF2B5EF4-FFF2-40B4-BE49-F238E27FC236}"/>
            </a:extLst>
          </p:cNvPr>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437959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Rectangle 14">
            <a:extLst>
              <a:ext uri="{FF2B5EF4-FFF2-40B4-BE49-F238E27FC236}"/>
            </a:extLst>
          </p:cNvPr>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28728976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4">
            <a:extLst>
              <a:ext uri="{FF2B5EF4-FFF2-40B4-BE49-F238E27FC236}"/>
            </a:extLst>
          </p:cNvPr>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8034683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14">
            <a:extLst>
              <a:ext uri="{FF2B5EF4-FFF2-40B4-BE49-F238E27FC236}"/>
            </a:extLst>
          </p:cNvPr>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9546048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14">
            <a:extLst>
              <a:ext uri="{FF2B5EF4-FFF2-40B4-BE49-F238E27FC236}"/>
            </a:extLst>
          </p:cNvPr>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26141477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4">
            <a:extLst>
              <a:ext uri="{FF2B5EF4-FFF2-40B4-BE49-F238E27FC236}"/>
            </a:extLst>
          </p:cNvPr>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40507808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00850" y="274638"/>
            <a:ext cx="2114550" cy="5821362"/>
          </a:xfrm>
          <a:prstGeom prst="rect">
            <a:avLst/>
          </a:prstGeo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191250" cy="5821362"/>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4">
            <a:extLst>
              <a:ext uri="{FF2B5EF4-FFF2-40B4-BE49-F238E27FC236}"/>
            </a:extLst>
          </p:cNvPr>
          <p:cNvSpPr>
            <a:spLocks noGrp="1" noChangeArrowheads="1"/>
          </p:cNvSpPr>
          <p:nvPr>
            <p:ph type="ftr" sz="quarter" idx="10"/>
          </p:nvPr>
        </p:nvSpPr>
        <p:spPr>
          <a:ln/>
        </p:spPr>
        <p:txBody>
          <a:bodyPr/>
          <a:lstStyle>
            <a:lvl1pPr>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14369157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a:t>按一下以編輯母片副標題樣式</a:t>
            </a:r>
            <a:endParaRPr lang="en-US"/>
          </a:p>
        </p:txBody>
      </p:sp>
      <p:sp>
        <p:nvSpPr>
          <p:cNvPr id="5" name="日期版面配置區 15"/>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chemeClr val="accent1">
                    <a:shade val="75000"/>
                  </a:schemeClr>
                </a:solidFill>
                <a:ea typeface="新細明體" pitchFamily="18" charset="-120"/>
              </a:defRPr>
            </a:lvl1pPr>
          </a:lstStyle>
          <a:p>
            <a:pPr>
              <a:defRPr/>
            </a:pPr>
            <a:fld id="{A70651D6-CFB8-4CBC-9161-DC28F8CFF765}" type="datetime1">
              <a:rPr lang="en-US">
                <a:solidFill>
                  <a:srgbClr val="F0A22E">
                    <a:shade val="75000"/>
                  </a:srgbClr>
                </a:solidFill>
              </a:rPr>
              <a:pPr>
                <a:defRPr/>
              </a:pPr>
              <a:t>1/16/2026</a:t>
            </a:fld>
            <a:endParaRPr lang="en-US">
              <a:solidFill>
                <a:srgbClr val="F0A22E">
                  <a:shade val="75000"/>
                </a:srgbClr>
              </a:solidFill>
            </a:endParaRPr>
          </a:p>
        </p:txBody>
      </p:sp>
      <p:sp>
        <p:nvSpPr>
          <p:cNvPr id="6" name="頁尾版面配置區 1"/>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a:defRPr sz="1200" b="0">
                <a:solidFill>
                  <a:srgbClr val="D38E27"/>
                </a:solidFill>
                <a:effectLst/>
              </a:defRPr>
            </a:lvl1pPr>
          </a:lstStyle>
          <a:p>
            <a:pPr>
              <a:defRPr/>
            </a:pPr>
            <a:fld id="{AB7817F5-F8BD-4EAC-A4D5-C22E5F89F97F}" type="slidenum">
              <a:rPr lang="en-US" altLang="zh-TW"/>
              <a:pPr>
                <a:defRPr/>
              </a:pPr>
              <a:t>‹#›</a:t>
            </a:fld>
            <a:endParaRPr lang="en-US" altLang="zh-TW"/>
          </a:p>
        </p:txBody>
      </p:sp>
    </p:spTree>
    <p:extLst>
      <p:ext uri="{BB962C8B-B14F-4D97-AF65-F5344CB8AC3E}">
        <p14:creationId xmlns:p14="http://schemas.microsoft.com/office/powerpoint/2010/main" val="23646838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a:t>按一下以編輯母片標題樣式</a:t>
            </a:r>
            <a:endParaRPr lang="en-US"/>
          </a:p>
        </p:txBody>
      </p:sp>
      <p:sp>
        <p:nvSpPr>
          <p:cNvPr id="5" name="日期版面配置區 18"/>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E3B14BE5-33E4-4A86-8F26-3F79C72C191B}" type="datetime1">
              <a:rPr lang="zh-TW" altLang="en-US"/>
              <a:pPr>
                <a:defRPr/>
              </a:pPr>
              <a:t>2026/1/16</a:t>
            </a:fld>
            <a:r>
              <a:rPr lang="en-US" altLang="zh-TW"/>
              <a:t>96.02.11</a:t>
            </a:r>
          </a:p>
        </p:txBody>
      </p:sp>
      <p:sp>
        <p:nvSpPr>
          <p:cNvPr id="7" name="頁尾版面配置區 10"/>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a:defRPr sz="1200" b="0">
                <a:solidFill>
                  <a:srgbClr val="D38E27"/>
                </a:solidFill>
                <a:effectLst/>
              </a:defRPr>
            </a:lvl1pPr>
          </a:lstStyle>
          <a:p>
            <a:pPr>
              <a:defRPr/>
            </a:pPr>
            <a:fld id="{0D6B19D1-8132-4EB0-A425-A865AD649B8E}" type="slidenum">
              <a:rPr lang="en-US" altLang="zh-TW"/>
              <a:pPr>
                <a:defRPr/>
              </a:pPr>
              <a:t>‹#›</a:t>
            </a:fld>
            <a:endParaRPr lang="en-US" altLang="zh-TW"/>
          </a:p>
        </p:txBody>
      </p:sp>
    </p:spTree>
    <p:extLst>
      <p:ext uri="{BB962C8B-B14F-4D97-AF65-F5344CB8AC3E}">
        <p14:creationId xmlns:p14="http://schemas.microsoft.com/office/powerpoint/2010/main" val="2623598836"/>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smtClean="0"/>
              <a:t>按一下以編輯母片標題樣式</a:t>
            </a:r>
            <a:endParaRPr lang="en-US"/>
          </a:p>
        </p:txBody>
      </p:sp>
      <p:sp>
        <p:nvSpPr>
          <p:cNvPr id="3" name="投影片編號版面配置區 4"/>
          <p:cNvSpPr>
            <a:spLocks noGrp="1"/>
          </p:cNvSpPr>
          <p:nvPr>
            <p:ph type="sldNum" sz="quarter" idx="10"/>
          </p:nvPr>
        </p:nvSpPr>
        <p:spPr/>
        <p:txBody>
          <a:bodyPr/>
          <a:lstStyle>
            <a:lvl1pPr>
              <a:defRPr/>
            </a:lvl1pPr>
          </a:lstStyle>
          <a:p>
            <a:pPr>
              <a:defRPr/>
            </a:pPr>
            <a:fld id="{7B320FD4-7934-4D0A-8BB2-0535743568A0}" type="slidenum">
              <a:rPr lang="en-US" altLang="zh-TW"/>
              <a:pPr>
                <a:defRPr/>
              </a:pPr>
              <a:t>‹#›</a:t>
            </a:fld>
            <a:endParaRPr lang="en-US" altLang="zh-TW"/>
          </a:p>
        </p:txBody>
      </p:sp>
    </p:spTree>
    <p:extLst>
      <p:ext uri="{BB962C8B-B14F-4D97-AF65-F5344CB8AC3E}">
        <p14:creationId xmlns:p14="http://schemas.microsoft.com/office/powerpoint/2010/main" val="16920213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投影片編號版面配置區 4"/>
          <p:cNvSpPr>
            <a:spLocks noGrp="1"/>
          </p:cNvSpPr>
          <p:nvPr>
            <p:ph type="sldNum" sz="quarter" idx="10"/>
          </p:nvPr>
        </p:nvSpPr>
        <p:spPr/>
        <p:txBody>
          <a:bodyPr/>
          <a:lstStyle>
            <a:lvl1pPr>
              <a:defRPr/>
            </a:lvl1pPr>
          </a:lstStyle>
          <a:p>
            <a:pPr>
              <a:defRPr/>
            </a:pPr>
            <a:fld id="{C521EF33-AFA3-4F56-A9E4-FB47249357EF}"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40617773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8" name="日期版面配置區 9"/>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B1897EA8-5A80-43E9-8F9C-DE4A3508C5FA}" type="datetime1">
              <a:rPr lang="zh-TW" altLang="en-US"/>
              <a:pPr>
                <a:defRPr/>
              </a:pPr>
              <a:t>2026/1/16</a:t>
            </a:fld>
            <a:r>
              <a:rPr lang="en-US" altLang="zh-TW"/>
              <a:t>96.02.11</a:t>
            </a:r>
          </a:p>
        </p:txBody>
      </p:sp>
      <p:sp>
        <p:nvSpPr>
          <p:cNvPr id="9" name="頁尾版面配置區 5"/>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a:defRPr sz="1200" b="0">
                <a:solidFill>
                  <a:srgbClr val="D38E27"/>
                </a:solidFill>
                <a:effectLst/>
              </a:defRPr>
            </a:lvl1pPr>
          </a:lstStyle>
          <a:p>
            <a:pPr>
              <a:defRPr/>
            </a:pPr>
            <a:fld id="{6263474E-D97C-489B-BDDE-F66E88A1E8A9}" type="slidenum">
              <a:rPr lang="en-US" altLang="zh-TW"/>
              <a:pPr>
                <a:defRPr/>
              </a:pPr>
              <a:t>‹#›</a:t>
            </a:fld>
            <a:endParaRPr lang="en-US" altLang="zh-TW"/>
          </a:p>
        </p:txBody>
      </p:sp>
    </p:spTree>
    <p:extLst>
      <p:ext uri="{BB962C8B-B14F-4D97-AF65-F5344CB8AC3E}">
        <p14:creationId xmlns:p14="http://schemas.microsoft.com/office/powerpoint/2010/main" val="20465459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3" name="投影片編號版面配置區 4"/>
          <p:cNvSpPr>
            <a:spLocks noGrp="1"/>
          </p:cNvSpPr>
          <p:nvPr>
            <p:ph type="sldNum" sz="quarter" idx="10"/>
          </p:nvPr>
        </p:nvSpPr>
        <p:spPr/>
        <p:txBody>
          <a:bodyPr/>
          <a:lstStyle>
            <a:lvl1pPr>
              <a:defRPr/>
            </a:lvl1pPr>
          </a:lstStyle>
          <a:p>
            <a:pPr>
              <a:defRPr/>
            </a:pPr>
            <a:fld id="{0CC63065-BC43-4EBF-90D9-D385C7C143DD}"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27432957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2"/>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C2A73742-D68F-42A0-8F0F-4933F4658F37}" type="datetime1">
              <a:rPr lang="zh-TW" altLang="en-US"/>
              <a:pPr>
                <a:defRPr/>
              </a:pPr>
              <a:t>2026/1/16</a:t>
            </a:fld>
            <a:r>
              <a:rPr lang="en-US" altLang="zh-TW"/>
              <a:t>96.02.11</a:t>
            </a:r>
          </a:p>
        </p:txBody>
      </p:sp>
      <p:sp>
        <p:nvSpPr>
          <p:cNvPr id="3" name="頁尾版面配置區 23"/>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Tree>
    <p:extLst>
      <p:ext uri="{BB962C8B-B14F-4D97-AF65-F5344CB8AC3E}">
        <p14:creationId xmlns:p14="http://schemas.microsoft.com/office/powerpoint/2010/main" val="1086993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B7E5BD38-04AB-4309-A5D2-5649BA8CC96B}" type="datetime1">
              <a:rPr lang="zh-TW" altLang="en-US"/>
              <a:pPr>
                <a:defRPr/>
              </a:pPr>
              <a:t>2026/1/16</a:t>
            </a:fld>
            <a:r>
              <a:rPr lang="en-US" altLang="zh-TW"/>
              <a:t>96.02.11</a:t>
            </a:r>
          </a:p>
        </p:txBody>
      </p:sp>
      <p:sp>
        <p:nvSpPr>
          <p:cNvPr id="7" name="頁尾版面配置區 28"/>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a:defRPr sz="1200" b="0">
                <a:solidFill>
                  <a:srgbClr val="D38E27"/>
                </a:solidFill>
                <a:effectLst/>
              </a:defRPr>
            </a:lvl1pPr>
          </a:lstStyle>
          <a:p>
            <a:pPr>
              <a:defRPr/>
            </a:pPr>
            <a:fld id="{A0504101-31B0-4458-94BF-60598D3D6E5F}" type="slidenum">
              <a:rPr lang="en-US" altLang="zh-TW"/>
              <a:pPr>
                <a:defRPr/>
              </a:pPr>
              <a:t>‹#›</a:t>
            </a:fld>
            <a:endParaRPr lang="en-US" altLang="zh-TW"/>
          </a:p>
        </p:txBody>
      </p:sp>
    </p:spTree>
    <p:extLst>
      <p:ext uri="{BB962C8B-B14F-4D97-AF65-F5344CB8AC3E}">
        <p14:creationId xmlns:p14="http://schemas.microsoft.com/office/powerpoint/2010/main" val="28921721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a:t>按一下以編輯母片文字樣式</a:t>
            </a:r>
          </a:p>
        </p:txBody>
      </p:sp>
      <p:sp>
        <p:nvSpPr>
          <p:cNvPr id="5" name="日期版面配置區 6"/>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8A2578A3-2E20-412D-B193-16A217F6C8F1}" type="datetime1">
              <a:rPr lang="zh-TW" altLang="en-US"/>
              <a:pPr>
                <a:defRPr/>
              </a:pPr>
              <a:t>2026/1/16</a:t>
            </a:fld>
            <a:r>
              <a:rPr lang="en-US" altLang="zh-TW"/>
              <a:t>96.02.11</a:t>
            </a:r>
          </a:p>
        </p:txBody>
      </p:sp>
      <p:sp>
        <p:nvSpPr>
          <p:cNvPr id="6"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a:defRPr sz="1200" b="0">
                <a:solidFill>
                  <a:srgbClr val="D38E27"/>
                </a:solidFill>
                <a:effectLst/>
              </a:defRPr>
            </a:lvl1pPr>
          </a:lstStyle>
          <a:p>
            <a:pPr>
              <a:defRPr/>
            </a:pPr>
            <a:fld id="{E9981738-847D-4E3B-967C-BC457B815355}" type="slidenum">
              <a:rPr lang="en-US" altLang="zh-TW"/>
              <a:pPr>
                <a:defRPr/>
              </a:pPr>
              <a:t>‹#›</a:t>
            </a:fld>
            <a:endParaRPr lang="en-US" altLang="zh-TW"/>
          </a:p>
        </p:txBody>
      </p:sp>
    </p:spTree>
    <p:extLst>
      <p:ext uri="{BB962C8B-B14F-4D97-AF65-F5344CB8AC3E}">
        <p14:creationId xmlns:p14="http://schemas.microsoft.com/office/powerpoint/2010/main" val="30224121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投影片編號版面配置區 4"/>
          <p:cNvSpPr>
            <a:spLocks noGrp="1"/>
          </p:cNvSpPr>
          <p:nvPr>
            <p:ph type="sldNum" sz="quarter" idx="10"/>
          </p:nvPr>
        </p:nvSpPr>
        <p:spPr/>
        <p:txBody>
          <a:bodyPr/>
          <a:lstStyle>
            <a:lvl1pPr>
              <a:defRPr/>
            </a:lvl1pPr>
          </a:lstStyle>
          <a:p>
            <a:pPr>
              <a:defRPr/>
            </a:pPr>
            <a:fld id="{5EA125B6-FCB8-4A61-B4A3-838C976DE1A5}"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4681342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208CE13A-8045-48F0-A806-92C2A8CCA674}" type="datetime1">
              <a:rPr lang="zh-TW" altLang="en-US"/>
              <a:pPr>
                <a:defRPr/>
              </a:pPr>
              <a:t>2026/1/16</a:t>
            </a:fld>
            <a:r>
              <a:rPr lang="en-US" altLang="zh-TW"/>
              <a:t>96.02.11</a:t>
            </a:r>
          </a:p>
        </p:txBody>
      </p:sp>
      <p:sp>
        <p:nvSpPr>
          <p:cNvPr id="5"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sz="1200" b="0">
                <a:solidFill>
                  <a:srgbClr val="D38E27"/>
                </a:solidFill>
                <a:effectLst/>
              </a:defRPr>
            </a:lvl1pPr>
          </a:lstStyle>
          <a:p>
            <a:pPr>
              <a:defRPr/>
            </a:pPr>
            <a:fld id="{0C3ED9A1-9C2A-4769-BE90-B9A38E7274B0}" type="slidenum">
              <a:rPr lang="en-US" altLang="zh-TW"/>
              <a:pPr>
                <a:defRPr/>
              </a:pPr>
              <a:t>‹#›</a:t>
            </a:fld>
            <a:endParaRPr lang="en-US" altLang="zh-TW"/>
          </a:p>
        </p:txBody>
      </p:sp>
    </p:spTree>
    <p:extLst>
      <p:ext uri="{BB962C8B-B14F-4D97-AF65-F5344CB8AC3E}">
        <p14:creationId xmlns:p14="http://schemas.microsoft.com/office/powerpoint/2010/main" val="298394966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投影片編號版面配置區 4"/>
          <p:cNvSpPr>
            <a:spLocks noGrp="1"/>
          </p:cNvSpPr>
          <p:nvPr>
            <p:ph type="sldNum" sz="quarter" idx="10"/>
          </p:nvPr>
        </p:nvSpPr>
        <p:spPr/>
        <p:txBody>
          <a:bodyPr/>
          <a:lstStyle>
            <a:lvl1pPr>
              <a:defRPr/>
            </a:lvl1pPr>
          </a:lstStyle>
          <a:p>
            <a:pPr>
              <a:defRPr/>
            </a:pPr>
            <a:fld id="{CEDBF080-2439-46AB-9D26-5910A8C1A38D}"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5372252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2">
            <a:extLst/>
          </p:cNvPr>
          <p:cNvSpPr>
            <a:spLocks noChangeArrowheads="1"/>
          </p:cNvSpPr>
          <p:nvPr/>
        </p:nvSpPr>
        <p:spPr bwMode="auto">
          <a:xfrm>
            <a:off x="0" y="0"/>
            <a:ext cx="4572000" cy="68580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ctr" eaLnBrk="1" hangingPunct="1">
              <a:defRPr/>
            </a:pPr>
            <a:endParaRPr lang="zh-TW" altLang="en-US">
              <a:solidFill>
                <a:srgbClr val="003366"/>
              </a:solidFill>
            </a:endParaRPr>
          </a:p>
        </p:txBody>
      </p:sp>
      <p:sp>
        <p:nvSpPr>
          <p:cNvPr id="5" name="AutoShape 3">
            <a:extLst/>
          </p:cNvPr>
          <p:cNvSpPr>
            <a:spLocks noChangeArrowheads="1"/>
          </p:cNvSpPr>
          <p:nvPr/>
        </p:nvSpPr>
        <p:spPr bwMode="auto">
          <a:xfrm>
            <a:off x="685800" y="990600"/>
            <a:ext cx="5181600" cy="19050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ctr" eaLnBrk="1" hangingPunct="1">
              <a:defRPr/>
            </a:pPr>
            <a:endParaRPr lang="zh-TW" altLang="en-US">
              <a:solidFill>
                <a:srgbClr val="003366"/>
              </a:solidFill>
            </a:endParaRPr>
          </a:p>
        </p:txBody>
      </p:sp>
      <p:grpSp>
        <p:nvGrpSpPr>
          <p:cNvPr id="6" name="Group 18"/>
          <p:cNvGrpSpPr>
            <a:grpSpLocks/>
          </p:cNvGrpSpPr>
          <p:nvPr/>
        </p:nvGrpSpPr>
        <p:grpSpPr bwMode="auto">
          <a:xfrm>
            <a:off x="3632200" y="4889500"/>
            <a:ext cx="4876800" cy="319088"/>
            <a:chOff x="2288" y="3080"/>
            <a:chExt cx="3072" cy="201"/>
          </a:xfrm>
        </p:grpSpPr>
        <p:sp>
          <p:nvSpPr>
            <p:cNvPr id="7" name="AutoShape 12">
              <a:extLst/>
            </p:cNvPr>
            <p:cNvSpPr>
              <a:spLocks noChangeArrowheads="1"/>
            </p:cNvSpPr>
            <p:nvPr/>
          </p:nvSpPr>
          <p:spPr bwMode="auto">
            <a:xfrm flipH="1">
              <a:off x="2288" y="3080"/>
              <a:ext cx="2914" cy="200"/>
            </a:xfrm>
            <a:prstGeom prst="roundRect">
              <a:avLst>
                <a:gd name="adj" fmla="val 0"/>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sp>
          <p:nvSpPr>
            <p:cNvPr id="8" name="AutoShape 13">
              <a:extLst/>
            </p:cNvPr>
            <p:cNvSpPr>
              <a:spLocks noChangeArrowheads="1"/>
            </p:cNvSpPr>
            <p:nvPr/>
          </p:nvSpPr>
          <p:spPr bwMode="auto">
            <a:xfrm>
              <a:off x="5196" y="3080"/>
              <a:ext cx="164" cy="201"/>
            </a:xfrm>
            <a:prstGeom prst="flowChartDelay">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grpSp>
      <p:sp>
        <p:nvSpPr>
          <p:cNvPr id="8197" name="Rectangle 5"/>
          <p:cNvSpPr>
            <a:spLocks noGrp="1" noChangeArrowheads="1"/>
          </p:cNvSpPr>
          <p:nvPr>
            <p:ph type="subTitle" idx="1"/>
          </p:nvPr>
        </p:nvSpPr>
        <p:spPr>
          <a:xfrm>
            <a:off x="4673600" y="2927350"/>
            <a:ext cx="3657600" cy="1822450"/>
          </a:xfrm>
        </p:spPr>
        <p:txBody>
          <a:bodyPr anchor="b"/>
          <a:lstStyle>
            <a:lvl1pPr marL="0" indent="0">
              <a:buFont typeface="Wingdings" pitchFamily="2" charset="2"/>
              <a:buNone/>
              <a:defRPr>
                <a:solidFill>
                  <a:schemeClr val="tx2"/>
                </a:solidFill>
              </a:defRPr>
            </a:lvl1pPr>
          </a:lstStyle>
          <a:p>
            <a:pPr lvl="0"/>
            <a:r>
              <a:rPr lang="zh-TW" altLang="en-US" noProof="0"/>
              <a:t>按一下以編輯母片副標題樣式</a:t>
            </a:r>
          </a:p>
        </p:txBody>
      </p:sp>
      <p:sp>
        <p:nvSpPr>
          <p:cNvPr id="8211" name="Rectangle 19"/>
          <p:cNvSpPr>
            <a:spLocks noGrp="1" noChangeArrowheads="1"/>
          </p:cNvSpPr>
          <p:nvPr>
            <p:ph type="ctrTitle" sz="quarter"/>
          </p:nvPr>
        </p:nvSpPr>
        <p:spPr>
          <a:xfrm>
            <a:off x="936625" y="1425575"/>
            <a:ext cx="7772400" cy="1143000"/>
          </a:xfrm>
        </p:spPr>
        <p:txBody>
          <a:bodyPr anchor="ctr"/>
          <a:lstStyle>
            <a:lvl1pPr algn="ctr">
              <a:defRPr>
                <a:solidFill>
                  <a:schemeClr val="tx1"/>
                </a:solidFill>
              </a:defRPr>
            </a:lvl1pPr>
          </a:lstStyle>
          <a:p>
            <a:pPr lvl="0"/>
            <a:r>
              <a:rPr lang="zh-TW" altLang="en-US" noProof="0"/>
              <a:t>按一下以編輯母片標題樣式</a:t>
            </a:r>
          </a:p>
        </p:txBody>
      </p:sp>
      <p:sp>
        <p:nvSpPr>
          <p:cNvPr id="9" name="Rectangle 15">
            <a:extLst/>
          </p:cNvPr>
          <p:cNvSpPr>
            <a:spLocks noGrp="1" noChangeArrowheads="1"/>
          </p:cNvSpPr>
          <p:nvPr>
            <p:ph type="ftr" sz="quarter" idx="10"/>
          </p:nvPr>
        </p:nvSpPr>
        <p:spPr>
          <a:xfrm>
            <a:off x="5195888" y="6553200"/>
            <a:ext cx="3279775" cy="304800"/>
          </a:xfrm>
        </p:spPr>
        <p:txBody>
          <a:bodyPr/>
          <a:lstStyle>
            <a:lvl1pPr algn="r">
              <a:defRPr/>
            </a:lvl1pPr>
          </a:lstStyle>
          <a:p>
            <a:pPr>
              <a:defRPr/>
            </a:pPr>
            <a:endParaRPr lang="en-US" altLang="zh-TW"/>
          </a:p>
        </p:txBody>
      </p:sp>
    </p:spTree>
    <p:extLst>
      <p:ext uri="{BB962C8B-B14F-4D97-AF65-F5344CB8AC3E}">
        <p14:creationId xmlns:p14="http://schemas.microsoft.com/office/powerpoint/2010/main" val="3257749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smtClean="0"/>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E4D6B09C-795E-40A0-A56F-49C5599B7D9B}" type="datetime1">
              <a:rPr lang="zh-TW" altLang="en-US"/>
              <a:pPr>
                <a:defRPr/>
              </a:pPr>
              <a:t>2026/1/16</a:t>
            </a:fld>
            <a:r>
              <a:rPr lang="en-US" altLang="zh-TW"/>
              <a:t>96.02.11</a:t>
            </a:r>
          </a:p>
        </p:txBody>
      </p:sp>
      <p:sp>
        <p:nvSpPr>
          <p:cNvPr id="7" name="頁尾版面配置區 28"/>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a:defRPr sz="1200" b="0">
                <a:solidFill>
                  <a:srgbClr val="D38E27"/>
                </a:solidFill>
                <a:effectLst/>
              </a:defRPr>
            </a:lvl1pPr>
          </a:lstStyle>
          <a:p>
            <a:pPr>
              <a:defRPr/>
            </a:pPr>
            <a:fld id="{13DA65C8-C2C7-4EBF-A2DA-80D91DE48670}" type="slidenum">
              <a:rPr lang="en-US" altLang="zh-TW"/>
              <a:pPr>
                <a:defRPr/>
              </a:pPr>
              <a:t>‹#›</a:t>
            </a:fld>
            <a:endParaRPr lang="en-US" altLang="zh-TW"/>
          </a:p>
        </p:txBody>
      </p:sp>
    </p:spTree>
    <p:extLst>
      <p:ext uri="{BB962C8B-B14F-4D97-AF65-F5344CB8AC3E}">
        <p14:creationId xmlns:p14="http://schemas.microsoft.com/office/powerpoint/2010/main" val="1426828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p:cNvPr>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5" name="頁尾版面配置區 4">
            <a:extLst/>
          </p:cNvPr>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a:extLst/>
          </p:cNvPr>
          <p:cNvSpPr>
            <a:spLocks noGrp="1"/>
          </p:cNvSpPr>
          <p:nvPr>
            <p:ph type="sldNum" sz="quarter" idx="12"/>
          </p:nvPr>
        </p:nvSpPr>
        <p:spPr/>
        <p:txBody>
          <a:bodyPr/>
          <a:lstStyle>
            <a:lvl1pPr>
              <a:defRPr/>
            </a:lvl1pPr>
          </a:lstStyle>
          <a:p>
            <a:pPr>
              <a:defRPr/>
            </a:pPr>
            <a:fld id="{7F71FF6D-5098-45D1-9356-F24C2829B1EB}" type="slidenum">
              <a:rPr lang="zh-TW" altLang="en-US"/>
              <a:pPr>
                <a:defRPr/>
              </a:pPr>
              <a:t>‹#›</a:t>
            </a:fld>
            <a:endParaRPr lang="en-US" altLang="zh-TW"/>
          </a:p>
        </p:txBody>
      </p:sp>
    </p:spTree>
    <p:extLst>
      <p:ext uri="{BB962C8B-B14F-4D97-AF65-F5344CB8AC3E}">
        <p14:creationId xmlns:p14="http://schemas.microsoft.com/office/powerpoint/2010/main" val="27303812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日期版面配置區 3">
            <a:extLst/>
          </p:cNvPr>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5" name="頁尾版面配置區 4">
            <a:extLst/>
          </p:cNvPr>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a:extLst/>
          </p:cNvPr>
          <p:cNvSpPr>
            <a:spLocks noGrp="1"/>
          </p:cNvSpPr>
          <p:nvPr>
            <p:ph type="sldNum" sz="quarter" idx="12"/>
          </p:nvPr>
        </p:nvSpPr>
        <p:spPr/>
        <p:txBody>
          <a:bodyPr/>
          <a:lstStyle>
            <a:lvl1pPr>
              <a:defRPr/>
            </a:lvl1pPr>
          </a:lstStyle>
          <a:p>
            <a:pPr>
              <a:defRPr/>
            </a:pPr>
            <a:fld id="{9C675D96-2E6A-49C0-810A-14A2A103CCC7}" type="slidenum">
              <a:rPr lang="zh-TW" altLang="en-US"/>
              <a:pPr>
                <a:defRPr/>
              </a:pPr>
              <a:t>‹#›</a:t>
            </a:fld>
            <a:endParaRPr lang="en-US" altLang="zh-TW"/>
          </a:p>
        </p:txBody>
      </p:sp>
    </p:spTree>
    <p:extLst>
      <p:ext uri="{BB962C8B-B14F-4D97-AF65-F5344CB8AC3E}">
        <p14:creationId xmlns:p14="http://schemas.microsoft.com/office/powerpoint/2010/main" val="6468469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9144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9911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p:cNvPr>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6" name="頁尾版面配置區 5">
            <a:extLst/>
          </p:cNvPr>
          <p:cNvSpPr>
            <a:spLocks noGrp="1"/>
          </p:cNvSpPr>
          <p:nvPr>
            <p:ph type="ftr" sz="quarter" idx="11"/>
          </p:nvPr>
        </p:nvSpPr>
        <p:spPr/>
        <p:txBody>
          <a:bodyPr/>
          <a:lstStyle>
            <a:lvl1pPr>
              <a:defRPr/>
            </a:lvl1pPr>
          </a:lstStyle>
          <a:p>
            <a:pPr>
              <a:defRPr/>
            </a:pPr>
            <a:endParaRPr lang="en-US" altLang="zh-TW"/>
          </a:p>
        </p:txBody>
      </p:sp>
      <p:sp>
        <p:nvSpPr>
          <p:cNvPr id="7" name="投影片編號版面配置區 6">
            <a:extLst/>
          </p:cNvPr>
          <p:cNvSpPr>
            <a:spLocks noGrp="1"/>
          </p:cNvSpPr>
          <p:nvPr>
            <p:ph type="sldNum" sz="quarter" idx="12"/>
          </p:nvPr>
        </p:nvSpPr>
        <p:spPr/>
        <p:txBody>
          <a:bodyPr/>
          <a:lstStyle>
            <a:lvl1pPr>
              <a:defRPr/>
            </a:lvl1pPr>
          </a:lstStyle>
          <a:p>
            <a:pPr>
              <a:defRPr/>
            </a:pPr>
            <a:fld id="{8790077F-A4B1-452B-810F-A98070395D59}" type="slidenum">
              <a:rPr lang="zh-TW" altLang="en-US"/>
              <a:pPr>
                <a:defRPr/>
              </a:pPr>
              <a:t>‹#›</a:t>
            </a:fld>
            <a:endParaRPr lang="en-US" altLang="zh-TW"/>
          </a:p>
        </p:txBody>
      </p:sp>
    </p:spTree>
    <p:extLst>
      <p:ext uri="{BB962C8B-B14F-4D97-AF65-F5344CB8AC3E}">
        <p14:creationId xmlns:p14="http://schemas.microsoft.com/office/powerpoint/2010/main" val="47432858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p:cNvPr>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8" name="頁尾版面配置區 7">
            <a:extLst/>
          </p:cNvPr>
          <p:cNvSpPr>
            <a:spLocks noGrp="1"/>
          </p:cNvSpPr>
          <p:nvPr>
            <p:ph type="ftr" sz="quarter" idx="11"/>
          </p:nvPr>
        </p:nvSpPr>
        <p:spPr/>
        <p:txBody>
          <a:bodyPr/>
          <a:lstStyle>
            <a:lvl1pPr>
              <a:defRPr/>
            </a:lvl1pPr>
          </a:lstStyle>
          <a:p>
            <a:pPr>
              <a:defRPr/>
            </a:pPr>
            <a:endParaRPr lang="en-US" altLang="zh-TW"/>
          </a:p>
        </p:txBody>
      </p:sp>
      <p:sp>
        <p:nvSpPr>
          <p:cNvPr id="9" name="投影片編號版面配置區 8">
            <a:extLst/>
          </p:cNvPr>
          <p:cNvSpPr>
            <a:spLocks noGrp="1"/>
          </p:cNvSpPr>
          <p:nvPr>
            <p:ph type="sldNum" sz="quarter" idx="12"/>
          </p:nvPr>
        </p:nvSpPr>
        <p:spPr/>
        <p:txBody>
          <a:bodyPr/>
          <a:lstStyle>
            <a:lvl1pPr>
              <a:defRPr/>
            </a:lvl1pPr>
          </a:lstStyle>
          <a:p>
            <a:pPr>
              <a:defRPr/>
            </a:pPr>
            <a:fld id="{14E05CB1-8F13-4461-82ED-D55FAE70B3C9}" type="slidenum">
              <a:rPr lang="zh-TW" altLang="en-US"/>
              <a:pPr>
                <a:defRPr/>
              </a:pPr>
              <a:t>‹#›</a:t>
            </a:fld>
            <a:endParaRPr lang="en-US" altLang="zh-TW"/>
          </a:p>
        </p:txBody>
      </p:sp>
    </p:spTree>
    <p:extLst>
      <p:ext uri="{BB962C8B-B14F-4D97-AF65-F5344CB8AC3E}">
        <p14:creationId xmlns:p14="http://schemas.microsoft.com/office/powerpoint/2010/main" val="290367968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a:extLst/>
          </p:cNvPr>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4" name="頁尾版面配置區 3">
            <a:extLst/>
          </p:cNvPr>
          <p:cNvSpPr>
            <a:spLocks noGrp="1"/>
          </p:cNvSpPr>
          <p:nvPr>
            <p:ph type="ftr" sz="quarter" idx="11"/>
          </p:nvPr>
        </p:nvSpPr>
        <p:spPr/>
        <p:txBody>
          <a:bodyPr/>
          <a:lstStyle>
            <a:lvl1pPr>
              <a:defRPr/>
            </a:lvl1pPr>
          </a:lstStyle>
          <a:p>
            <a:pPr>
              <a:defRPr/>
            </a:pPr>
            <a:endParaRPr lang="en-US" altLang="zh-TW"/>
          </a:p>
        </p:txBody>
      </p:sp>
      <p:sp>
        <p:nvSpPr>
          <p:cNvPr id="5" name="投影片編號版面配置區 4">
            <a:extLst/>
          </p:cNvPr>
          <p:cNvSpPr>
            <a:spLocks noGrp="1"/>
          </p:cNvSpPr>
          <p:nvPr>
            <p:ph type="sldNum" sz="quarter" idx="12"/>
          </p:nvPr>
        </p:nvSpPr>
        <p:spPr/>
        <p:txBody>
          <a:bodyPr/>
          <a:lstStyle>
            <a:lvl1pPr>
              <a:defRPr/>
            </a:lvl1pPr>
          </a:lstStyle>
          <a:p>
            <a:pPr>
              <a:defRPr/>
            </a:pPr>
            <a:fld id="{6BD0569D-1D82-4179-8E9B-FD458DCFDCAE}" type="slidenum">
              <a:rPr lang="zh-TW" altLang="en-US"/>
              <a:pPr>
                <a:defRPr/>
              </a:pPr>
              <a:t>‹#›</a:t>
            </a:fld>
            <a:endParaRPr lang="en-US" altLang="zh-TW"/>
          </a:p>
        </p:txBody>
      </p:sp>
    </p:spTree>
    <p:extLst>
      <p:ext uri="{BB962C8B-B14F-4D97-AF65-F5344CB8AC3E}">
        <p14:creationId xmlns:p14="http://schemas.microsoft.com/office/powerpoint/2010/main" val="11627621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a:extLst/>
          </p:cNvPr>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3" name="頁尾版面配置區 2">
            <a:extLst/>
          </p:cNvPr>
          <p:cNvSpPr>
            <a:spLocks noGrp="1"/>
          </p:cNvSpPr>
          <p:nvPr>
            <p:ph type="ftr" sz="quarter" idx="11"/>
          </p:nvPr>
        </p:nvSpPr>
        <p:spPr/>
        <p:txBody>
          <a:bodyPr/>
          <a:lstStyle>
            <a:lvl1pPr>
              <a:defRPr/>
            </a:lvl1pPr>
          </a:lstStyle>
          <a:p>
            <a:pPr>
              <a:defRPr/>
            </a:pPr>
            <a:endParaRPr lang="en-US" altLang="zh-TW"/>
          </a:p>
        </p:txBody>
      </p:sp>
      <p:sp>
        <p:nvSpPr>
          <p:cNvPr id="4" name="投影片編號版面配置區 3">
            <a:extLst/>
          </p:cNvPr>
          <p:cNvSpPr>
            <a:spLocks noGrp="1"/>
          </p:cNvSpPr>
          <p:nvPr>
            <p:ph type="sldNum" sz="quarter" idx="12"/>
          </p:nvPr>
        </p:nvSpPr>
        <p:spPr/>
        <p:txBody>
          <a:bodyPr/>
          <a:lstStyle>
            <a:lvl1pPr>
              <a:defRPr/>
            </a:lvl1pPr>
          </a:lstStyle>
          <a:p>
            <a:pPr>
              <a:defRPr/>
            </a:pPr>
            <a:fld id="{EB64BCD7-70FB-4191-9914-6D1C3D747206}" type="slidenum">
              <a:rPr lang="zh-TW" altLang="en-US"/>
              <a:pPr>
                <a:defRPr/>
              </a:pPr>
              <a:t>‹#›</a:t>
            </a:fld>
            <a:endParaRPr lang="en-US" altLang="zh-TW"/>
          </a:p>
        </p:txBody>
      </p:sp>
    </p:spTree>
    <p:extLst>
      <p:ext uri="{BB962C8B-B14F-4D97-AF65-F5344CB8AC3E}">
        <p14:creationId xmlns:p14="http://schemas.microsoft.com/office/powerpoint/2010/main" val="877840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a:extLst/>
          </p:cNvPr>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6" name="頁尾版面配置區 5">
            <a:extLst/>
          </p:cNvPr>
          <p:cNvSpPr>
            <a:spLocks noGrp="1"/>
          </p:cNvSpPr>
          <p:nvPr>
            <p:ph type="ftr" sz="quarter" idx="11"/>
          </p:nvPr>
        </p:nvSpPr>
        <p:spPr/>
        <p:txBody>
          <a:bodyPr/>
          <a:lstStyle>
            <a:lvl1pPr>
              <a:defRPr/>
            </a:lvl1pPr>
          </a:lstStyle>
          <a:p>
            <a:pPr>
              <a:defRPr/>
            </a:pPr>
            <a:endParaRPr lang="en-US" altLang="zh-TW"/>
          </a:p>
        </p:txBody>
      </p:sp>
      <p:sp>
        <p:nvSpPr>
          <p:cNvPr id="7" name="投影片編號版面配置區 6">
            <a:extLst/>
          </p:cNvPr>
          <p:cNvSpPr>
            <a:spLocks noGrp="1"/>
          </p:cNvSpPr>
          <p:nvPr>
            <p:ph type="sldNum" sz="quarter" idx="12"/>
          </p:nvPr>
        </p:nvSpPr>
        <p:spPr/>
        <p:txBody>
          <a:bodyPr/>
          <a:lstStyle>
            <a:lvl1pPr>
              <a:defRPr/>
            </a:lvl1pPr>
          </a:lstStyle>
          <a:p>
            <a:pPr>
              <a:defRPr/>
            </a:pPr>
            <a:fld id="{2547D2FF-2BD5-494B-955A-A0ED8C7DE215}" type="slidenum">
              <a:rPr lang="zh-TW" altLang="en-US"/>
              <a:pPr>
                <a:defRPr/>
              </a:pPr>
              <a:t>‹#›</a:t>
            </a:fld>
            <a:endParaRPr lang="en-US" altLang="zh-TW"/>
          </a:p>
        </p:txBody>
      </p:sp>
    </p:spTree>
    <p:extLst>
      <p:ext uri="{BB962C8B-B14F-4D97-AF65-F5344CB8AC3E}">
        <p14:creationId xmlns:p14="http://schemas.microsoft.com/office/powerpoint/2010/main" val="11452188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a:extLst/>
          </p:cNvPr>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6" name="頁尾版面配置區 5">
            <a:extLst/>
          </p:cNvPr>
          <p:cNvSpPr>
            <a:spLocks noGrp="1"/>
          </p:cNvSpPr>
          <p:nvPr>
            <p:ph type="ftr" sz="quarter" idx="11"/>
          </p:nvPr>
        </p:nvSpPr>
        <p:spPr/>
        <p:txBody>
          <a:bodyPr/>
          <a:lstStyle>
            <a:lvl1pPr>
              <a:defRPr/>
            </a:lvl1pPr>
          </a:lstStyle>
          <a:p>
            <a:pPr>
              <a:defRPr/>
            </a:pPr>
            <a:endParaRPr lang="en-US" altLang="zh-TW"/>
          </a:p>
        </p:txBody>
      </p:sp>
      <p:sp>
        <p:nvSpPr>
          <p:cNvPr id="7" name="投影片編號版面配置區 6">
            <a:extLst/>
          </p:cNvPr>
          <p:cNvSpPr>
            <a:spLocks noGrp="1"/>
          </p:cNvSpPr>
          <p:nvPr>
            <p:ph type="sldNum" sz="quarter" idx="12"/>
          </p:nvPr>
        </p:nvSpPr>
        <p:spPr/>
        <p:txBody>
          <a:bodyPr/>
          <a:lstStyle>
            <a:lvl1pPr>
              <a:defRPr/>
            </a:lvl1pPr>
          </a:lstStyle>
          <a:p>
            <a:pPr>
              <a:defRPr/>
            </a:pPr>
            <a:fld id="{6E74FEE4-8BC4-4A59-A5DC-CB1E658DA45F}" type="slidenum">
              <a:rPr lang="zh-TW" altLang="en-US"/>
              <a:pPr>
                <a:defRPr/>
              </a:pPr>
              <a:t>‹#›</a:t>
            </a:fld>
            <a:endParaRPr lang="en-US" altLang="zh-TW"/>
          </a:p>
        </p:txBody>
      </p:sp>
    </p:spTree>
    <p:extLst>
      <p:ext uri="{BB962C8B-B14F-4D97-AF65-F5344CB8AC3E}">
        <p14:creationId xmlns:p14="http://schemas.microsoft.com/office/powerpoint/2010/main" val="3560910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p:cNvPr>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5" name="頁尾版面配置區 4">
            <a:extLst/>
          </p:cNvPr>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a:extLst/>
          </p:cNvPr>
          <p:cNvSpPr>
            <a:spLocks noGrp="1"/>
          </p:cNvSpPr>
          <p:nvPr>
            <p:ph type="sldNum" sz="quarter" idx="12"/>
          </p:nvPr>
        </p:nvSpPr>
        <p:spPr/>
        <p:txBody>
          <a:bodyPr/>
          <a:lstStyle>
            <a:lvl1pPr>
              <a:defRPr/>
            </a:lvl1pPr>
          </a:lstStyle>
          <a:p>
            <a:pPr>
              <a:defRPr/>
            </a:pPr>
            <a:fld id="{0806807F-6E09-402C-B43E-8482776C9F82}" type="slidenum">
              <a:rPr lang="zh-TW" altLang="en-US"/>
              <a:pPr>
                <a:defRPr/>
              </a:pPr>
              <a:t>‹#›</a:t>
            </a:fld>
            <a:endParaRPr lang="en-US" altLang="zh-TW"/>
          </a:p>
        </p:txBody>
      </p:sp>
    </p:spTree>
    <p:extLst>
      <p:ext uri="{BB962C8B-B14F-4D97-AF65-F5344CB8AC3E}">
        <p14:creationId xmlns:p14="http://schemas.microsoft.com/office/powerpoint/2010/main" val="20249676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915150" y="762000"/>
            <a:ext cx="2000250" cy="533400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914400" y="762000"/>
            <a:ext cx="5848350" cy="533400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p:cNvPr>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5" name="頁尾版面配置區 4">
            <a:extLst/>
          </p:cNvPr>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a:extLst/>
          </p:cNvPr>
          <p:cNvSpPr>
            <a:spLocks noGrp="1"/>
          </p:cNvSpPr>
          <p:nvPr>
            <p:ph type="sldNum" sz="quarter" idx="12"/>
          </p:nvPr>
        </p:nvSpPr>
        <p:spPr/>
        <p:txBody>
          <a:bodyPr/>
          <a:lstStyle>
            <a:lvl1pPr>
              <a:defRPr/>
            </a:lvl1pPr>
          </a:lstStyle>
          <a:p>
            <a:pPr>
              <a:defRPr/>
            </a:pPr>
            <a:fld id="{27B8C1C9-CA0B-4FF8-9555-D584C7CFD90D}" type="slidenum">
              <a:rPr lang="zh-TW" altLang="en-US"/>
              <a:pPr>
                <a:defRPr/>
              </a:pPr>
              <a:t>‹#›</a:t>
            </a:fld>
            <a:endParaRPr lang="en-US" altLang="zh-TW"/>
          </a:p>
        </p:txBody>
      </p:sp>
    </p:spTree>
    <p:extLst>
      <p:ext uri="{BB962C8B-B14F-4D97-AF65-F5344CB8AC3E}">
        <p14:creationId xmlns:p14="http://schemas.microsoft.com/office/powerpoint/2010/main" val="2657702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smtClean="0"/>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5" name="日期版面配置區 6"/>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C4308F2E-39AD-4674-8F5D-643ECD7ADBA4}" type="datetime1">
              <a:rPr lang="zh-TW" altLang="en-US"/>
              <a:pPr>
                <a:defRPr/>
              </a:pPr>
              <a:t>2026/1/16</a:t>
            </a:fld>
            <a:r>
              <a:rPr lang="en-US" altLang="zh-TW"/>
              <a:t>96.02.11</a:t>
            </a:r>
          </a:p>
        </p:txBody>
      </p:sp>
      <p:sp>
        <p:nvSpPr>
          <p:cNvPr id="6"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a:defRPr sz="1200" b="0">
                <a:solidFill>
                  <a:srgbClr val="D38E27"/>
                </a:solidFill>
                <a:effectLst/>
              </a:defRPr>
            </a:lvl1pPr>
          </a:lstStyle>
          <a:p>
            <a:pPr>
              <a:defRPr/>
            </a:pPr>
            <a:fld id="{4957A0D3-43F9-4FD1-8B3D-13A41A52C3EF}" type="slidenum">
              <a:rPr lang="en-US" altLang="zh-TW"/>
              <a:pPr>
                <a:defRPr/>
              </a:pPr>
              <a:t>‹#›</a:t>
            </a:fld>
            <a:endParaRPr lang="en-US" altLang="zh-TW"/>
          </a:p>
        </p:txBody>
      </p:sp>
    </p:spTree>
    <p:extLst>
      <p:ext uri="{BB962C8B-B14F-4D97-AF65-F5344CB8AC3E}">
        <p14:creationId xmlns:p14="http://schemas.microsoft.com/office/powerpoint/2010/main" val="20516796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914400" y="762000"/>
            <a:ext cx="80010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914400" y="2362200"/>
            <a:ext cx="3924300" cy="3733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991100" y="2362200"/>
            <a:ext cx="3924300" cy="3733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p:cNvPr>
          <p:cNvSpPr>
            <a:spLocks noGrp="1"/>
          </p:cNvSpPr>
          <p:nvPr>
            <p:ph type="dt" sz="half" idx="10"/>
          </p:nvPr>
        </p:nvSpPr>
        <p:spPr/>
        <p:txBody>
          <a:bodyPr/>
          <a:lstStyle>
            <a:lvl1pPr>
              <a:defRPr/>
            </a:lvl1pPr>
          </a:lstStyle>
          <a:p>
            <a:pPr>
              <a:defRPr/>
            </a:pPr>
            <a:r>
              <a:rPr lang="zh-TW" altLang="en-US"/>
              <a:t>96.02.11</a:t>
            </a:r>
            <a:endParaRPr lang="en-US" altLang="zh-TW"/>
          </a:p>
        </p:txBody>
      </p:sp>
      <p:sp>
        <p:nvSpPr>
          <p:cNvPr id="6" name="頁尾版面配置區 5">
            <a:extLst/>
          </p:cNvPr>
          <p:cNvSpPr>
            <a:spLocks noGrp="1"/>
          </p:cNvSpPr>
          <p:nvPr>
            <p:ph type="ftr" sz="quarter" idx="11"/>
          </p:nvPr>
        </p:nvSpPr>
        <p:spPr/>
        <p:txBody>
          <a:bodyPr/>
          <a:lstStyle>
            <a:lvl1pPr>
              <a:defRPr/>
            </a:lvl1pPr>
          </a:lstStyle>
          <a:p>
            <a:pPr>
              <a:defRPr/>
            </a:pPr>
            <a:endParaRPr lang="en-US" altLang="zh-TW"/>
          </a:p>
        </p:txBody>
      </p:sp>
      <p:sp>
        <p:nvSpPr>
          <p:cNvPr id="7" name="投影片編號版面配置區 6">
            <a:extLst/>
          </p:cNvPr>
          <p:cNvSpPr>
            <a:spLocks noGrp="1"/>
          </p:cNvSpPr>
          <p:nvPr>
            <p:ph type="sldNum" sz="quarter" idx="12"/>
          </p:nvPr>
        </p:nvSpPr>
        <p:spPr/>
        <p:txBody>
          <a:bodyPr/>
          <a:lstStyle>
            <a:lvl1pPr>
              <a:defRPr/>
            </a:lvl1pPr>
          </a:lstStyle>
          <a:p>
            <a:pPr>
              <a:defRPr/>
            </a:pPr>
            <a:fld id="{766F82EC-B8A6-41B0-A288-1E5D7B0A827C}" type="slidenum">
              <a:rPr lang="zh-TW" altLang="en-US"/>
              <a:pPr>
                <a:defRPr/>
              </a:pPr>
              <a:t>‹#›</a:t>
            </a:fld>
            <a:endParaRPr lang="en-US" altLang="zh-TW"/>
          </a:p>
        </p:txBody>
      </p:sp>
    </p:spTree>
    <p:extLst>
      <p:ext uri="{BB962C8B-B14F-4D97-AF65-F5344CB8AC3E}">
        <p14:creationId xmlns:p14="http://schemas.microsoft.com/office/powerpoint/2010/main" val="40188177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a:extLst>
              <a:ext uri="{FF2B5EF4-FFF2-40B4-BE49-F238E27FC236}"/>
            </a:extLst>
          </p:cNvPr>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a:t>按一下以編輯母片副標題樣式</a:t>
            </a:r>
            <a:endParaRPr lang="en-US"/>
          </a:p>
        </p:txBody>
      </p:sp>
      <p:sp>
        <p:nvSpPr>
          <p:cNvPr id="5" name="日期版面配置區 15">
            <a:extLst>
              <a:ext uri="{FF2B5EF4-FFF2-40B4-BE49-F238E27FC236}"/>
            </a:extLst>
          </p:cNvPr>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rgbClr val="F0A22E">
                    <a:shade val="75000"/>
                  </a:srgbClr>
                </a:solidFill>
                <a:ea typeface="新細明體" pitchFamily="18" charset="-120"/>
              </a:defRPr>
            </a:lvl1pPr>
          </a:lstStyle>
          <a:p>
            <a:pPr>
              <a:defRPr/>
            </a:pPr>
            <a:fld id="{2902CEE4-4870-405D-BA9B-1222884BBF20}" type="datetime1">
              <a:rPr lang="en-US"/>
              <a:pPr>
                <a:defRPr/>
              </a:pPr>
              <a:t>1/16/2026</a:t>
            </a:fld>
            <a:endParaRPr lang="en-US"/>
          </a:p>
        </p:txBody>
      </p:sp>
      <p:sp>
        <p:nvSpPr>
          <p:cNvPr id="6" name="頁尾版面配置區 1">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14">
            <a:extLst>
              <a:ext uri="{FF2B5EF4-FFF2-40B4-BE49-F238E27FC236}"/>
            </a:extLst>
          </p:cNvPr>
          <p:cNvSpPr>
            <a:spLocks noGrp="1"/>
          </p:cNvSpPr>
          <p:nvPr>
            <p:ph type="sldNum" sz="quarter" idx="12"/>
          </p:nvPr>
        </p:nvSpPr>
        <p:spPr>
          <a:xfrm>
            <a:off x="8229600" y="6473825"/>
            <a:ext cx="758825" cy="247650"/>
          </a:xfrm>
        </p:spPr>
        <p:txBody>
          <a:bodyPr/>
          <a:lstStyle>
            <a:lvl1pPr>
              <a:defRPr sz="1200" b="0">
                <a:solidFill>
                  <a:srgbClr val="D38E27"/>
                </a:solidFill>
                <a:effectLst/>
              </a:defRPr>
            </a:lvl1pPr>
          </a:lstStyle>
          <a:p>
            <a:pPr>
              <a:defRPr/>
            </a:pPr>
            <a:fld id="{EB76E551-9F02-4485-AD54-01A691824DE8}" type="slidenum">
              <a:rPr lang="en-US" altLang="zh-TW"/>
              <a:pPr>
                <a:defRPr/>
              </a:pPr>
              <a:t>‹#›</a:t>
            </a:fld>
            <a:endParaRPr lang="en-US" altLang="zh-TW"/>
          </a:p>
        </p:txBody>
      </p:sp>
    </p:spTree>
    <p:extLst>
      <p:ext uri="{BB962C8B-B14F-4D97-AF65-F5344CB8AC3E}">
        <p14:creationId xmlns:p14="http://schemas.microsoft.com/office/powerpoint/2010/main" val="17144653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lang="zh-TW" altLang="en-US"/>
              <a:t>按一下以編輯母片標題樣式</a:t>
            </a:r>
            <a:endParaRPr lang="en-US"/>
          </a:p>
        </p:txBody>
      </p:sp>
      <p:sp>
        <p:nvSpPr>
          <p:cNvPr id="27" name="內容版面配置區 26"/>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24">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5EEFC777-F137-42A0-AD9D-7CFAE713661F}" type="datetime1">
              <a:rPr lang="zh-TW" altLang="en-US"/>
              <a:pPr>
                <a:defRPr/>
              </a:pPr>
              <a:t>2026/1/16</a:t>
            </a:fld>
            <a:r>
              <a:rPr lang="en-US" altLang="zh-TW"/>
              <a:t>96.02.11</a:t>
            </a:r>
          </a:p>
        </p:txBody>
      </p:sp>
      <p:sp>
        <p:nvSpPr>
          <p:cNvPr id="5" name="頁尾版面配置區 18">
            <a:extLst>
              <a:ext uri="{FF2B5EF4-FFF2-40B4-BE49-F238E27FC236}"/>
            </a:extLst>
          </p:cNvPr>
          <p:cNvSpPr>
            <a:spLocks noGrp="1"/>
          </p:cNvSpPr>
          <p:nvPr>
            <p:ph type="ftr" sz="quarter" idx="11"/>
          </p:nvPr>
        </p:nvSpPr>
        <p:spPr>
          <a:xfrm>
            <a:off x="3581400" y="76200"/>
            <a:ext cx="28956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Tree>
    <p:extLst>
      <p:ext uri="{BB962C8B-B14F-4D97-AF65-F5344CB8AC3E}">
        <p14:creationId xmlns:p14="http://schemas.microsoft.com/office/powerpoint/2010/main" val="28934389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a:extLst>
              <a:ext uri="{FF2B5EF4-FFF2-40B4-BE49-F238E27FC236}"/>
            </a:extLst>
          </p:cNvPr>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a:t>按一下以編輯母片標題樣式</a:t>
            </a:r>
            <a:endParaRPr lang="en-US"/>
          </a:p>
        </p:txBody>
      </p:sp>
      <p:sp>
        <p:nvSpPr>
          <p:cNvPr id="5" name="日期版面配置區 18">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7851E6E1-2CF6-4894-934A-78252C135010}" type="datetime1">
              <a:rPr lang="zh-TW" altLang="en-US"/>
              <a:pPr>
                <a:defRPr/>
              </a:pPr>
              <a:t>2026/1/16</a:t>
            </a:fld>
            <a:r>
              <a:rPr lang="en-US" altLang="zh-TW"/>
              <a:t>96.02.11</a:t>
            </a:r>
          </a:p>
        </p:txBody>
      </p:sp>
      <p:sp>
        <p:nvSpPr>
          <p:cNvPr id="7" name="頁尾版面配置區 10">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9" name="投影片編號版面配置區 15">
            <a:extLst>
              <a:ext uri="{FF2B5EF4-FFF2-40B4-BE49-F238E27FC236}"/>
            </a:extLst>
          </p:cNvPr>
          <p:cNvSpPr>
            <a:spLocks noGrp="1"/>
          </p:cNvSpPr>
          <p:nvPr>
            <p:ph type="sldNum" sz="quarter" idx="12"/>
          </p:nvPr>
        </p:nvSpPr>
        <p:spPr/>
        <p:txBody>
          <a:bodyPr/>
          <a:lstStyle>
            <a:lvl1pPr>
              <a:defRPr sz="1200" b="0">
                <a:solidFill>
                  <a:srgbClr val="D38E27"/>
                </a:solidFill>
                <a:effectLst/>
              </a:defRPr>
            </a:lvl1pPr>
          </a:lstStyle>
          <a:p>
            <a:pPr>
              <a:defRPr/>
            </a:pPr>
            <a:fld id="{06BE3636-D196-4E3F-97C7-EAEB8725384F}" type="slidenum">
              <a:rPr lang="en-US" altLang="zh-TW"/>
              <a:pPr>
                <a:defRPr/>
              </a:pPr>
              <a:t>‹#›</a:t>
            </a:fld>
            <a:endParaRPr lang="en-US" altLang="zh-TW"/>
          </a:p>
        </p:txBody>
      </p:sp>
    </p:spTree>
    <p:extLst>
      <p:ext uri="{BB962C8B-B14F-4D97-AF65-F5344CB8AC3E}">
        <p14:creationId xmlns:p14="http://schemas.microsoft.com/office/powerpoint/2010/main" val="2886140282"/>
      </p:ext>
    </p:extLst>
  </p:cSld>
  <p:clrMapOvr>
    <a:overrideClrMapping bg1="dk1" tx1="lt1" bg2="dk2" tx2="lt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投影片編號版面配置區 4">
            <a:extLst>
              <a:ext uri="{FF2B5EF4-FFF2-40B4-BE49-F238E27FC236}"/>
            </a:extLst>
          </p:cNvPr>
          <p:cNvSpPr>
            <a:spLocks noGrp="1"/>
          </p:cNvSpPr>
          <p:nvPr>
            <p:ph type="sldNum" sz="quarter" idx="10"/>
          </p:nvPr>
        </p:nvSpPr>
        <p:spPr/>
        <p:txBody>
          <a:bodyPr/>
          <a:lstStyle>
            <a:lvl1pPr>
              <a:defRPr/>
            </a:lvl1pPr>
          </a:lstStyle>
          <a:p>
            <a:pPr>
              <a:defRPr/>
            </a:pPr>
            <a:fld id="{F0AD569C-97F2-4F8D-9E37-9E286CF258B2}" type="slidenum">
              <a:rPr lang="en-US" altLang="zh-TW"/>
              <a:pPr>
                <a:defRPr/>
              </a:pPr>
              <a:t>‹#›</a:t>
            </a:fld>
            <a:endParaRPr lang="en-US" altLang="zh-TW"/>
          </a:p>
        </p:txBody>
      </p:sp>
    </p:spTree>
    <p:extLst>
      <p:ext uri="{BB962C8B-B14F-4D97-AF65-F5344CB8AC3E}">
        <p14:creationId xmlns:p14="http://schemas.microsoft.com/office/powerpoint/2010/main" val="322643669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a:extLst>
              <a:ext uri="{FF2B5EF4-FFF2-40B4-BE49-F238E27FC236}"/>
            </a:extLst>
          </p:cNvPr>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8" name="日期版面配置區 9">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E3B72EA7-6EF8-4BF3-81E4-1ADCE7DA9D26}" type="datetime1">
              <a:rPr lang="zh-TW" altLang="en-US"/>
              <a:pPr>
                <a:defRPr/>
              </a:pPr>
              <a:t>2026/1/16</a:t>
            </a:fld>
            <a:r>
              <a:rPr lang="en-US" altLang="zh-TW"/>
              <a:t>96.02.11</a:t>
            </a:r>
          </a:p>
        </p:txBody>
      </p:sp>
      <p:sp>
        <p:nvSpPr>
          <p:cNvPr id="9" name="頁尾版面配置區 5">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10" name="投影片編號版面配置區 6">
            <a:extLst>
              <a:ext uri="{FF2B5EF4-FFF2-40B4-BE49-F238E27FC236}"/>
            </a:extLst>
          </p:cNvPr>
          <p:cNvSpPr>
            <a:spLocks noGrp="1"/>
          </p:cNvSpPr>
          <p:nvPr>
            <p:ph type="sldNum" sz="quarter" idx="12"/>
          </p:nvPr>
        </p:nvSpPr>
        <p:spPr>
          <a:xfrm>
            <a:off x="8229600" y="6477000"/>
            <a:ext cx="762000" cy="247650"/>
          </a:xfrm>
        </p:spPr>
        <p:txBody>
          <a:bodyPr/>
          <a:lstStyle>
            <a:lvl1pPr>
              <a:defRPr sz="1200" b="0">
                <a:solidFill>
                  <a:srgbClr val="D38E27"/>
                </a:solidFill>
                <a:effectLst/>
              </a:defRPr>
            </a:lvl1pPr>
          </a:lstStyle>
          <a:p>
            <a:pPr>
              <a:defRPr/>
            </a:pPr>
            <a:fld id="{20D6CCAE-AB36-4BCE-9953-2D0AE4D84735}" type="slidenum">
              <a:rPr lang="en-US" altLang="zh-TW"/>
              <a:pPr>
                <a:defRPr/>
              </a:pPr>
              <a:t>‹#›</a:t>
            </a:fld>
            <a:endParaRPr lang="en-US" altLang="zh-TW"/>
          </a:p>
        </p:txBody>
      </p:sp>
    </p:spTree>
    <p:extLst>
      <p:ext uri="{BB962C8B-B14F-4D97-AF65-F5344CB8AC3E}">
        <p14:creationId xmlns:p14="http://schemas.microsoft.com/office/powerpoint/2010/main" val="143184107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3" name="投影片編號版面配置區 4">
            <a:extLst>
              <a:ext uri="{FF2B5EF4-FFF2-40B4-BE49-F238E27FC236}"/>
            </a:extLst>
          </p:cNvPr>
          <p:cNvSpPr>
            <a:spLocks noGrp="1"/>
          </p:cNvSpPr>
          <p:nvPr>
            <p:ph type="sldNum" sz="quarter" idx="10"/>
          </p:nvPr>
        </p:nvSpPr>
        <p:spPr/>
        <p:txBody>
          <a:bodyPr/>
          <a:lstStyle>
            <a:lvl1pPr>
              <a:defRPr/>
            </a:lvl1pPr>
          </a:lstStyle>
          <a:p>
            <a:pPr>
              <a:defRPr/>
            </a:pPr>
            <a:fld id="{005C355F-DF90-4BA7-B15B-FC754D30CE1D}" type="slidenum">
              <a:rPr lang="en-US" altLang="zh-TW"/>
              <a:pPr>
                <a:defRPr/>
              </a:pPr>
              <a:t>‹#›</a:t>
            </a:fld>
            <a:endParaRPr lang="en-US" altLang="zh-TW"/>
          </a:p>
        </p:txBody>
      </p:sp>
    </p:spTree>
    <p:extLst>
      <p:ext uri="{BB962C8B-B14F-4D97-AF65-F5344CB8AC3E}">
        <p14:creationId xmlns:p14="http://schemas.microsoft.com/office/powerpoint/2010/main" val="252020436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2">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5B82B1E2-BACA-4039-8F7D-D0662783F837}" type="datetime1">
              <a:rPr lang="zh-TW" altLang="en-US"/>
              <a:pPr>
                <a:defRPr/>
              </a:pPr>
              <a:t>2026/1/16</a:t>
            </a:fld>
            <a:r>
              <a:rPr lang="en-US" altLang="zh-TW"/>
              <a:t>96.02.11</a:t>
            </a:r>
          </a:p>
        </p:txBody>
      </p:sp>
      <p:sp>
        <p:nvSpPr>
          <p:cNvPr id="3" name="頁尾版面配置區 23">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Tree>
    <p:extLst>
      <p:ext uri="{BB962C8B-B14F-4D97-AF65-F5344CB8AC3E}">
        <p14:creationId xmlns:p14="http://schemas.microsoft.com/office/powerpoint/2010/main" val="403799616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a:extLst>
              <a:ext uri="{FF2B5EF4-FFF2-40B4-BE49-F238E27FC236}"/>
            </a:extLst>
          </p:cNvPr>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日期版面配置區 24">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E711A30A-D7EA-4C77-86DC-2584BD6CD9CC}" type="datetime1">
              <a:rPr lang="zh-TW" altLang="en-US"/>
              <a:pPr>
                <a:defRPr/>
              </a:pPr>
              <a:t>2026/1/16</a:t>
            </a:fld>
            <a:r>
              <a:rPr lang="en-US" altLang="zh-TW"/>
              <a:t>96.02.11</a:t>
            </a:r>
          </a:p>
        </p:txBody>
      </p:sp>
      <p:sp>
        <p:nvSpPr>
          <p:cNvPr id="7" name="頁尾版面配置區 28">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8" name="投影片編號版面配置區 6">
            <a:extLst>
              <a:ext uri="{FF2B5EF4-FFF2-40B4-BE49-F238E27FC236}"/>
            </a:extLst>
          </p:cNvPr>
          <p:cNvSpPr>
            <a:spLocks noGrp="1"/>
          </p:cNvSpPr>
          <p:nvPr>
            <p:ph type="sldNum" sz="quarter" idx="12"/>
          </p:nvPr>
        </p:nvSpPr>
        <p:spPr/>
        <p:txBody>
          <a:bodyPr/>
          <a:lstStyle>
            <a:lvl1pPr>
              <a:defRPr sz="1200" b="0">
                <a:solidFill>
                  <a:srgbClr val="D38E27"/>
                </a:solidFill>
                <a:effectLst/>
              </a:defRPr>
            </a:lvl1pPr>
          </a:lstStyle>
          <a:p>
            <a:pPr>
              <a:defRPr/>
            </a:pPr>
            <a:fld id="{E387E0A8-DCDC-4927-99B9-976D612013CE}" type="slidenum">
              <a:rPr lang="en-US" altLang="zh-TW"/>
              <a:pPr>
                <a:defRPr/>
              </a:pPr>
              <a:t>‹#›</a:t>
            </a:fld>
            <a:endParaRPr lang="en-US" altLang="zh-TW"/>
          </a:p>
        </p:txBody>
      </p:sp>
    </p:spTree>
    <p:extLst>
      <p:ext uri="{BB962C8B-B14F-4D97-AF65-F5344CB8AC3E}">
        <p14:creationId xmlns:p14="http://schemas.microsoft.com/office/powerpoint/2010/main" val="153563589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a:t>按一下以編輯母片文字樣式</a:t>
            </a:r>
          </a:p>
        </p:txBody>
      </p:sp>
      <p:sp>
        <p:nvSpPr>
          <p:cNvPr id="5" name="日期版面配置區 6">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B3C6988B-4C9B-41D6-AF32-D045F2D5FCDA}" type="datetime1">
              <a:rPr lang="zh-TW" altLang="en-US"/>
              <a:pPr>
                <a:defRPr/>
              </a:pPr>
              <a:t>2026/1/16</a:t>
            </a:fld>
            <a:r>
              <a:rPr lang="en-US" altLang="zh-TW"/>
              <a:t>96.02.11</a:t>
            </a:r>
          </a:p>
        </p:txBody>
      </p:sp>
      <p:sp>
        <p:nvSpPr>
          <p:cNvPr id="6" name="頁尾版面配置區 4">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30">
            <a:extLst>
              <a:ext uri="{FF2B5EF4-FFF2-40B4-BE49-F238E27FC236}"/>
            </a:extLst>
          </p:cNvPr>
          <p:cNvSpPr>
            <a:spLocks noGrp="1"/>
          </p:cNvSpPr>
          <p:nvPr>
            <p:ph type="sldNum" sz="quarter" idx="12"/>
          </p:nvPr>
        </p:nvSpPr>
        <p:spPr/>
        <p:txBody>
          <a:bodyPr/>
          <a:lstStyle>
            <a:lvl1pPr>
              <a:defRPr sz="1200" b="0">
                <a:solidFill>
                  <a:srgbClr val="D38E27"/>
                </a:solidFill>
                <a:effectLst/>
              </a:defRPr>
            </a:lvl1pPr>
          </a:lstStyle>
          <a:p>
            <a:pPr>
              <a:defRPr/>
            </a:pPr>
            <a:fld id="{4D03B686-5963-44DD-ABB3-3B8042AAA161}" type="slidenum">
              <a:rPr lang="en-US" altLang="zh-TW"/>
              <a:pPr>
                <a:defRPr/>
              </a:pPr>
              <a:t>‹#›</a:t>
            </a:fld>
            <a:endParaRPr lang="en-US" altLang="zh-TW"/>
          </a:p>
        </p:txBody>
      </p:sp>
    </p:spTree>
    <p:extLst>
      <p:ext uri="{BB962C8B-B14F-4D97-AF65-F5344CB8AC3E}">
        <p14:creationId xmlns:p14="http://schemas.microsoft.com/office/powerpoint/2010/main" val="3440437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投影片編號版面配置區 4"/>
          <p:cNvSpPr>
            <a:spLocks noGrp="1"/>
          </p:cNvSpPr>
          <p:nvPr>
            <p:ph type="sldNum" sz="quarter" idx="10"/>
          </p:nvPr>
        </p:nvSpPr>
        <p:spPr/>
        <p:txBody>
          <a:bodyPr/>
          <a:lstStyle>
            <a:lvl1pPr>
              <a:defRPr/>
            </a:lvl1pPr>
          </a:lstStyle>
          <a:p>
            <a:pPr>
              <a:defRPr/>
            </a:pPr>
            <a:fld id="{BE9C012B-2009-48F7-9C01-A1FF1E42A35E}" type="slidenum">
              <a:rPr lang="en-US" altLang="zh-TW"/>
              <a:pPr>
                <a:defRPr/>
              </a:pPr>
              <a:t>‹#›</a:t>
            </a:fld>
            <a:endParaRPr lang="en-US" altLang="zh-TW"/>
          </a:p>
        </p:txBody>
      </p:sp>
    </p:spTree>
    <p:extLst>
      <p:ext uri="{BB962C8B-B14F-4D97-AF65-F5344CB8AC3E}">
        <p14:creationId xmlns:p14="http://schemas.microsoft.com/office/powerpoint/2010/main" val="192733666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投影片編號版面配置區 4">
            <a:extLst>
              <a:ext uri="{FF2B5EF4-FFF2-40B4-BE49-F238E27FC236}"/>
            </a:extLst>
          </p:cNvPr>
          <p:cNvSpPr>
            <a:spLocks noGrp="1"/>
          </p:cNvSpPr>
          <p:nvPr>
            <p:ph type="sldNum" sz="quarter" idx="10"/>
          </p:nvPr>
        </p:nvSpPr>
        <p:spPr/>
        <p:txBody>
          <a:bodyPr/>
          <a:lstStyle>
            <a:lvl1pPr>
              <a:defRPr/>
            </a:lvl1pPr>
          </a:lstStyle>
          <a:p>
            <a:pPr>
              <a:defRPr/>
            </a:pPr>
            <a:fld id="{B361B5E7-F1C1-4336-9CD3-E1F637FBFC2B}" type="slidenum">
              <a:rPr lang="en-US" altLang="zh-TW"/>
              <a:pPr>
                <a:defRPr/>
              </a:pPr>
              <a:t>‹#›</a:t>
            </a:fld>
            <a:endParaRPr lang="en-US" altLang="zh-TW"/>
          </a:p>
        </p:txBody>
      </p:sp>
    </p:spTree>
    <p:extLst>
      <p:ext uri="{BB962C8B-B14F-4D97-AF65-F5344CB8AC3E}">
        <p14:creationId xmlns:p14="http://schemas.microsoft.com/office/powerpoint/2010/main" val="222831301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extLst>
          </p:cNvPr>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D40B682A-B85E-48E2-A11A-668ADCFAFA58}" type="datetime1">
              <a:rPr lang="zh-TW" altLang="en-US"/>
              <a:pPr>
                <a:defRPr/>
              </a:pPr>
              <a:t>2026/1/16</a:t>
            </a:fld>
            <a:r>
              <a:rPr lang="en-US" altLang="zh-TW"/>
              <a:t>96.02.11</a:t>
            </a:r>
          </a:p>
        </p:txBody>
      </p:sp>
      <p:sp>
        <p:nvSpPr>
          <p:cNvPr id="5" name="頁尾版面配置區 4">
            <a:extLst>
              <a:ext uri="{FF2B5EF4-FFF2-40B4-BE49-F238E27FC236}"/>
            </a:extLst>
          </p:cNvPr>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6" name="投影片編號版面配置區 5">
            <a:extLst>
              <a:ext uri="{FF2B5EF4-FFF2-40B4-BE49-F238E27FC236}"/>
            </a:extLst>
          </p:cNvPr>
          <p:cNvSpPr>
            <a:spLocks noGrp="1"/>
          </p:cNvSpPr>
          <p:nvPr>
            <p:ph type="sldNum" sz="quarter" idx="12"/>
          </p:nvPr>
        </p:nvSpPr>
        <p:spPr/>
        <p:txBody>
          <a:bodyPr/>
          <a:lstStyle>
            <a:lvl1pPr>
              <a:defRPr sz="1200" b="0">
                <a:solidFill>
                  <a:srgbClr val="D38E27"/>
                </a:solidFill>
                <a:effectLst/>
              </a:defRPr>
            </a:lvl1pPr>
          </a:lstStyle>
          <a:p>
            <a:pPr>
              <a:defRPr/>
            </a:pPr>
            <a:fld id="{A67736A3-7573-451C-BCE9-B612F0F49A18}" type="slidenum">
              <a:rPr lang="en-US" altLang="zh-TW"/>
              <a:pPr>
                <a:defRPr/>
              </a:pPr>
              <a:t>‹#›</a:t>
            </a:fld>
            <a:endParaRPr lang="en-US" altLang="zh-TW"/>
          </a:p>
        </p:txBody>
      </p:sp>
    </p:spTree>
    <p:extLst>
      <p:ext uri="{BB962C8B-B14F-4D97-AF65-F5344CB8AC3E}">
        <p14:creationId xmlns:p14="http://schemas.microsoft.com/office/powerpoint/2010/main" val="382585012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ctrTitle"/>
          </p:nvPr>
        </p:nvSpPr>
        <p:spPr>
          <a:xfrm>
            <a:off x="381000" y="4853411"/>
            <a:ext cx="8458200" cy="1222375"/>
          </a:xfrm>
        </p:spPr>
        <p:txBody>
          <a:bodyPr anchor="t"/>
          <a:lstStyle/>
          <a:p>
            <a:r>
              <a:rPr lang="zh-TW" altLang="en-US"/>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a:t>按一下以編輯母片副標題樣式</a:t>
            </a:r>
            <a:endParaRPr lang="en-US"/>
          </a:p>
        </p:txBody>
      </p:sp>
      <p:sp>
        <p:nvSpPr>
          <p:cNvPr id="5" name="日期版面配置區 15"/>
          <p:cNvSpPr>
            <a:spLocks noGrp="1"/>
          </p:cNvSpPr>
          <p:nvPr>
            <p:ph type="dt" sz="half" idx="10"/>
          </p:nvPr>
        </p:nvSpPr>
        <p:spPr>
          <a:xfrm>
            <a:off x="6477000" y="76200"/>
            <a:ext cx="2514600" cy="288925"/>
          </a:xfrm>
          <a:prstGeom prst="rect">
            <a:avLst/>
          </a:prstGeom>
        </p:spPr>
        <p:txBody>
          <a:bodyPr vert="horz"/>
          <a:lstStyle>
            <a:lvl1pPr algn="l" eaLnBrk="1" hangingPunct="1">
              <a:defRPr kumimoji="0" sz="1200">
                <a:solidFill>
                  <a:schemeClr val="accent1">
                    <a:shade val="75000"/>
                  </a:schemeClr>
                </a:solidFill>
                <a:ea typeface="新細明體" pitchFamily="18" charset="-120"/>
              </a:defRPr>
            </a:lvl1pPr>
          </a:lstStyle>
          <a:p>
            <a:pPr>
              <a:defRPr/>
            </a:pPr>
            <a:fld id="{D4E488AE-D034-48F5-B26B-6F1F6269CDAF}" type="datetime1">
              <a:rPr lang="en-US">
                <a:solidFill>
                  <a:srgbClr val="F0A22E">
                    <a:shade val="75000"/>
                  </a:srgbClr>
                </a:solidFill>
              </a:rPr>
              <a:pPr>
                <a:defRPr/>
              </a:pPr>
              <a:t>1/16/2026</a:t>
            </a:fld>
            <a:endParaRPr lang="en-US">
              <a:solidFill>
                <a:srgbClr val="F0A22E">
                  <a:shade val="75000"/>
                </a:srgbClr>
              </a:solidFill>
            </a:endParaRPr>
          </a:p>
        </p:txBody>
      </p:sp>
      <p:sp>
        <p:nvSpPr>
          <p:cNvPr id="6" name="頁尾版面配置區 1"/>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a:defRPr sz="1200" b="0">
                <a:solidFill>
                  <a:srgbClr val="D38E27"/>
                </a:solidFill>
                <a:effectLst/>
              </a:defRPr>
            </a:lvl1pPr>
          </a:lstStyle>
          <a:p>
            <a:pPr>
              <a:defRPr/>
            </a:pPr>
            <a:fld id="{A2EEA6D2-7D25-4811-9992-605CA110B588}" type="slidenum">
              <a:rPr lang="en-US" altLang="zh-TW"/>
              <a:pPr>
                <a:defRPr/>
              </a:pPr>
              <a:t>‹#›</a:t>
            </a:fld>
            <a:endParaRPr lang="en-US" altLang="zh-TW"/>
          </a:p>
        </p:txBody>
      </p:sp>
    </p:spTree>
    <p:extLst>
      <p:ext uri="{BB962C8B-B14F-4D97-AF65-F5344CB8AC3E}">
        <p14:creationId xmlns:p14="http://schemas.microsoft.com/office/powerpoint/2010/main" val="421955139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white"/>
              </a:solidFill>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a:t>按一下以編輯母片標題樣式</a:t>
            </a:r>
            <a:endParaRPr lang="en-US"/>
          </a:p>
        </p:txBody>
      </p:sp>
      <p:sp>
        <p:nvSpPr>
          <p:cNvPr id="5" name="日期版面配置區 18"/>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68D58253-20FD-4C83-92BC-53A2CD7797B0}" type="datetime1">
              <a:rPr lang="zh-TW" altLang="en-US"/>
              <a:pPr>
                <a:defRPr/>
              </a:pPr>
              <a:t>2026/1/16</a:t>
            </a:fld>
            <a:r>
              <a:rPr lang="en-US" altLang="zh-TW"/>
              <a:t>96.02.11</a:t>
            </a:r>
          </a:p>
        </p:txBody>
      </p:sp>
      <p:sp>
        <p:nvSpPr>
          <p:cNvPr id="7" name="頁尾版面配置區 10"/>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a:defRPr sz="1200" b="0">
                <a:solidFill>
                  <a:srgbClr val="D38E27"/>
                </a:solidFill>
                <a:effectLst/>
              </a:defRPr>
            </a:lvl1pPr>
          </a:lstStyle>
          <a:p>
            <a:pPr>
              <a:defRPr/>
            </a:pPr>
            <a:fld id="{CA5112D8-2EA3-47EC-BEEC-33A4C4144D9D}" type="slidenum">
              <a:rPr lang="en-US" altLang="zh-TW"/>
              <a:pPr>
                <a:defRPr/>
              </a:pPr>
              <a:t>‹#›</a:t>
            </a:fld>
            <a:endParaRPr lang="en-US" altLang="zh-TW"/>
          </a:p>
        </p:txBody>
      </p:sp>
    </p:spTree>
    <p:extLst>
      <p:ext uri="{BB962C8B-B14F-4D97-AF65-F5344CB8AC3E}">
        <p14:creationId xmlns:p14="http://schemas.microsoft.com/office/powerpoint/2010/main" val="1968828836"/>
      </p:ext>
    </p:extLst>
  </p:cSld>
  <p:clrMapOvr>
    <a:overrideClrMapping bg1="dk1" tx1="lt1" bg2="dk2" tx2="lt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投影片編號版面配置區 4"/>
          <p:cNvSpPr>
            <a:spLocks noGrp="1"/>
          </p:cNvSpPr>
          <p:nvPr>
            <p:ph type="sldNum" sz="quarter" idx="10"/>
          </p:nvPr>
        </p:nvSpPr>
        <p:spPr/>
        <p:txBody>
          <a:bodyPr/>
          <a:lstStyle>
            <a:lvl1pPr>
              <a:defRPr/>
            </a:lvl1pPr>
          </a:lstStyle>
          <a:p>
            <a:pPr>
              <a:defRPr/>
            </a:pPr>
            <a:fld id="{D66B4CC1-0DD6-4075-9F9B-1EB8A4D18114}"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272802544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8" name="日期版面配置區 9"/>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8CA7B12D-464A-4D8B-A6A0-B1C201D41464}" type="datetime1">
              <a:rPr lang="zh-TW" altLang="en-US"/>
              <a:pPr>
                <a:defRPr/>
              </a:pPr>
              <a:t>2026/1/16</a:t>
            </a:fld>
            <a:r>
              <a:rPr lang="en-US" altLang="zh-TW"/>
              <a:t>96.02.11</a:t>
            </a:r>
          </a:p>
        </p:txBody>
      </p:sp>
      <p:sp>
        <p:nvSpPr>
          <p:cNvPr id="9" name="頁尾版面配置區 5"/>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a:defRPr sz="1200" b="0">
                <a:solidFill>
                  <a:srgbClr val="D38E27"/>
                </a:solidFill>
                <a:effectLst/>
              </a:defRPr>
            </a:lvl1pPr>
          </a:lstStyle>
          <a:p>
            <a:pPr>
              <a:defRPr/>
            </a:pPr>
            <a:fld id="{1D493B31-59D0-4797-AD86-C2040D46D62B}" type="slidenum">
              <a:rPr lang="en-US" altLang="zh-TW"/>
              <a:pPr>
                <a:defRPr/>
              </a:pPr>
              <a:t>‹#›</a:t>
            </a:fld>
            <a:endParaRPr lang="en-US" altLang="zh-TW"/>
          </a:p>
        </p:txBody>
      </p:sp>
    </p:spTree>
    <p:extLst>
      <p:ext uri="{BB962C8B-B14F-4D97-AF65-F5344CB8AC3E}">
        <p14:creationId xmlns:p14="http://schemas.microsoft.com/office/powerpoint/2010/main" val="298939698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a:t>按一下以編輯母片標題樣式</a:t>
            </a:r>
            <a:endParaRPr lang="en-US"/>
          </a:p>
        </p:txBody>
      </p:sp>
      <p:sp>
        <p:nvSpPr>
          <p:cNvPr id="3" name="投影片編號版面配置區 4"/>
          <p:cNvSpPr>
            <a:spLocks noGrp="1"/>
          </p:cNvSpPr>
          <p:nvPr>
            <p:ph type="sldNum" sz="quarter" idx="10"/>
          </p:nvPr>
        </p:nvSpPr>
        <p:spPr/>
        <p:txBody>
          <a:bodyPr/>
          <a:lstStyle>
            <a:lvl1pPr>
              <a:defRPr/>
            </a:lvl1pPr>
          </a:lstStyle>
          <a:p>
            <a:pPr>
              <a:defRPr/>
            </a:pPr>
            <a:fld id="{E2567BCA-B93D-46EE-B8FC-0452E8B12861}" type="slidenum">
              <a:rPr lang="en-US" altLang="zh-TW">
                <a:solidFill>
                  <a:srgbClr val="AD1F1F"/>
                </a:solidFill>
              </a:rPr>
              <a:pPr>
                <a:defRPr/>
              </a:pPr>
              <a:t>‹#›</a:t>
            </a:fld>
            <a:endParaRPr lang="en-US" altLang="zh-TW">
              <a:solidFill>
                <a:srgbClr val="AD1F1F"/>
              </a:solidFill>
            </a:endParaRPr>
          </a:p>
        </p:txBody>
      </p:sp>
    </p:spTree>
    <p:extLst>
      <p:ext uri="{BB962C8B-B14F-4D97-AF65-F5344CB8AC3E}">
        <p14:creationId xmlns:p14="http://schemas.microsoft.com/office/powerpoint/2010/main" val="703708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2"/>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CA244BDB-9916-47DD-925B-06933842A56B}" type="datetime1">
              <a:rPr lang="zh-TW" altLang="en-US"/>
              <a:pPr>
                <a:defRPr/>
              </a:pPr>
              <a:t>2026/1/16</a:t>
            </a:fld>
            <a:r>
              <a:rPr lang="en-US" altLang="zh-TW"/>
              <a:t>96.02.11</a:t>
            </a:r>
          </a:p>
        </p:txBody>
      </p:sp>
      <p:sp>
        <p:nvSpPr>
          <p:cNvPr id="3" name="頁尾版面配置區 23"/>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Tree>
    <p:extLst>
      <p:ext uri="{BB962C8B-B14F-4D97-AF65-F5344CB8AC3E}">
        <p14:creationId xmlns:p14="http://schemas.microsoft.com/office/powerpoint/2010/main" val="124007104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日期版面配置區 24"/>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EA75034F-E0A2-4C38-A41F-5A213D3D6A58}" type="datetime1">
              <a:rPr lang="zh-TW" altLang="en-US"/>
              <a:pPr>
                <a:defRPr/>
              </a:pPr>
              <a:t>2026/1/16</a:t>
            </a:fld>
            <a:r>
              <a:rPr lang="en-US" altLang="zh-TW"/>
              <a:t>96.02.11</a:t>
            </a:r>
          </a:p>
        </p:txBody>
      </p:sp>
      <p:sp>
        <p:nvSpPr>
          <p:cNvPr id="7" name="頁尾版面配置區 28"/>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a:defRPr sz="1200" b="0">
                <a:solidFill>
                  <a:srgbClr val="D38E27"/>
                </a:solidFill>
                <a:effectLst/>
              </a:defRPr>
            </a:lvl1pPr>
          </a:lstStyle>
          <a:p>
            <a:pPr>
              <a:defRPr/>
            </a:pPr>
            <a:fld id="{1C135110-B7F4-4350-ADE3-46C9022EE094}" type="slidenum">
              <a:rPr lang="en-US" altLang="zh-TW"/>
              <a:pPr>
                <a:defRPr/>
              </a:pPr>
              <a:t>‹#›</a:t>
            </a:fld>
            <a:endParaRPr lang="en-US" altLang="zh-TW"/>
          </a:p>
        </p:txBody>
      </p:sp>
    </p:spTree>
    <p:extLst>
      <p:ext uri="{BB962C8B-B14F-4D97-AF65-F5344CB8AC3E}">
        <p14:creationId xmlns:p14="http://schemas.microsoft.com/office/powerpoint/2010/main" val="6417044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a:t>按一下以編輯母片文字樣式</a:t>
            </a:r>
          </a:p>
        </p:txBody>
      </p:sp>
      <p:sp>
        <p:nvSpPr>
          <p:cNvPr id="5" name="日期版面配置區 6"/>
          <p:cNvSpPr>
            <a:spLocks noGrp="1"/>
          </p:cNvSpPr>
          <p:nvPr>
            <p:ph type="dt" sz="half" idx="10"/>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algn="l" eaLnBrk="1" hangingPunct="1">
              <a:defRPr kumimoji="0" sz="1200">
                <a:solidFill>
                  <a:srgbClr val="D38E27"/>
                </a:solidFill>
                <a:ea typeface="新細明體" charset="-120"/>
              </a:defRPr>
            </a:lvl1pPr>
          </a:lstStyle>
          <a:p>
            <a:pPr>
              <a:defRPr/>
            </a:pPr>
            <a:fld id="{2A1AE447-E02F-4AF0-B256-D2691E850157}" type="datetime1">
              <a:rPr lang="zh-TW" altLang="en-US"/>
              <a:pPr>
                <a:defRPr/>
              </a:pPr>
              <a:t>2026/1/16</a:t>
            </a:fld>
            <a:r>
              <a:rPr lang="en-US" altLang="zh-TW"/>
              <a:t>96.02.11</a:t>
            </a:r>
          </a:p>
        </p:txBody>
      </p:sp>
      <p:sp>
        <p:nvSpPr>
          <p:cNvPr id="6" name="頁尾版面配置區 4"/>
          <p:cNvSpPr>
            <a:spLocks noGrp="1"/>
          </p:cNvSpPr>
          <p:nvPr>
            <p:ph type="ftr" sz="quarter" idx="11"/>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200">
                <a:solidFill>
                  <a:srgbClr val="D38E27"/>
                </a:solidFill>
                <a:ea typeface="新細明體" charset="-120"/>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a:defRPr sz="1200" b="0">
                <a:solidFill>
                  <a:srgbClr val="D38E27"/>
                </a:solidFill>
                <a:effectLst/>
              </a:defRPr>
            </a:lvl1pPr>
          </a:lstStyle>
          <a:p>
            <a:pPr>
              <a:defRPr/>
            </a:pPr>
            <a:fld id="{24D9A622-8468-41A1-AAE8-16B049122F2F}" type="slidenum">
              <a:rPr lang="en-US" altLang="zh-TW"/>
              <a:pPr>
                <a:defRPr/>
              </a:pPr>
              <a:t>‹#›</a:t>
            </a:fld>
            <a:endParaRPr lang="en-US" altLang="zh-TW"/>
          </a:p>
        </p:txBody>
      </p:sp>
    </p:spTree>
    <p:extLst>
      <p:ext uri="{BB962C8B-B14F-4D97-AF65-F5344CB8AC3E}">
        <p14:creationId xmlns:p14="http://schemas.microsoft.com/office/powerpoint/2010/main" val="35309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3.jpe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0.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3.jpe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1.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3.jpe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2.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slideLayout" Target="../slideLayouts/slideLayout148.xml"/><Relationship Id="rId18" Type="http://schemas.openxmlformats.org/officeDocument/2006/relationships/slideLayout" Target="../slideLayouts/slideLayout15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slideLayout" Target="../slideLayouts/slideLayout147.xml"/><Relationship Id="rId17" Type="http://schemas.openxmlformats.org/officeDocument/2006/relationships/slideLayout" Target="../slideLayouts/slideLayout152.xml"/><Relationship Id="rId2" Type="http://schemas.openxmlformats.org/officeDocument/2006/relationships/slideLayout" Target="../slideLayouts/slideLayout137.xml"/><Relationship Id="rId16" Type="http://schemas.openxmlformats.org/officeDocument/2006/relationships/slideLayout" Target="../slideLayouts/slideLayout151.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5" Type="http://schemas.openxmlformats.org/officeDocument/2006/relationships/slideLayout" Target="../slideLayouts/slideLayout150.xml"/><Relationship Id="rId10" Type="http://schemas.openxmlformats.org/officeDocument/2006/relationships/slideLayout" Target="../slideLayouts/slideLayout145.xml"/><Relationship Id="rId19" Type="http://schemas.openxmlformats.org/officeDocument/2006/relationships/theme" Target="../theme/theme13.xml"/><Relationship Id="rId4" Type="http://schemas.openxmlformats.org/officeDocument/2006/relationships/slideLayout" Target="../slideLayouts/slideLayout139.xml"/><Relationship Id="rId9" Type="http://schemas.openxmlformats.org/officeDocument/2006/relationships/slideLayout" Target="../slideLayouts/slideLayout144.xml"/><Relationship Id="rId14" Type="http://schemas.openxmlformats.org/officeDocument/2006/relationships/slideLayout" Target="../slideLayouts/slideLayout149.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1.xml"/><Relationship Id="rId13" Type="http://schemas.openxmlformats.org/officeDocument/2006/relationships/slideLayout" Target="../slideLayouts/slideLayout166.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slideLayout" Target="../slideLayouts/slideLayout165.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5" Type="http://schemas.openxmlformats.org/officeDocument/2006/relationships/image" Target="../media/image9.jpeg"/><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4.xml"/><Relationship Id="rId13" Type="http://schemas.openxmlformats.org/officeDocument/2006/relationships/image" Target="../media/image7.jpeg"/><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5.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5.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7.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5.jpe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7.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image" Target="../media/image8.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3.jpe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3.jpe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9.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p>
        </p:txBody>
      </p:sp>
      <p:sp>
        <p:nvSpPr>
          <p:cNvPr id="1029"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600" b="1">
                <a:solidFill>
                  <a:schemeClr val="hlink"/>
                </a:solidFill>
                <a:effectLst>
                  <a:outerShdw blurRad="38100" dist="38100" dir="2700000" algn="tl">
                    <a:srgbClr val="C0C0C0"/>
                  </a:outerShdw>
                </a:effectLst>
              </a:defRPr>
            </a:lvl1pPr>
          </a:lstStyle>
          <a:p>
            <a:pPr>
              <a:defRPr/>
            </a:pPr>
            <a:fld id="{12984ABD-D9CF-45B7-884A-69B289B20715}" type="slidenum">
              <a:rPr lang="en-US" altLang="zh-TW"/>
              <a:pPr>
                <a:defRPr/>
              </a:pPr>
              <a:t>‹#›</a:t>
            </a:fld>
            <a:endParaRPr lang="en-US" altLang="zh-TW"/>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smtClean="0"/>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p>
        </p:txBody>
      </p:sp>
    </p:spTree>
  </p:cSld>
  <p:clrMap bg1="lt1" tx1="dk1" bg2="lt2" tx2="dk2" accent1="accent1" accent2="accent2" accent3="accent3" accent4="accent4" accent5="accent5" accent6="accent6" hlink="hlink" folHlink="folHlink"/>
  <p:sldLayoutIdLst>
    <p:sldLayoutId id="2147502232" r:id="rId1"/>
    <p:sldLayoutId id="2147502233" r:id="rId2"/>
    <p:sldLayoutId id="2147502234" r:id="rId3"/>
    <p:sldLayoutId id="2147502155" r:id="rId4"/>
    <p:sldLayoutId id="2147502235" r:id="rId5"/>
    <p:sldLayoutId id="2147502156" r:id="rId6"/>
    <p:sldLayoutId id="2147502236" r:id="rId7"/>
    <p:sldLayoutId id="2147502237" r:id="rId8"/>
    <p:sldLayoutId id="2147502157" r:id="rId9"/>
    <p:sldLayoutId id="2147502238" r:id="rId10"/>
    <p:sldLayoutId id="2147502158"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029"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400" b="1">
                <a:solidFill>
                  <a:schemeClr val="hlink"/>
                </a:solidFill>
                <a:effectLst>
                  <a:outerShdw blurRad="38100" dist="38100" dir="2700000" algn="tl">
                    <a:srgbClr val="C0C0C0"/>
                  </a:outerShdw>
                </a:effectLst>
              </a:defRPr>
            </a:lvl1pPr>
          </a:lstStyle>
          <a:p>
            <a:pPr>
              <a:defRPr/>
            </a:pPr>
            <a:fld id="{DCCA9A82-FD47-4A5C-B719-06EE60498BCF}" type="slidenum">
              <a:rPr lang="en-US" altLang="zh-TW">
                <a:solidFill>
                  <a:srgbClr val="AD1F1F"/>
                </a:solidFill>
              </a:rPr>
              <a:pPr>
                <a:defRPr/>
              </a:pPr>
              <a:t>‹#›</a:t>
            </a:fld>
            <a:endParaRPr lang="en-US" altLang="zh-TW">
              <a:solidFill>
                <a:srgbClr val="AD1F1F"/>
              </a:solidFill>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extLst>
      <p:ext uri="{BB962C8B-B14F-4D97-AF65-F5344CB8AC3E}">
        <p14:creationId xmlns:p14="http://schemas.microsoft.com/office/powerpoint/2010/main" val="3050502174"/>
      </p:ext>
    </p:extLst>
  </p:cSld>
  <p:clrMap bg1="lt1" tx1="dk1" bg2="lt2" tx2="dk2" accent1="accent1" accent2="accent2" accent3="accent3" accent4="accent4" accent5="accent5" accent6="accent6" hlink="hlink" folHlink="folHlink"/>
  <p:sldLayoutIdLst>
    <p:sldLayoutId id="2147502591" r:id="rId1"/>
    <p:sldLayoutId id="2147502592" r:id="rId2"/>
    <p:sldLayoutId id="2147502593" r:id="rId3"/>
    <p:sldLayoutId id="2147502594" r:id="rId4"/>
    <p:sldLayoutId id="2147502595" r:id="rId5"/>
    <p:sldLayoutId id="2147502596" r:id="rId6"/>
    <p:sldLayoutId id="2147502597" r:id="rId7"/>
    <p:sldLayoutId id="2147502598" r:id="rId8"/>
    <p:sldLayoutId id="2147502599" r:id="rId9"/>
    <p:sldLayoutId id="2147502600" r:id="rId10"/>
    <p:sldLayoutId id="2147502601"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029"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400" b="1">
                <a:solidFill>
                  <a:schemeClr val="hlink"/>
                </a:solidFill>
                <a:effectLst>
                  <a:outerShdw blurRad="38100" dist="38100" dir="2700000" algn="tl">
                    <a:srgbClr val="C0C0C0"/>
                  </a:outerShdw>
                </a:effectLst>
              </a:defRPr>
            </a:lvl1pPr>
          </a:lstStyle>
          <a:p>
            <a:pPr>
              <a:defRPr/>
            </a:pPr>
            <a:fld id="{DCCA9A82-FD47-4A5C-B719-06EE60498BCF}" type="slidenum">
              <a:rPr lang="en-US" altLang="zh-TW">
                <a:solidFill>
                  <a:srgbClr val="AD1F1F"/>
                </a:solidFill>
              </a:rPr>
              <a:pPr>
                <a:defRPr/>
              </a:pPr>
              <a:t>‹#›</a:t>
            </a:fld>
            <a:endParaRPr lang="en-US" altLang="zh-TW">
              <a:solidFill>
                <a:srgbClr val="AD1F1F"/>
              </a:solidFill>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extLst>
      <p:ext uri="{BB962C8B-B14F-4D97-AF65-F5344CB8AC3E}">
        <p14:creationId xmlns:p14="http://schemas.microsoft.com/office/powerpoint/2010/main" val="3429051330"/>
      </p:ext>
    </p:extLst>
  </p:cSld>
  <p:clrMap bg1="lt1" tx1="dk1" bg2="lt2" tx2="dk2" accent1="accent1" accent2="accent2" accent3="accent3" accent4="accent4" accent5="accent5" accent6="accent6" hlink="hlink" folHlink="folHlink"/>
  <p:sldLayoutIdLst>
    <p:sldLayoutId id="2147502603" r:id="rId1"/>
    <p:sldLayoutId id="2147502604" r:id="rId2"/>
    <p:sldLayoutId id="2147502605" r:id="rId3"/>
    <p:sldLayoutId id="2147502606" r:id="rId4"/>
    <p:sldLayoutId id="2147502607" r:id="rId5"/>
    <p:sldLayoutId id="2147502608" r:id="rId6"/>
    <p:sldLayoutId id="2147502609" r:id="rId7"/>
    <p:sldLayoutId id="2147502610" r:id="rId8"/>
    <p:sldLayoutId id="2147502611" r:id="rId9"/>
    <p:sldLayoutId id="2147502612" r:id="rId10"/>
    <p:sldLayoutId id="2147502613"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6389"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600" b="1">
                <a:solidFill>
                  <a:srgbClr val="AD1F1F"/>
                </a:solidFill>
                <a:effectLst>
                  <a:outerShdw blurRad="38100" dist="38100" dir="2700000" algn="tl">
                    <a:srgbClr val="C0C0C0"/>
                  </a:outerShdw>
                </a:effectLst>
              </a:defRPr>
            </a:lvl1pPr>
          </a:lstStyle>
          <a:p>
            <a:pPr>
              <a:defRPr/>
            </a:pPr>
            <a:fld id="{2F378140-85AF-4AF0-A40F-A4E21492B037}" type="slidenum">
              <a:rPr lang="en-US" altLang="zh-TW"/>
              <a:pPr>
                <a:defRPr/>
              </a:pPr>
              <a:t>‹#›</a:t>
            </a:fld>
            <a:endParaRPr lang="en-US" altLang="zh-TW"/>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smtClean="0"/>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extLst>
      <p:ext uri="{BB962C8B-B14F-4D97-AF65-F5344CB8AC3E}">
        <p14:creationId xmlns:p14="http://schemas.microsoft.com/office/powerpoint/2010/main" val="2944062895"/>
      </p:ext>
    </p:extLst>
  </p:cSld>
  <p:clrMap bg1="lt1" tx1="dk1" bg2="lt2" tx2="dk2" accent1="accent1" accent2="accent2" accent3="accent3" accent4="accent4" accent5="accent5" accent6="accent6" hlink="hlink" folHlink="folHlink"/>
  <p:sldLayoutIdLst>
    <p:sldLayoutId id="2147502615" r:id="rId1"/>
    <p:sldLayoutId id="2147502616" r:id="rId2"/>
    <p:sldLayoutId id="2147502617" r:id="rId3"/>
    <p:sldLayoutId id="2147502618" r:id="rId4"/>
    <p:sldLayoutId id="2147502619" r:id="rId5"/>
    <p:sldLayoutId id="2147502620" r:id="rId6"/>
    <p:sldLayoutId id="2147502621" r:id="rId7"/>
    <p:sldLayoutId id="2147502622" r:id="rId8"/>
    <p:sldLayoutId id="2147502623" r:id="rId9"/>
    <p:sldLayoutId id="2147502624" r:id="rId10"/>
    <p:sldLayoutId id="2147502625"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eaLnBrk="1" hangingPunct="1"/>
            <a:endParaRPr lang="en-US" altLang="zh-TW">
              <a:solidFill>
                <a:prstClr val="black">
                  <a:tint val="75000"/>
                </a:prstClr>
              </a:solidFill>
              <a:latin typeface="Tahoma" pitchFamily="34" charset="0"/>
            </a:endParaRP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eaLnBrk="1" hangingPunct="1"/>
            <a:endParaRPr lang="en-US" altLang="zh-TW">
              <a:solidFill>
                <a:prstClr val="black">
                  <a:tint val="75000"/>
                </a:prstClr>
              </a:solidFill>
              <a:latin typeface="Tahoma" pitchFamily="34" charset="0"/>
            </a:endParaRP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eaLnBrk="1" hangingPunct="1"/>
            <a:fld id="{935FEDFA-9255-46A9-93C3-92418834A988}" type="slidenum">
              <a:rPr lang="en-US" altLang="zh-TW" smtClean="0">
                <a:latin typeface="Tahoma" pitchFamily="34" charset="0"/>
              </a:rPr>
              <a:pPr eaLnBrk="1" hangingPunct="1"/>
              <a:t>‹#›</a:t>
            </a:fld>
            <a:endParaRPr lang="en-US" altLang="zh-TW">
              <a:latin typeface="Tahoma" pitchFamily="34" charset="0"/>
            </a:endParaRPr>
          </a:p>
        </p:txBody>
      </p:sp>
    </p:spTree>
    <p:extLst>
      <p:ext uri="{BB962C8B-B14F-4D97-AF65-F5344CB8AC3E}">
        <p14:creationId xmlns:p14="http://schemas.microsoft.com/office/powerpoint/2010/main" val="3500013679"/>
      </p:ext>
    </p:extLst>
  </p:cSld>
  <p:clrMap bg1="lt1" tx1="dk1" bg2="lt2" tx2="dk2" accent1="accent1" accent2="accent2" accent3="accent3" accent4="accent4" accent5="accent5" accent6="accent6" hlink="hlink" folHlink="folHlink"/>
  <p:sldLayoutIdLst>
    <p:sldLayoutId id="2147502627" r:id="rId1"/>
    <p:sldLayoutId id="2147502628" r:id="rId2"/>
    <p:sldLayoutId id="2147502629" r:id="rId3"/>
    <p:sldLayoutId id="2147502630" r:id="rId4"/>
    <p:sldLayoutId id="2147502631" r:id="rId5"/>
    <p:sldLayoutId id="2147502632" r:id="rId6"/>
    <p:sldLayoutId id="2147502633" r:id="rId7"/>
    <p:sldLayoutId id="2147502634" r:id="rId8"/>
    <p:sldLayoutId id="2147502635" r:id="rId9"/>
    <p:sldLayoutId id="2147502636" r:id="rId10"/>
    <p:sldLayoutId id="2147502637" r:id="rId11"/>
    <p:sldLayoutId id="2147502638" r:id="rId12"/>
    <p:sldLayoutId id="2147502639" r:id="rId13"/>
    <p:sldLayoutId id="2147502640" r:id="rId14"/>
    <p:sldLayoutId id="2147502641" r:id="rId15"/>
    <p:sldLayoutId id="2147502642" r:id="rId16"/>
    <p:sldLayoutId id="2147502643" r:id="rId17"/>
    <p:sldLayoutId id="2147502644" r:id="rId18"/>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tile tx="0" ty="0" sx="100000" sy="100000" flip="none" algn="tl"/>
        </a:blipFill>
        <a:effectLst/>
      </p:bgPr>
    </p:bg>
    <p:spTree>
      <p:nvGrpSpPr>
        <p:cNvPr id="1" name=""/>
        <p:cNvGrpSpPr/>
        <p:nvPr/>
      </p:nvGrpSpPr>
      <p:grpSpPr>
        <a:xfrm>
          <a:off x="0" y="0"/>
          <a:ext cx="0" cy="0"/>
          <a:chOff x="0" y="0"/>
          <a:chExt cx="0" cy="0"/>
        </a:xfrm>
      </p:grpSpPr>
      <p:grpSp>
        <p:nvGrpSpPr>
          <p:cNvPr id="9218" name="Group 22"/>
          <p:cNvGrpSpPr>
            <a:grpSpLocks/>
          </p:cNvGrpSpPr>
          <p:nvPr/>
        </p:nvGrpSpPr>
        <p:grpSpPr bwMode="auto">
          <a:xfrm>
            <a:off x="0" y="0"/>
            <a:ext cx="3200400" cy="6858000"/>
            <a:chOff x="0" y="0"/>
            <a:chExt cx="2016" cy="4320"/>
          </a:xfrm>
        </p:grpSpPr>
        <p:sp>
          <p:nvSpPr>
            <p:cNvPr id="1036" name="Rectangle 3">
              <a:extLst/>
            </p:cNvPr>
            <p:cNvSpPr>
              <a:spLocks noChangeArrowheads="1"/>
            </p:cNvSpPr>
            <p:nvPr/>
          </p:nvSpPr>
          <p:spPr bwMode="auto">
            <a:xfrm>
              <a:off x="0" y="0"/>
              <a:ext cx="480" cy="432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sp>
          <p:nvSpPr>
            <p:cNvPr id="2" name="Rectangle 4">
              <a:extLst/>
            </p:cNvPr>
            <p:cNvSpPr>
              <a:spLocks noChangeArrowheads="1"/>
            </p:cNvSpPr>
            <p:nvPr/>
          </p:nvSpPr>
          <p:spPr bwMode="auto">
            <a:xfrm>
              <a:off x="432" y="0"/>
              <a:ext cx="1584" cy="67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grpSp>
      <p:sp>
        <p:nvSpPr>
          <p:cNvPr id="1027" name="AutoShape 5">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ctr" eaLnBrk="1" hangingPunct="1">
              <a:defRPr/>
            </a:pPr>
            <a:endParaRPr lang="zh-TW" altLang="en-US">
              <a:solidFill>
                <a:srgbClr val="003366"/>
              </a:solidFill>
            </a:endParaRPr>
          </a:p>
        </p:txBody>
      </p:sp>
      <p:sp>
        <p:nvSpPr>
          <p:cNvPr id="9220" name="Rectangle 7"/>
          <p:cNvSpPr>
            <a:spLocks noGrp="1" noChangeArrowheads="1"/>
          </p:cNvSpPr>
          <p:nvPr>
            <p:ph type="title"/>
          </p:nvPr>
        </p:nvSpPr>
        <p:spPr bwMode="auto">
          <a:xfrm>
            <a:off x="914400" y="762000"/>
            <a:ext cx="8001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smtClean="0"/>
              <a:t>按一下以編輯母片標題樣式</a:t>
            </a:r>
          </a:p>
        </p:txBody>
      </p:sp>
      <p:sp>
        <p:nvSpPr>
          <p:cNvPr id="9221" name="Rectangle 8"/>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37" name="Rectangle 13">
            <a:extLst/>
          </p:cNvPr>
          <p:cNvSpPr>
            <a:spLocks noGrp="1" noChangeArrowheads="1"/>
          </p:cNvSpPr>
          <p:nvPr>
            <p:ph type="dt" sz="half" idx="2"/>
          </p:nvPr>
        </p:nvSpPr>
        <p:spPr bwMode="auto">
          <a:xfrm>
            <a:off x="7010400" y="6553200"/>
            <a:ext cx="19050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r" eaLnBrk="1" hangingPunct="1">
              <a:defRPr kumimoji="0" sz="1400" b="1">
                <a:solidFill>
                  <a:srgbClr val="003399"/>
                </a:solidFill>
                <a:ea typeface="新細明體" pitchFamily="18" charset="-120"/>
              </a:defRPr>
            </a:lvl1pPr>
          </a:lstStyle>
          <a:p>
            <a:pPr>
              <a:defRPr/>
            </a:pPr>
            <a:r>
              <a:rPr lang="zh-TW" altLang="en-US"/>
              <a:t>96.02.11</a:t>
            </a:r>
            <a:endParaRPr lang="en-US" altLang="zh-TW"/>
          </a:p>
        </p:txBody>
      </p:sp>
      <p:sp>
        <p:nvSpPr>
          <p:cNvPr id="1038" name="Rectangle 14">
            <a:extLst/>
          </p:cNvPr>
          <p:cNvSpPr>
            <a:spLocks noGrp="1" noChangeArrowheads="1"/>
          </p:cNvSpPr>
          <p:nvPr>
            <p:ph type="ftr" sz="quarter" idx="3"/>
          </p:nvPr>
        </p:nvSpPr>
        <p:spPr bwMode="auto">
          <a:xfrm>
            <a:off x="2936875" y="6529388"/>
            <a:ext cx="28956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ctr" eaLnBrk="1" hangingPunct="1">
              <a:defRPr kumimoji="0" sz="1400">
                <a:solidFill>
                  <a:srgbClr val="003366"/>
                </a:solidFill>
                <a:latin typeface="+mn-lt"/>
                <a:ea typeface="新細明體" pitchFamily="18" charset="-120"/>
              </a:defRPr>
            </a:lvl1pPr>
          </a:lstStyle>
          <a:p>
            <a:pPr>
              <a:defRPr/>
            </a:pPr>
            <a:endParaRPr lang="en-US" altLang="zh-TW"/>
          </a:p>
        </p:txBody>
      </p:sp>
      <p:sp>
        <p:nvSpPr>
          <p:cNvPr id="1039" name="Rectangle 15">
            <a:extLst/>
          </p:cNvPr>
          <p:cNvSpPr>
            <a:spLocks noGrp="1" noChangeArrowheads="1"/>
          </p:cNvSpPr>
          <p:nvPr>
            <p:ph type="sldNum" sz="quarter" idx="4"/>
          </p:nvPr>
        </p:nvSpPr>
        <p:spPr bwMode="auto">
          <a:xfrm>
            <a:off x="84138" y="6375400"/>
            <a:ext cx="587375"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lgn="l" eaLnBrk="1" hangingPunct="1">
              <a:defRPr kumimoji="0" b="1">
                <a:solidFill>
                  <a:srgbClr val="003399"/>
                </a:solidFill>
              </a:defRPr>
            </a:lvl1pPr>
          </a:lstStyle>
          <a:p>
            <a:pPr>
              <a:defRPr/>
            </a:pPr>
            <a:fld id="{F9651ACE-C894-4438-B00A-0CAE3BF84471}" type="slidenum">
              <a:rPr lang="zh-TW" altLang="en-US"/>
              <a:pPr>
                <a:defRPr/>
              </a:pPr>
              <a:t>‹#›</a:t>
            </a:fld>
            <a:endParaRPr lang="en-US" altLang="zh-TW"/>
          </a:p>
        </p:txBody>
      </p:sp>
      <p:grpSp>
        <p:nvGrpSpPr>
          <p:cNvPr id="9225" name="Group 21"/>
          <p:cNvGrpSpPr>
            <a:grpSpLocks/>
          </p:cNvGrpSpPr>
          <p:nvPr/>
        </p:nvGrpSpPr>
        <p:grpSpPr bwMode="auto">
          <a:xfrm>
            <a:off x="228600" y="1981200"/>
            <a:ext cx="7391400" cy="319088"/>
            <a:chOff x="144" y="1248"/>
            <a:chExt cx="4656" cy="201"/>
          </a:xfrm>
        </p:grpSpPr>
        <p:sp>
          <p:nvSpPr>
            <p:cNvPr id="1034" name="AutoShape 12">
              <a:extLst/>
            </p:cNvPr>
            <p:cNvSpPr>
              <a:spLocks noChangeArrowheads="1"/>
            </p:cNvSpPr>
            <p:nvPr/>
          </p:nvSpPr>
          <p:spPr bwMode="auto">
            <a:xfrm>
              <a:off x="384" y="1248"/>
              <a:ext cx="4416" cy="200"/>
            </a:xfrm>
            <a:prstGeom prst="roundRect">
              <a:avLst>
                <a:gd name="adj" fmla="val 0"/>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sp>
          <p:nvSpPr>
            <p:cNvPr id="1035" name="AutoShape 20">
              <a:extLst/>
            </p:cNvPr>
            <p:cNvSpPr>
              <a:spLocks noChangeArrowheads="1"/>
            </p:cNvSpPr>
            <p:nvPr/>
          </p:nvSpPr>
          <p:spPr bwMode="auto">
            <a:xfrm flipH="1">
              <a:off x="144" y="1248"/>
              <a:ext cx="248" cy="201"/>
            </a:xfrm>
            <a:prstGeom prst="flowChartDelay">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grpSp>
    </p:spTree>
    <p:extLst>
      <p:ext uri="{BB962C8B-B14F-4D97-AF65-F5344CB8AC3E}">
        <p14:creationId xmlns:p14="http://schemas.microsoft.com/office/powerpoint/2010/main" val="1804930596"/>
      </p:ext>
    </p:extLst>
  </p:cSld>
  <p:clrMap bg1="lt1" tx1="dk1" bg2="lt2" tx2="dk2" accent1="accent1" accent2="accent2" accent3="accent3" accent4="accent4" accent5="accent5" accent6="accent6" hlink="hlink" folHlink="folHlink"/>
  <p:sldLayoutIdLst>
    <p:sldLayoutId id="2147502646" r:id="rId1"/>
    <p:sldLayoutId id="2147502647" r:id="rId2"/>
    <p:sldLayoutId id="2147502648" r:id="rId3"/>
    <p:sldLayoutId id="2147502649" r:id="rId4"/>
    <p:sldLayoutId id="2147502650" r:id="rId5"/>
    <p:sldLayoutId id="2147502651" r:id="rId6"/>
    <p:sldLayoutId id="2147502652" r:id="rId7"/>
    <p:sldLayoutId id="2147502653" r:id="rId8"/>
    <p:sldLayoutId id="2147502654" r:id="rId9"/>
    <p:sldLayoutId id="2147502655" r:id="rId10"/>
    <p:sldLayoutId id="2147502656" r:id="rId11"/>
    <p:sldLayoutId id="2147502657" r:id="rId12"/>
    <p:sldLayoutId id="2147502658" r:id="rId13"/>
  </p:sldLayoutIdLst>
  <p:hf hdr="0" ftr="0" dt="0"/>
  <p:txStyles>
    <p:title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pitchFamily="18"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pitchFamily="18"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pitchFamily="18"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body" idx="1"/>
          </p:nvPr>
        </p:nvSpPr>
        <p:spPr bwMode="auto">
          <a:xfrm>
            <a:off x="914400" y="2362200"/>
            <a:ext cx="80010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38" name="Rectangle 14"/>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eaLnBrk="1" hangingPunct="1">
              <a:defRPr kumimoji="0" sz="1400">
                <a:latin typeface="+mn-lt"/>
                <a:ea typeface="新細明體" charset="-120"/>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1834922015"/>
      </p:ext>
    </p:extLst>
  </p:cSld>
  <p:clrMap bg1="lt1" tx1="dk1" bg2="lt2" tx2="dk2" accent1="accent1" accent2="accent2" accent3="accent3" accent4="accent4" accent5="accent5" accent6="accent6" hlink="hlink" folHlink="folHlink"/>
  <p:sldLayoutIdLst>
    <p:sldLayoutId id="2147502660" r:id="rId1"/>
    <p:sldLayoutId id="2147502661" r:id="rId2"/>
    <p:sldLayoutId id="2147502662" r:id="rId3"/>
    <p:sldLayoutId id="2147502663" r:id="rId4"/>
    <p:sldLayoutId id="2147502664" r:id="rId5"/>
    <p:sldLayoutId id="2147502665" r:id="rId6"/>
    <p:sldLayoutId id="2147502666" r:id="rId7"/>
    <p:sldLayoutId id="2147502667" r:id="rId8"/>
    <p:sldLayoutId id="2147502668" r:id="rId9"/>
    <p:sldLayoutId id="2147502669" r:id="rId10"/>
    <p:sldLayoutId id="2147502670" r:id="rId11"/>
  </p:sldLayoutIdLst>
  <p:txStyles>
    <p:title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053"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400" b="1">
                <a:solidFill>
                  <a:srgbClr val="AD1F1F"/>
                </a:solidFill>
                <a:effectLst>
                  <a:outerShdw blurRad="38100" dist="38100" dir="2700000" algn="tl">
                    <a:srgbClr val="C0C0C0"/>
                  </a:outerShdw>
                </a:effectLst>
              </a:defRPr>
            </a:lvl1pPr>
          </a:lstStyle>
          <a:p>
            <a:pPr>
              <a:defRPr/>
            </a:pPr>
            <a:fld id="{2A354749-A0C5-4A01-BD60-5A7D92A467F7}" type="slidenum">
              <a:rPr lang="en-US" altLang="zh-TW"/>
              <a:pPr>
                <a:defRPr/>
              </a:pPr>
              <a:t>‹#›</a:t>
            </a:fld>
            <a:endParaRPr lang="en-US" altLang="zh-TW"/>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smtClean="0"/>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cSld>
  <p:clrMap bg1="lt1" tx1="dk1" bg2="lt2" tx2="dk2" accent1="accent1" accent2="accent2" accent3="accent3" accent4="accent4" accent5="accent5" accent6="accent6" hlink="hlink" folHlink="folHlink"/>
  <p:sldLayoutIdLst>
    <p:sldLayoutId id="2147502239" r:id="rId1"/>
    <p:sldLayoutId id="2147502240" r:id="rId2"/>
    <p:sldLayoutId id="2147502241" r:id="rId3"/>
    <p:sldLayoutId id="2147502159" r:id="rId4"/>
    <p:sldLayoutId id="2147502242" r:id="rId5"/>
    <p:sldLayoutId id="2147502160" r:id="rId6"/>
    <p:sldLayoutId id="2147502243" r:id="rId7"/>
    <p:sldLayoutId id="2147502244" r:id="rId8"/>
    <p:sldLayoutId id="2147502245" r:id="rId9"/>
    <p:sldLayoutId id="2147502161" r:id="rId10"/>
    <p:sldLayoutId id="2147502246" r:id="rId11"/>
    <p:sldLayoutId id="2147502162" r:id="rId12"/>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4101"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600" b="1">
                <a:solidFill>
                  <a:srgbClr val="AD1F1F"/>
                </a:solidFill>
                <a:effectLst>
                  <a:outerShdw blurRad="38100" dist="38100" dir="2700000" algn="tl">
                    <a:srgbClr val="C0C0C0"/>
                  </a:outerShdw>
                </a:effectLst>
              </a:defRPr>
            </a:lvl1pPr>
          </a:lstStyle>
          <a:p>
            <a:pPr>
              <a:defRPr/>
            </a:pPr>
            <a:fld id="{7F38030A-BC5B-49E0-AC0D-16672A53CE17}" type="slidenum">
              <a:rPr lang="en-US" altLang="zh-TW"/>
              <a:pPr>
                <a:defRPr/>
              </a:pPr>
              <a:t>‹#›</a:t>
            </a:fld>
            <a:endParaRPr lang="en-US" altLang="zh-TW"/>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smtClean="0"/>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cSld>
  <p:clrMap bg1="lt1" tx1="dk1" bg2="lt2" tx2="dk2" accent1="accent1" accent2="accent2" accent3="accent3" accent4="accent4" accent5="accent5" accent6="accent6" hlink="hlink" folHlink="folHlink"/>
  <p:sldLayoutIdLst>
    <p:sldLayoutId id="2147502259" r:id="rId1"/>
    <p:sldLayoutId id="2147502260" r:id="rId2"/>
    <p:sldLayoutId id="2147502261" r:id="rId3"/>
    <p:sldLayoutId id="2147502163" r:id="rId4"/>
    <p:sldLayoutId id="2147502262" r:id="rId5"/>
    <p:sldLayoutId id="2147502164" r:id="rId6"/>
    <p:sldLayoutId id="2147502263" r:id="rId7"/>
    <p:sldLayoutId id="2147502264" r:id="rId8"/>
    <p:sldLayoutId id="2147502165" r:id="rId9"/>
    <p:sldLayoutId id="2147502265" r:id="rId10"/>
    <p:sldLayoutId id="2147502166"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直線接點 6">
            <a:extLst>
              <a:ext uri="{FF2B5EF4-FFF2-40B4-BE49-F238E27FC236}"/>
            </a:extLst>
          </p:cNvPr>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2533"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 name="投影片編號版面配置區 4">
            <a:extLst>
              <a:ext uri="{FF2B5EF4-FFF2-40B4-BE49-F238E27FC236}"/>
            </a:extLst>
          </p:cNvPr>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400" b="1">
                <a:solidFill>
                  <a:srgbClr val="AD1F1F"/>
                </a:solidFill>
                <a:effectLst>
                  <a:outerShdw blurRad="38100" dist="38100" dir="2700000" algn="tl">
                    <a:srgbClr val="C0C0C0"/>
                  </a:outerShdw>
                </a:effectLst>
              </a:defRPr>
            </a:lvl1pPr>
          </a:lstStyle>
          <a:p>
            <a:pPr>
              <a:defRPr/>
            </a:pPr>
            <a:fld id="{C960A3E3-E647-4188-A02D-95E7FE24722E}" type="slidenum">
              <a:rPr lang="en-US" altLang="zh-TW"/>
              <a:pPr>
                <a:defRPr/>
              </a:pPr>
              <a:t>‹#›</a:t>
            </a:fld>
            <a:endParaRPr lang="en-US" altLang="zh-TW"/>
          </a:p>
        </p:txBody>
      </p:sp>
      <p:sp>
        <p:nvSpPr>
          <p:cNvPr id="10" name="標題版面配置區 9">
            <a:extLst>
              <a:ext uri="{FF2B5EF4-FFF2-40B4-BE49-F238E27FC236}"/>
            </a:extLst>
          </p:cNvPr>
          <p:cNvSpPr>
            <a:spLocks noGrp="1"/>
          </p:cNvSpPr>
          <p:nvPr>
            <p:ph type="title"/>
          </p:nvPr>
        </p:nvSpPr>
        <p:spPr>
          <a:xfrm>
            <a:off x="304800" y="457200"/>
            <a:ext cx="8686800" cy="838200"/>
          </a:xfrm>
          <a:prstGeom prst="rect">
            <a:avLst/>
          </a:prstGeom>
        </p:spPr>
        <p:txBody>
          <a:bodyPr vert="horz" anchor="ctr">
            <a:normAutofit/>
          </a:bodyPr>
          <a:lstStyle/>
          <a:p>
            <a:r>
              <a:rPr lang="zh-TW" altLang="en-US"/>
              <a:t>按一下以編輯母片標題樣式</a:t>
            </a:r>
            <a:endParaRPr lang="en-US"/>
          </a:p>
        </p:txBody>
      </p:sp>
      <p:sp>
        <p:nvSpPr>
          <p:cNvPr id="9" name="直線接點 8">
            <a:extLst>
              <a:ext uri="{FF2B5EF4-FFF2-40B4-BE49-F238E27FC236}"/>
            </a:extLst>
          </p:cNvPr>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a:extLst>
              <a:ext uri="{FF2B5EF4-FFF2-40B4-BE49-F238E27FC236}"/>
            </a:extLst>
          </p:cNvPr>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cSld>
  <p:clrMap bg1="lt1" tx1="dk1" bg2="lt2" tx2="dk2" accent1="accent1" accent2="accent2" accent3="accent3" accent4="accent4" accent5="accent5" accent6="accent6" hlink="hlink" folHlink="folHlink"/>
  <p:sldLayoutIdLst>
    <p:sldLayoutId id="2147502407" r:id="rId1"/>
    <p:sldLayoutId id="2147502408" r:id="rId2"/>
    <p:sldLayoutId id="2147502409" r:id="rId3"/>
    <p:sldLayoutId id="2147502218" r:id="rId4"/>
    <p:sldLayoutId id="2147502410" r:id="rId5"/>
    <p:sldLayoutId id="2147502219" r:id="rId6"/>
    <p:sldLayoutId id="2147502411" r:id="rId7"/>
    <p:sldLayoutId id="2147502412" r:id="rId8"/>
    <p:sldLayoutId id="2147502413" r:id="rId9"/>
    <p:sldLayoutId id="2147502220" r:id="rId10"/>
    <p:sldLayoutId id="2147502414" r:id="rId11"/>
    <p:sldLayoutId id="2147502221" r:id="rId12"/>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body" idx="1"/>
          </p:nvPr>
        </p:nvSpPr>
        <p:spPr bwMode="auto">
          <a:xfrm>
            <a:off x="914400" y="2362200"/>
            <a:ext cx="80010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38" name="Rectangle 14">
            <a:extLst>
              <a:ext uri="{FF2B5EF4-FFF2-40B4-BE49-F238E27FC236}"/>
            </a:extLst>
          </p:cNvPr>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eaLnBrk="1" hangingPunct="1">
              <a:defRPr kumimoji="0" sz="1400">
                <a:latin typeface="+mn-lt"/>
              </a:defRPr>
            </a:lvl1pPr>
          </a:lstStyle>
          <a:p>
            <a:pPr>
              <a:defRPr/>
            </a:pPr>
            <a:endParaRPr lang="en-US" altLang="zh-TW">
              <a:solidFill>
                <a:srgbClr val="003366"/>
              </a:solidFill>
            </a:endParaRPr>
          </a:p>
        </p:txBody>
      </p:sp>
    </p:spTree>
    <p:extLst>
      <p:ext uri="{BB962C8B-B14F-4D97-AF65-F5344CB8AC3E}">
        <p14:creationId xmlns:p14="http://schemas.microsoft.com/office/powerpoint/2010/main" val="1222233989"/>
      </p:ext>
    </p:extLst>
  </p:cSld>
  <p:clrMap bg1="lt1" tx1="dk1" bg2="lt2" tx2="dk2" accent1="accent1" accent2="accent2" accent3="accent3" accent4="accent4" accent5="accent5" accent6="accent6" hlink="hlink" folHlink="folHlink"/>
  <p:sldLayoutIdLst>
    <p:sldLayoutId id="2147502455" r:id="rId1"/>
    <p:sldLayoutId id="2147502456" r:id="rId2"/>
    <p:sldLayoutId id="2147502457" r:id="rId3"/>
    <p:sldLayoutId id="2147502458" r:id="rId4"/>
    <p:sldLayoutId id="2147502459" r:id="rId5"/>
    <p:sldLayoutId id="2147502460" r:id="rId6"/>
    <p:sldLayoutId id="2147502461" r:id="rId7"/>
    <p:sldLayoutId id="2147502462" r:id="rId8"/>
    <p:sldLayoutId id="2147502463" r:id="rId9"/>
    <p:sldLayoutId id="2147502464" r:id="rId10"/>
    <p:sldLayoutId id="2147502465" r:id="rId11"/>
  </p:sldLayoutIdLst>
  <p:txStyles>
    <p:title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pitchFamily="18"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pitchFamily="18"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pitchFamily="18"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pitchFamily="18"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029"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400" b="1">
                <a:solidFill>
                  <a:schemeClr val="hlink"/>
                </a:solidFill>
                <a:effectLst>
                  <a:outerShdw blurRad="38100" dist="38100" dir="2700000" algn="tl">
                    <a:srgbClr val="C0C0C0"/>
                  </a:outerShdw>
                </a:effectLst>
              </a:defRPr>
            </a:lvl1pPr>
          </a:lstStyle>
          <a:p>
            <a:pPr>
              <a:defRPr/>
            </a:pPr>
            <a:fld id="{2785C0E1-1A98-4EBF-8A25-C1E8432DE14C}" type="slidenum">
              <a:rPr lang="en-US" altLang="zh-TW">
                <a:solidFill>
                  <a:srgbClr val="AD1F1F"/>
                </a:solidFill>
              </a:rPr>
              <a:pPr>
                <a:defRPr/>
              </a:pPr>
              <a:t>‹#›</a:t>
            </a:fld>
            <a:endParaRPr lang="en-US" altLang="zh-TW">
              <a:solidFill>
                <a:srgbClr val="AD1F1F"/>
              </a:solidFill>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extLst>
      <p:ext uri="{BB962C8B-B14F-4D97-AF65-F5344CB8AC3E}">
        <p14:creationId xmlns:p14="http://schemas.microsoft.com/office/powerpoint/2010/main" val="1192698087"/>
      </p:ext>
    </p:extLst>
  </p:cSld>
  <p:clrMap bg1="lt1" tx1="dk1" bg2="lt2" tx2="dk2" accent1="accent1" accent2="accent2" accent3="accent3" accent4="accent4" accent5="accent5" accent6="accent6" hlink="hlink" folHlink="folHlink"/>
  <p:sldLayoutIdLst>
    <p:sldLayoutId id="2147502505" r:id="rId1"/>
    <p:sldLayoutId id="2147502506" r:id="rId2"/>
    <p:sldLayoutId id="2147502507" r:id="rId3"/>
    <p:sldLayoutId id="2147502508" r:id="rId4"/>
    <p:sldLayoutId id="2147502509" r:id="rId5"/>
    <p:sldLayoutId id="2147502510" r:id="rId6"/>
    <p:sldLayoutId id="2147502511" r:id="rId7"/>
    <p:sldLayoutId id="2147502512" r:id="rId8"/>
    <p:sldLayoutId id="2147502513" r:id="rId9"/>
    <p:sldLayoutId id="2147502514" r:id="rId10"/>
    <p:sldLayoutId id="2147502515"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5122" name="Group 22"/>
          <p:cNvGrpSpPr>
            <a:grpSpLocks/>
          </p:cNvGrpSpPr>
          <p:nvPr/>
        </p:nvGrpSpPr>
        <p:grpSpPr bwMode="auto">
          <a:xfrm>
            <a:off x="0" y="0"/>
            <a:ext cx="3200400" cy="6858000"/>
            <a:chOff x="0" y="0"/>
            <a:chExt cx="2016" cy="4320"/>
          </a:xfrm>
        </p:grpSpPr>
        <p:sp>
          <p:nvSpPr>
            <p:cNvPr id="1036" name="Rectangle 3">
              <a:extLst/>
            </p:cNvPr>
            <p:cNvSpPr>
              <a:spLocks noChangeArrowheads="1"/>
            </p:cNvSpPr>
            <p:nvPr/>
          </p:nvSpPr>
          <p:spPr bwMode="auto">
            <a:xfrm>
              <a:off x="0" y="0"/>
              <a:ext cx="480" cy="432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sp>
          <p:nvSpPr>
            <p:cNvPr id="2" name="Rectangle 4">
              <a:extLst/>
            </p:cNvPr>
            <p:cNvSpPr>
              <a:spLocks noChangeArrowheads="1"/>
            </p:cNvSpPr>
            <p:nvPr/>
          </p:nvSpPr>
          <p:spPr bwMode="auto">
            <a:xfrm>
              <a:off x="432" y="0"/>
              <a:ext cx="1584" cy="67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grpSp>
      <p:sp>
        <p:nvSpPr>
          <p:cNvPr id="1027" name="AutoShape 5">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ctr" eaLnBrk="1" hangingPunct="1">
              <a:defRPr/>
            </a:pPr>
            <a:endParaRPr lang="zh-TW" altLang="en-US">
              <a:solidFill>
                <a:srgbClr val="003366"/>
              </a:solidFill>
            </a:endParaRPr>
          </a:p>
        </p:txBody>
      </p:sp>
      <p:sp>
        <p:nvSpPr>
          <p:cNvPr id="5124" name="Rectangle 7"/>
          <p:cNvSpPr>
            <a:spLocks noGrp="1" noChangeArrowheads="1"/>
          </p:cNvSpPr>
          <p:nvPr>
            <p:ph type="title"/>
          </p:nvPr>
        </p:nvSpPr>
        <p:spPr bwMode="auto">
          <a:xfrm>
            <a:off x="914400" y="762000"/>
            <a:ext cx="8001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zh-TW" altLang="en-US" smtClean="0"/>
              <a:t>按一下以編輯母片標題樣式</a:t>
            </a:r>
          </a:p>
        </p:txBody>
      </p:sp>
      <p:sp>
        <p:nvSpPr>
          <p:cNvPr id="5125" name="Rectangle 8"/>
          <p:cNvSpPr>
            <a:spLocks noGrp="1" noChangeArrowheads="1"/>
          </p:cNvSpPr>
          <p:nvPr>
            <p:ph type="body" idx="1"/>
          </p:nvPr>
        </p:nvSpPr>
        <p:spPr bwMode="auto">
          <a:xfrm>
            <a:off x="914400" y="2362200"/>
            <a:ext cx="80010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37" name="Rectangle 13">
            <a:extLst/>
          </p:cNvPr>
          <p:cNvSpPr>
            <a:spLocks noGrp="1" noChangeArrowheads="1"/>
          </p:cNvSpPr>
          <p:nvPr>
            <p:ph type="dt" sz="half" idx="2"/>
          </p:nvPr>
        </p:nvSpPr>
        <p:spPr bwMode="auto">
          <a:xfrm>
            <a:off x="7010400" y="65532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r" eaLnBrk="1" hangingPunct="1">
              <a:defRPr kumimoji="0" sz="1400" b="1">
                <a:solidFill>
                  <a:srgbClr val="003399"/>
                </a:solidFill>
                <a:ea typeface="新細明體" charset="-120"/>
              </a:defRPr>
            </a:lvl1pPr>
          </a:lstStyle>
          <a:p>
            <a:pPr>
              <a:defRPr/>
            </a:pPr>
            <a:r>
              <a:rPr lang="zh-TW" altLang="en-US"/>
              <a:t>96.02.11</a:t>
            </a:r>
            <a:endParaRPr lang="en-US" altLang="zh-TW"/>
          </a:p>
        </p:txBody>
      </p:sp>
      <p:sp>
        <p:nvSpPr>
          <p:cNvPr id="1038" name="Rectangle 14">
            <a:extLst/>
          </p:cNvPr>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eaLnBrk="1" hangingPunct="1">
              <a:defRPr kumimoji="0" sz="1400">
                <a:solidFill>
                  <a:srgbClr val="003366"/>
                </a:solidFill>
                <a:latin typeface="+mn-lt"/>
                <a:ea typeface="新細明體" charset="-120"/>
              </a:defRPr>
            </a:lvl1pPr>
          </a:lstStyle>
          <a:p>
            <a:pPr>
              <a:defRPr/>
            </a:pPr>
            <a:endParaRPr lang="en-US" altLang="zh-TW"/>
          </a:p>
        </p:txBody>
      </p:sp>
      <p:sp>
        <p:nvSpPr>
          <p:cNvPr id="1039" name="Rectangle 15">
            <a:extLst/>
          </p:cNvPr>
          <p:cNvSpPr>
            <a:spLocks noGrp="1" noChangeArrowheads="1"/>
          </p:cNvSpPr>
          <p:nvPr>
            <p:ph type="sldNum" sz="quarter" idx="4"/>
          </p:nvPr>
        </p:nvSpPr>
        <p:spPr bwMode="auto">
          <a:xfrm>
            <a:off x="84138" y="6375400"/>
            <a:ext cx="587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1" compatLnSpc="1">
            <a:prstTxWarp prst="textNoShape">
              <a:avLst/>
            </a:prstTxWarp>
            <a:spAutoFit/>
          </a:bodyPr>
          <a:lstStyle>
            <a:lvl1pPr eaLnBrk="1" hangingPunct="1">
              <a:defRPr kumimoji="0" b="1">
                <a:solidFill>
                  <a:srgbClr val="003399"/>
                </a:solidFill>
              </a:defRPr>
            </a:lvl1pPr>
          </a:lstStyle>
          <a:p>
            <a:pPr>
              <a:defRPr/>
            </a:pPr>
            <a:fld id="{81ABEEAB-B0BF-4293-AAB6-458A14789FFE}" type="slidenum">
              <a:rPr lang="zh-TW" altLang="en-US"/>
              <a:pPr>
                <a:defRPr/>
              </a:pPr>
              <a:t>‹#›</a:t>
            </a:fld>
            <a:endParaRPr lang="en-US" altLang="zh-TW"/>
          </a:p>
        </p:txBody>
      </p:sp>
      <p:grpSp>
        <p:nvGrpSpPr>
          <p:cNvPr id="5129" name="Group 21"/>
          <p:cNvGrpSpPr>
            <a:grpSpLocks/>
          </p:cNvGrpSpPr>
          <p:nvPr/>
        </p:nvGrpSpPr>
        <p:grpSpPr bwMode="auto">
          <a:xfrm>
            <a:off x="228600" y="1981200"/>
            <a:ext cx="7391400" cy="319088"/>
            <a:chOff x="144" y="1248"/>
            <a:chExt cx="4656" cy="201"/>
          </a:xfrm>
        </p:grpSpPr>
        <p:sp>
          <p:nvSpPr>
            <p:cNvPr id="1034" name="AutoShape 12">
              <a:extLst/>
            </p:cNvPr>
            <p:cNvSpPr>
              <a:spLocks noChangeArrowheads="1"/>
            </p:cNvSpPr>
            <p:nvPr/>
          </p:nvSpPr>
          <p:spPr bwMode="auto">
            <a:xfrm>
              <a:off x="384" y="1248"/>
              <a:ext cx="4416" cy="200"/>
            </a:xfrm>
            <a:prstGeom prst="roundRect">
              <a:avLst>
                <a:gd name="adj" fmla="val 0"/>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sp>
          <p:nvSpPr>
            <p:cNvPr id="1035" name="AutoShape 20">
              <a:extLst/>
            </p:cNvPr>
            <p:cNvSpPr>
              <a:spLocks noChangeArrowheads="1"/>
            </p:cNvSpPr>
            <p:nvPr/>
          </p:nvSpPr>
          <p:spPr bwMode="auto">
            <a:xfrm flipH="1">
              <a:off x="144" y="1248"/>
              <a:ext cx="248" cy="201"/>
            </a:xfrm>
            <a:prstGeom prst="flowChartDelay">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defRPr/>
              </a:pPr>
              <a:endParaRPr lang="zh-TW" altLang="en-US">
                <a:solidFill>
                  <a:srgbClr val="003366"/>
                </a:solidFill>
              </a:endParaRPr>
            </a:p>
          </p:txBody>
        </p:sp>
      </p:grpSp>
    </p:spTree>
    <p:extLst>
      <p:ext uri="{BB962C8B-B14F-4D97-AF65-F5344CB8AC3E}">
        <p14:creationId xmlns:p14="http://schemas.microsoft.com/office/powerpoint/2010/main" val="3040286383"/>
      </p:ext>
    </p:extLst>
  </p:cSld>
  <p:clrMap bg1="lt1" tx1="dk1" bg2="lt2" tx2="dk2" accent1="accent1" accent2="accent2" accent3="accent3" accent4="accent4" accent5="accent5" accent6="accent6" hlink="hlink" folHlink="folHlink"/>
  <p:sldLayoutIdLst>
    <p:sldLayoutId id="2147502517" r:id="rId1"/>
    <p:sldLayoutId id="2147502518" r:id="rId2"/>
    <p:sldLayoutId id="2147502519" r:id="rId3"/>
    <p:sldLayoutId id="2147502520" r:id="rId4"/>
    <p:sldLayoutId id="2147502521" r:id="rId5"/>
    <p:sldLayoutId id="2147502522" r:id="rId6"/>
    <p:sldLayoutId id="2147502523" r:id="rId7"/>
    <p:sldLayoutId id="2147502524" r:id="rId8"/>
    <p:sldLayoutId id="2147502525" r:id="rId9"/>
    <p:sldLayoutId id="2147502526" r:id="rId10"/>
    <p:sldLayoutId id="2147502527" r:id="rId11"/>
    <p:sldLayoutId id="2147502528" r:id="rId12"/>
  </p:sldLayoutIdLst>
  <p:hf hdr="0" ftr="0" dt="0"/>
  <p:txStyles>
    <p:title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直線接點 6">
            <a:extLst>
              <a:ext uri="{FF2B5EF4-FFF2-40B4-BE49-F238E27FC236}"/>
            </a:extLst>
          </p:cNvPr>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20485"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 name="投影片編號版面配置區 4">
            <a:extLst>
              <a:ext uri="{FF2B5EF4-FFF2-40B4-BE49-F238E27FC236}"/>
            </a:extLst>
          </p:cNvPr>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400" b="1">
                <a:solidFill>
                  <a:srgbClr val="AD1F1F"/>
                </a:solidFill>
                <a:effectLst>
                  <a:outerShdw blurRad="38100" dist="38100" dir="2700000" algn="tl">
                    <a:srgbClr val="C0C0C0"/>
                  </a:outerShdw>
                </a:effectLst>
              </a:defRPr>
            </a:lvl1pPr>
          </a:lstStyle>
          <a:p>
            <a:pPr>
              <a:defRPr/>
            </a:pPr>
            <a:fld id="{A77C7DAF-AE8E-4BDC-9049-CFA7BB6A4B26}" type="slidenum">
              <a:rPr lang="en-US" altLang="zh-TW"/>
              <a:pPr>
                <a:defRPr/>
              </a:pPr>
              <a:t>‹#›</a:t>
            </a:fld>
            <a:endParaRPr lang="en-US" altLang="zh-TW"/>
          </a:p>
        </p:txBody>
      </p:sp>
      <p:sp>
        <p:nvSpPr>
          <p:cNvPr id="10" name="標題版面配置區 9">
            <a:extLst>
              <a:ext uri="{FF2B5EF4-FFF2-40B4-BE49-F238E27FC236}"/>
            </a:extLst>
          </p:cNvPr>
          <p:cNvSpPr>
            <a:spLocks noGrp="1"/>
          </p:cNvSpPr>
          <p:nvPr>
            <p:ph type="title"/>
          </p:nvPr>
        </p:nvSpPr>
        <p:spPr>
          <a:xfrm>
            <a:off x="304800" y="457200"/>
            <a:ext cx="8686800" cy="838200"/>
          </a:xfrm>
          <a:prstGeom prst="rect">
            <a:avLst/>
          </a:prstGeom>
        </p:spPr>
        <p:txBody>
          <a:bodyPr vert="horz" anchor="ctr">
            <a:normAutofit/>
          </a:bodyPr>
          <a:lstStyle/>
          <a:p>
            <a:r>
              <a:rPr lang="zh-TW" altLang="en-US"/>
              <a:t>按一下以編輯母片標題樣式</a:t>
            </a:r>
            <a:endParaRPr lang="en-US"/>
          </a:p>
        </p:txBody>
      </p:sp>
      <p:sp>
        <p:nvSpPr>
          <p:cNvPr id="9" name="直線接點 8">
            <a:extLst>
              <a:ext uri="{FF2B5EF4-FFF2-40B4-BE49-F238E27FC236}"/>
            </a:extLst>
          </p:cNvPr>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a:extLst>
              <a:ext uri="{FF2B5EF4-FFF2-40B4-BE49-F238E27FC236}"/>
            </a:extLst>
          </p:cNvPr>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extLst>
      <p:ext uri="{BB962C8B-B14F-4D97-AF65-F5344CB8AC3E}">
        <p14:creationId xmlns:p14="http://schemas.microsoft.com/office/powerpoint/2010/main" val="4099445442"/>
      </p:ext>
    </p:extLst>
  </p:cSld>
  <p:clrMap bg1="lt1" tx1="dk1" bg2="lt2" tx2="dk2" accent1="accent1" accent2="accent2" accent3="accent3" accent4="accent4" accent5="accent5" accent6="accent6" hlink="hlink" folHlink="folHlink"/>
  <p:sldLayoutIdLst>
    <p:sldLayoutId id="2147502542" r:id="rId1"/>
    <p:sldLayoutId id="2147502543" r:id="rId2"/>
    <p:sldLayoutId id="2147502544" r:id="rId3"/>
    <p:sldLayoutId id="2147502545" r:id="rId4"/>
    <p:sldLayoutId id="2147502546" r:id="rId5"/>
    <p:sldLayoutId id="2147502547" r:id="rId6"/>
    <p:sldLayoutId id="2147502548" r:id="rId7"/>
    <p:sldLayoutId id="2147502549" r:id="rId8"/>
    <p:sldLayoutId id="2147502550" r:id="rId9"/>
    <p:sldLayoutId id="2147502551" r:id="rId10"/>
    <p:sldLayoutId id="2147502552"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029"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400" b="1">
                <a:solidFill>
                  <a:schemeClr val="hlink"/>
                </a:solidFill>
                <a:effectLst>
                  <a:outerShdw blurRad="38100" dist="38100" dir="2700000" algn="tl">
                    <a:srgbClr val="C0C0C0"/>
                  </a:outerShdw>
                </a:effectLst>
              </a:defRPr>
            </a:lvl1pPr>
          </a:lstStyle>
          <a:p>
            <a:pPr>
              <a:defRPr/>
            </a:pPr>
            <a:fld id="{DCCA9A82-FD47-4A5C-B719-06EE60498BCF}" type="slidenum">
              <a:rPr lang="en-US" altLang="zh-TW">
                <a:solidFill>
                  <a:srgbClr val="AD1F1F"/>
                </a:solidFill>
              </a:rPr>
              <a:pPr>
                <a:defRPr/>
              </a:pPr>
              <a:t>‹#›</a:t>
            </a:fld>
            <a:endParaRPr lang="en-US" altLang="zh-TW">
              <a:solidFill>
                <a:srgbClr val="AD1F1F"/>
              </a:solidFill>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lgn="ctr" eaLnBrk="1" hangingPunct="1">
              <a:defRPr/>
            </a:pPr>
            <a:endParaRPr kumimoji="0" lang="en-US">
              <a:solidFill>
                <a:prstClr val="black"/>
              </a:solidFill>
            </a:endParaRPr>
          </a:p>
        </p:txBody>
      </p:sp>
    </p:spTree>
    <p:extLst>
      <p:ext uri="{BB962C8B-B14F-4D97-AF65-F5344CB8AC3E}">
        <p14:creationId xmlns:p14="http://schemas.microsoft.com/office/powerpoint/2010/main" val="3592262258"/>
      </p:ext>
    </p:extLst>
  </p:cSld>
  <p:clrMap bg1="lt1" tx1="dk1" bg2="lt2" tx2="dk2" accent1="accent1" accent2="accent2" accent3="accent3" accent4="accent4" accent5="accent5" accent6="accent6" hlink="hlink" folHlink="folHlink"/>
  <p:sldLayoutIdLst>
    <p:sldLayoutId id="2147502579" r:id="rId1"/>
    <p:sldLayoutId id="2147502580" r:id="rId2"/>
    <p:sldLayoutId id="2147502581" r:id="rId3"/>
    <p:sldLayoutId id="2147502582" r:id="rId4"/>
    <p:sldLayoutId id="2147502583" r:id="rId5"/>
    <p:sldLayoutId id="2147502584" r:id="rId6"/>
    <p:sldLayoutId id="2147502585" r:id="rId7"/>
    <p:sldLayoutId id="2147502586" r:id="rId8"/>
    <p:sldLayoutId id="2147502587" r:id="rId9"/>
    <p:sldLayoutId id="2147502588" r:id="rId10"/>
    <p:sldLayoutId id="2147502589"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6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0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1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12.jpeg"/></Relationships>
</file>

<file path=ppt/slides/_rels/slide1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9.jpeg"/><Relationship Id="rId1" Type="http://schemas.openxmlformats.org/officeDocument/2006/relationships/slideLayout" Target="../slideLayouts/slideLayout82.xml"/></Relationships>
</file>

<file path=ppt/slides/_rels/slide1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9.jpeg"/><Relationship Id="rId1" Type="http://schemas.openxmlformats.org/officeDocument/2006/relationships/slideLayout" Target="../slideLayouts/slideLayout82.xml"/></Relationships>
</file>

<file path=ppt/slides/_rels/slide1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9.jpeg"/><Relationship Id="rId1" Type="http://schemas.openxmlformats.org/officeDocument/2006/relationships/slideLayout" Target="../slideLayouts/slideLayout82.xml"/><Relationship Id="rId4" Type="http://schemas.openxmlformats.org/officeDocument/2006/relationships/image" Target="../media/image47.png"/></Relationships>
</file>

<file path=ppt/slides/_rels/slide1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5.xml"/></Relationships>
</file>

<file path=ppt/slides/_rels/slide1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25.xml"/></Relationships>
</file>

<file path=ppt/slides/_rels/slide1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1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9.jpeg"/><Relationship Id="rId1" Type="http://schemas.openxmlformats.org/officeDocument/2006/relationships/slideLayout" Target="../slideLayouts/slideLayout15.xml"/><Relationship Id="rId5" Type="http://schemas.openxmlformats.org/officeDocument/2006/relationships/image" Target="../media/image56.png"/><Relationship Id="rId4" Type="http://schemas.openxmlformats.org/officeDocument/2006/relationships/image" Target="../media/image12.jpeg"/></Relationships>
</file>

<file path=ppt/slides/_rels/slide1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1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1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eg"/><Relationship Id="rId1" Type="http://schemas.openxmlformats.org/officeDocument/2006/relationships/slideLayout" Target="../slideLayouts/slideLayout46.xml"/><Relationship Id="rId5" Type="http://schemas.openxmlformats.org/officeDocument/2006/relationships/image" Target="../media/image17.png"/><Relationship Id="rId4" Type="http://schemas.openxmlformats.org/officeDocument/2006/relationships/image" Target="../media/image16.png"/></Relationships>
</file>

<file path=ppt/slides/_rels/slide1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1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1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1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1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1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1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1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1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1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9.jpeg"/><Relationship Id="rId1" Type="http://schemas.openxmlformats.org/officeDocument/2006/relationships/slideLayout" Target="../slideLayouts/slideLayout25.xml"/></Relationships>
</file>

<file path=ppt/slides/_rels/slide1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9.jpeg"/><Relationship Id="rId1" Type="http://schemas.openxmlformats.org/officeDocument/2006/relationships/slideLayout" Target="../slideLayouts/slideLayout25.xml"/></Relationships>
</file>

<file path=ppt/slides/_rels/slide14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1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5.xml"/></Relationships>
</file>

<file path=ppt/slides/_rels/slide1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4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15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5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5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23.xml"/><Relationship Id="rId4" Type="http://schemas.openxmlformats.org/officeDocument/2006/relationships/image" Target="../media/image11.jpeg"/></Relationships>
</file>

<file path=ppt/slides/_rels/slide15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23.xml"/><Relationship Id="rId4" Type="http://schemas.openxmlformats.org/officeDocument/2006/relationships/image" Target="../media/image61.png"/></Relationships>
</file>

<file path=ppt/slides/_rels/slide1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5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5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1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5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6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6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6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5.xml"/></Relationships>
</file>

<file path=ppt/slides/_rels/slide16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6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6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6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35.xml"/></Relationships>
</file>

<file path=ppt/slides/_rels/slide16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6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6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7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7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7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7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7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7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7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7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63.png"/></Relationships>
</file>

<file path=ppt/slides/_rels/slide17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7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8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8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8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8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8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8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5.xml"/></Relationships>
</file>

<file path=ppt/slides/_rels/slide18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8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8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8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4.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9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4.xml"/></Relationships>
</file>

<file path=ppt/slides/_rels/slide19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9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9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9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9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9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9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9.jpeg"/><Relationship Id="rId1" Type="http://schemas.openxmlformats.org/officeDocument/2006/relationships/slideLayout" Target="../slideLayouts/slideLayout15.xml"/><Relationship Id="rId5" Type="http://schemas.openxmlformats.org/officeDocument/2006/relationships/image" Target="../media/image68.png"/><Relationship Id="rId4" Type="http://schemas.openxmlformats.org/officeDocument/2006/relationships/image" Target="../media/image67.png"/></Relationships>
</file>

<file path=ppt/slides/_rels/slide19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9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10.jpeg"/></Relationships>
</file>

<file path=ppt/slides/_rels/slide20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25.xml"/></Relationships>
</file>

<file path=ppt/slides/_rels/slide20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20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0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0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0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0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0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0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0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10.jpeg"/></Relationships>
</file>

<file path=ppt/slides/_rels/slide2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2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5.xml"/></Relationships>
</file>

<file path=ppt/slides/_rels/slide2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35.xml"/></Relationships>
</file>

<file path=ppt/slides/_rels/slide2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2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2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2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5.xml"/></Relationships>
</file>

<file path=ppt/slides/_rels/slide2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2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9.jpeg"/><Relationship Id="rId1" Type="http://schemas.openxmlformats.org/officeDocument/2006/relationships/slideLayout" Target="../slideLayouts/slideLayout173.xml"/></Relationships>
</file>

<file path=ppt/slides/_rels/slide2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3.xml"/></Relationships>
</file>

<file path=ppt/slides/_rels/slide2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3.xml"/></Relationships>
</file>

<file path=ppt/slides/_rels/slide22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9.jpeg"/><Relationship Id="rId1" Type="http://schemas.openxmlformats.org/officeDocument/2006/relationships/slideLayout" Target="../slideLayouts/slideLayout173.xml"/></Relationships>
</file>

<file path=ppt/slides/_rels/slide22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jpeg"/><Relationship Id="rId1" Type="http://schemas.openxmlformats.org/officeDocument/2006/relationships/slideLayout" Target="../slideLayouts/slideLayout173.xml"/></Relationships>
</file>

<file path=ppt/slides/_rels/slide22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9.jpeg"/><Relationship Id="rId1" Type="http://schemas.openxmlformats.org/officeDocument/2006/relationships/slideLayout" Target="../slideLayouts/slideLayout173.xml"/></Relationships>
</file>

<file path=ppt/slides/_rels/slide22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9.jpeg"/><Relationship Id="rId1" Type="http://schemas.openxmlformats.org/officeDocument/2006/relationships/slideLayout" Target="../slideLayouts/slideLayout173.xml"/></Relationships>
</file>

<file path=ppt/slides/_rels/slide22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22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3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23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23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23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2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18.jpeg"/></Relationships>
</file>

<file path=ppt/slides/_rels/slide2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23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2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23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2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9.jpeg"/><Relationship Id="rId1" Type="http://schemas.openxmlformats.org/officeDocument/2006/relationships/slideLayout" Target="../slideLayouts/slideLayout137.xml"/><Relationship Id="rId5" Type="http://schemas.openxmlformats.org/officeDocument/2006/relationships/image" Target="../media/image91.png"/><Relationship Id="rId4" Type="http://schemas.openxmlformats.org/officeDocument/2006/relationships/hyperlink" Target="http://www.pcc.gov.tw/pccap2/TMPLfronted/ChtIndex.do?site=002"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4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jpeg"/><Relationship Id="rId1" Type="http://schemas.openxmlformats.org/officeDocument/2006/relationships/slideLayout" Target="../slideLayouts/slideLayout142.xml"/></Relationships>
</file>

<file path=ppt/slides/_rels/slide24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jpeg"/><Relationship Id="rId1" Type="http://schemas.openxmlformats.org/officeDocument/2006/relationships/slideLayout" Target="../slideLayouts/slideLayout142.xml"/></Relationships>
</file>

<file path=ppt/slides/_rels/slide2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0.jpeg"/><Relationship Id="rId7" Type="http://schemas.openxmlformats.org/officeDocument/2006/relationships/diagramColors" Target="../diagrams/colors3.xml"/><Relationship Id="rId2" Type="http://schemas.openxmlformats.org/officeDocument/2006/relationships/image" Target="../media/image9.jpeg"/><Relationship Id="rId1" Type="http://schemas.openxmlformats.org/officeDocument/2006/relationships/slideLayout" Target="../slideLayouts/slideLayout4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slideLayout" Target="../slideLayouts/slideLayout15.xml"/><Relationship Id="rId5" Type="http://schemas.openxmlformats.org/officeDocument/2006/relationships/image" Target="../media/image11.jpeg"/><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slideLayout" Target="../slideLayouts/slideLayout15.xml"/><Relationship Id="rId5" Type="http://schemas.openxmlformats.org/officeDocument/2006/relationships/image" Target="../media/image11.jpeg"/><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slideLayout" Target="../slideLayouts/slideLayout15.xml"/><Relationship Id="rId5" Type="http://schemas.openxmlformats.org/officeDocument/2006/relationships/image" Target="../media/image11.jpeg"/><Relationship Id="rId4" Type="http://schemas.openxmlformats.org/officeDocument/2006/relationships/image" Target="../media/image12.jpeg"/></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10.jpeg"/></Relationships>
</file>

<file path=ppt/slides/_rels/slide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8.xml"/></Relationships>
</file>

<file path=ppt/slides/_rels/slide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2.xml"/></Relationships>
</file>

<file path=ppt/slides/_rels/slide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2.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0.xml"/></Relationships>
</file>

<file path=ppt/slides/_rels/slide5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1.jpeg"/><Relationship Id="rId7" Type="http://schemas.openxmlformats.org/officeDocument/2006/relationships/diagramColors" Target="../diagrams/colors4.xml"/><Relationship Id="rId2" Type="http://schemas.openxmlformats.org/officeDocument/2006/relationships/image" Target="../media/image9.jpeg"/><Relationship Id="rId1" Type="http://schemas.openxmlformats.org/officeDocument/2006/relationships/slideLayout" Target="../slideLayouts/slideLayout46.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10.jpeg"/></Relationships>
</file>

<file path=ppt/slides/_rels/slide5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5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5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6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6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6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6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6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7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7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7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7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7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7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3.xml"/></Relationships>
</file>

<file path=ppt/slides/_rels/slide7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3.xml"/></Relationships>
</file>

<file path=ppt/slides/_rels/slide7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3.xml"/></Relationships>
</file>

<file path=ppt/slides/_rels/slide8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9.jpeg"/><Relationship Id="rId1" Type="http://schemas.openxmlformats.org/officeDocument/2006/relationships/slideLayout" Target="../slideLayouts/slideLayout113.xml"/></Relationships>
</file>

<file path=ppt/slides/_rels/slide8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8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8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jpeg"/><Relationship Id="rId7" Type="http://schemas.openxmlformats.org/officeDocument/2006/relationships/diagramColors" Target="../diagrams/colors1.xml"/><Relationship Id="rId2" Type="http://schemas.openxmlformats.org/officeDocument/2006/relationships/image" Target="../media/image9.jpeg"/><Relationship Id="rId1" Type="http://schemas.openxmlformats.org/officeDocument/2006/relationships/slideLayout" Target="../slideLayouts/slideLayout6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31.png"/></Relationships>
</file>

<file path=ppt/slides/_rels/slide9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image" Target="../media/image32.png"/></Relationships>
</file>

<file path=ppt/slides/_rels/slide9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34.png"/></Relationships>
</file>

<file path=ppt/slides/_rels/slide9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9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6.xml"/></Relationships>
</file>

<file path=ppt/slides/_rels/slide9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9.jpeg"/><Relationship Id="rId1" Type="http://schemas.openxmlformats.org/officeDocument/2006/relationships/slideLayout" Target="../slideLayouts/slideLayout126.xml"/><Relationship Id="rId4" Type="http://schemas.openxmlformats.org/officeDocument/2006/relationships/image" Target="../media/image36.png"/></Relationships>
</file>

<file path=ppt/slides/_rels/slide9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2.xml"/></Relationships>
</file>

<file path=ppt/slides/_rels/slide9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1.jpeg"/><Relationship Id="rId7" Type="http://schemas.openxmlformats.org/officeDocument/2006/relationships/diagramColors" Target="../diagrams/colors5.xml"/><Relationship Id="rId2" Type="http://schemas.openxmlformats.org/officeDocument/2006/relationships/image" Target="../media/image9.jpeg"/><Relationship Id="rId1" Type="http://schemas.openxmlformats.org/officeDocument/2006/relationships/slideLayout" Target="../slideLayouts/slideLayout46.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1986" name="Rectangle 2">
            <a:extLst>
              <a:ext uri="{FF2B5EF4-FFF2-40B4-BE49-F238E27FC236}"/>
            </a:extLst>
          </p:cNvPr>
          <p:cNvSpPr>
            <a:spLocks noGrp="1" noChangeArrowheads="1"/>
          </p:cNvSpPr>
          <p:nvPr>
            <p:ph type="ctrTitle"/>
          </p:nvPr>
        </p:nvSpPr>
        <p:spPr>
          <a:xfrm>
            <a:off x="1655676" y="1800341"/>
            <a:ext cx="5786280" cy="1366610"/>
          </a:xfrm>
        </p:spPr>
        <p:txBody>
          <a:bodyPr/>
          <a:lstStyle/>
          <a:p>
            <a:pPr eaLnBrk="1" hangingPunct="1">
              <a:lnSpc>
                <a:spcPts val="4700"/>
              </a:lnSpc>
              <a:defRPr/>
            </a:pPr>
            <a:r>
              <a:rPr lang="zh-TW" altLang="en-US" sz="4400">
                <a:solidFill>
                  <a:srgbClr val="000066"/>
                </a:solidFill>
                <a:latin typeface="微軟正黑體" panose="020B0604030504040204" pitchFamily="34" charset="-120"/>
                <a:ea typeface="微軟正黑體" panose="020B0604030504040204" pitchFamily="34" charset="-120"/>
              </a:rPr>
              <a:t>採購生命週期辦理實務及應注意事項</a:t>
            </a:r>
            <a:endParaRPr lang="zh-TW" altLang="en-US" sz="4400" dirty="0">
              <a:solidFill>
                <a:srgbClr val="660033"/>
              </a:solidFill>
              <a:latin typeface="微軟正黑體" panose="020B0604030504040204" pitchFamily="34" charset="-120"/>
              <a:ea typeface="微軟正黑體" panose="020B0604030504040204" pitchFamily="34" charset="-120"/>
            </a:endParaRPr>
          </a:p>
        </p:txBody>
      </p:sp>
      <p:sp>
        <p:nvSpPr>
          <p:cNvPr id="93187" name="Rectangle 3"/>
          <p:cNvSpPr>
            <a:spLocks noGrp="1" noChangeArrowheads="1"/>
          </p:cNvSpPr>
          <p:nvPr>
            <p:ph type="subTitle" idx="1"/>
          </p:nvPr>
        </p:nvSpPr>
        <p:spPr>
          <a:xfrm>
            <a:off x="2843213" y="4005263"/>
            <a:ext cx="4364037" cy="635000"/>
          </a:xfrm>
        </p:spPr>
        <p:txBody>
          <a:bodyPr/>
          <a:lstStyle/>
          <a:p>
            <a:pPr eaLnBrk="1" hangingPunct="1"/>
            <a:r>
              <a:rPr lang="zh-TW" altLang="en-US" sz="3200" b="1" smtClean="0">
                <a:solidFill>
                  <a:srgbClr val="000000"/>
                </a:solidFill>
                <a:latin typeface="Times New Roman" panose="02020603050405020304" pitchFamily="18" charset="0"/>
                <a:ea typeface="標楷體" panose="03000509000000000000" pitchFamily="65" charset="-120"/>
              </a:rPr>
              <a:t>報告人：張  錦  川</a:t>
            </a:r>
          </a:p>
        </p:txBody>
      </p:sp>
      <p:sp>
        <p:nvSpPr>
          <p:cNvPr id="93188" name="Rectangle 4"/>
          <p:cNvSpPr>
            <a:spLocks noChangeArrowheads="1"/>
          </p:cNvSpPr>
          <p:nvPr/>
        </p:nvSpPr>
        <p:spPr bwMode="auto">
          <a:xfrm>
            <a:off x="2817813" y="4643438"/>
            <a:ext cx="368935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1"/>
              </a:buClr>
              <a:buSzPct val="75000"/>
              <a:buFont typeface="Wingdings" panose="05000000000000000000" pitchFamily="2" charset="2"/>
              <a:buChar char="l"/>
              <a:defRPr kumimoji="1" sz="2800">
                <a:solidFill>
                  <a:schemeClr val="tx1"/>
                </a:solidFill>
                <a:latin typeface="Arial" panose="020B0604020202020204" pitchFamily="34" charset="0"/>
                <a:ea typeface="新細明體" panose="02020500000000000000" pitchFamily="18" charset="-120"/>
              </a:defRPr>
            </a:lvl1pPr>
            <a:lvl2pPr marL="742950" indent="-285750">
              <a:spcBef>
                <a:spcPct val="20000"/>
              </a:spcBef>
              <a:buClr>
                <a:schemeClr val="tx1"/>
              </a:buClr>
              <a:buSzPct val="75000"/>
              <a:buChar char="–"/>
              <a:defRPr kumimoji="1" sz="2400">
                <a:solidFill>
                  <a:schemeClr val="tx1"/>
                </a:solidFill>
                <a:latin typeface="Arial" panose="020B0604020202020204" pitchFamily="34" charset="0"/>
                <a:ea typeface="新細明體" panose="02020500000000000000" pitchFamily="18" charset="-120"/>
              </a:defRPr>
            </a:lvl2pPr>
            <a:lvl3pPr marL="1143000" indent="-228600">
              <a:spcBef>
                <a:spcPct val="20000"/>
              </a:spcBef>
              <a:buClr>
                <a:schemeClr val="tx1"/>
              </a:buClr>
              <a:buSzPct val="7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lr>
                <a:schemeClr val="tx1"/>
              </a:buClr>
              <a:buSzPct val="80000"/>
              <a:buChar char="–"/>
              <a:defRPr kumimoji="1">
                <a:solidFill>
                  <a:schemeClr val="tx1"/>
                </a:solidFill>
                <a:latin typeface="Arial" panose="020B0604020202020204" pitchFamily="34" charset="0"/>
                <a:ea typeface="新細明體" panose="02020500000000000000" pitchFamily="18" charset="-120"/>
              </a:defRPr>
            </a:lvl4pPr>
            <a:lvl5pPr marL="2057400" indent="-228600">
              <a:spcBef>
                <a:spcPct val="20000"/>
              </a:spcBef>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9pPr>
          </a:lstStyle>
          <a:p>
            <a:pPr eaLnBrk="1" hangingPunct="1">
              <a:buClr>
                <a:srgbClr val="003366"/>
              </a:buClr>
              <a:buFont typeface="Wingdings" panose="05000000000000000000" pitchFamily="2" charset="2"/>
              <a:buNone/>
            </a:pPr>
            <a:r>
              <a:rPr lang="zh-TW" altLang="en-US" sz="3200" b="1">
                <a:solidFill>
                  <a:srgbClr val="000000"/>
                </a:solidFill>
                <a:latin typeface="Times New Roman" panose="02020603050405020304" pitchFamily="18" charset="0"/>
                <a:ea typeface="標楷體" panose="03000509000000000000" pitchFamily="65" charset="-120"/>
              </a:rPr>
              <a:t>日　期：</a:t>
            </a:r>
            <a:r>
              <a:rPr lang="en-US" altLang="zh-TW" sz="3200" b="1" smtClean="0">
                <a:solidFill>
                  <a:srgbClr val="000000"/>
                </a:solidFill>
                <a:latin typeface="Times New Roman" panose="02020603050405020304" pitchFamily="18" charset="0"/>
                <a:ea typeface="標楷體" panose="03000509000000000000" pitchFamily="65" charset="-120"/>
              </a:rPr>
              <a:t>115.01.26</a:t>
            </a:r>
            <a:endParaRPr lang="en-US" altLang="zh-TW" sz="3200" b="1">
              <a:solidFill>
                <a:srgbClr val="000000"/>
              </a:solidFill>
              <a:latin typeface="Times New Roman" panose="02020603050405020304" pitchFamily="18" charset="0"/>
              <a:ea typeface="標楷體" panose="03000509000000000000" pitchFamily="65" charset="-120"/>
            </a:endParaRPr>
          </a:p>
        </p:txBody>
      </p:sp>
      <p:sp>
        <p:nvSpPr>
          <p:cNvPr id="6" name="Text Box 8"/>
          <p:cNvSpPr txBox="1">
            <a:spLocks noChangeArrowheads="1"/>
          </p:cNvSpPr>
          <p:nvPr/>
        </p:nvSpPr>
        <p:spPr bwMode="auto">
          <a:xfrm>
            <a:off x="431540" y="377254"/>
            <a:ext cx="378042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fontAlgn="base">
              <a:spcBef>
                <a:spcPct val="0"/>
              </a:spcBef>
              <a:spcAft>
                <a:spcPct val="0"/>
              </a:spcAft>
              <a:buClrTx/>
              <a:buSzTx/>
              <a:buFontTx/>
              <a:buNone/>
            </a:pPr>
            <a:r>
              <a:rPr lang="zh-TW" altLang="en-US" b="1" smtClean="0">
                <a:solidFill>
                  <a:srgbClr val="660033"/>
                </a:solidFill>
                <a:latin typeface="微軟正黑體" panose="020B0604030504040204" pitchFamily="34" charset="-120"/>
                <a:ea typeface="微軟正黑體" panose="020B0604030504040204" pitchFamily="34" charset="-120"/>
              </a:rPr>
              <a:t>新竹縣政府文化局</a:t>
            </a:r>
            <a:endParaRPr kumimoji="1" lang="zh-TW" altLang="en-US" b="1">
              <a:solidFill>
                <a:srgbClr val="660033"/>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840752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136396" y="684576"/>
            <a:ext cx="747252" cy="212520"/>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10</a:t>
            </a:fld>
            <a:endParaRPr lang="en-US" altLang="zh-TW" sz="1400" smtClean="0">
              <a:solidFill>
                <a:srgbClr val="AD1F1F"/>
              </a:solidFill>
              <a:latin typeface="Times New Roman" panose="02020603050405020304" pitchFamily="18" charset="0"/>
            </a:endParaRPr>
          </a:p>
        </p:txBody>
      </p:sp>
      <p:graphicFrame>
        <p:nvGraphicFramePr>
          <p:cNvPr id="2" name="資料庫圖表 1"/>
          <p:cNvGraphicFramePr/>
          <p:nvPr>
            <p:extLst>
              <p:ext uri="{D42A27DB-BD31-4B8C-83A1-F6EECF244321}">
                <p14:modId xmlns:p14="http://schemas.microsoft.com/office/powerpoint/2010/main" val="3230803492"/>
              </p:ext>
            </p:extLst>
          </p:nvPr>
        </p:nvGraphicFramePr>
        <p:xfrm>
          <a:off x="1223628" y="1088740"/>
          <a:ext cx="6696744"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2"/>
          <p:cNvSpPr txBox="1">
            <a:spLocks noChangeArrowheads="1"/>
          </p:cNvSpPr>
          <p:nvPr/>
        </p:nvSpPr>
        <p:spPr>
          <a:xfrm>
            <a:off x="3023828" y="404664"/>
            <a:ext cx="3528392" cy="540060"/>
          </a:xfrm>
          <a:prstGeom prst="rect">
            <a:avLst/>
          </a:prstGeom>
        </p:spPr>
        <p:txBody>
          <a:bodyPr vert="horz" wrap="square" lIns="91440" tIns="45720" rIns="91440" bIns="45720" numCol="1" anchor="ctr" anchorCtr="0" compatLnSpc="1">
            <a:prstTxWarp prst="textNoShape">
              <a:avLst/>
            </a:prstTxWarp>
            <a:no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smtClean="0">
                <a:solidFill>
                  <a:srgbClr val="003399"/>
                </a:solidFill>
                <a:effectLst/>
                <a:latin typeface="微軟正黑體" panose="020B0604030504040204" pitchFamily="34" charset="-120"/>
              </a:rPr>
              <a:t>採購法適用情形</a:t>
            </a:r>
            <a:endParaRPr kumimoji="0" lang="zh-TW" altLang="en-US" b="1" cap="none">
              <a:solidFill>
                <a:srgbClr val="003399"/>
              </a:solidFill>
              <a:effectLst/>
              <a:latin typeface="微軟正黑體" panose="020B0604030504040204" pitchFamily="34" charset="-120"/>
              <a:ea typeface="微軟正黑體" panose="020B0604030504040204" pitchFamily="34" charset="-120"/>
            </a:endParaRPr>
          </a:p>
        </p:txBody>
      </p:sp>
      <p:grpSp>
        <p:nvGrpSpPr>
          <p:cNvPr id="9" name="群組 8"/>
          <p:cNvGrpSpPr/>
          <p:nvPr/>
        </p:nvGrpSpPr>
        <p:grpSpPr>
          <a:xfrm>
            <a:off x="2495833" y="5412005"/>
            <a:ext cx="5388535" cy="1128277"/>
            <a:chOff x="1237753" y="2935722"/>
            <a:chExt cx="5388535" cy="1128277"/>
          </a:xfrm>
          <a:solidFill>
            <a:schemeClr val="accent3">
              <a:lumMod val="60000"/>
              <a:lumOff val="40000"/>
            </a:schemeClr>
          </a:solidFill>
        </p:grpSpPr>
        <p:sp>
          <p:nvSpPr>
            <p:cNvPr id="11" name="五邊形 10"/>
            <p:cNvSpPr/>
            <p:nvPr/>
          </p:nvSpPr>
          <p:spPr>
            <a:xfrm rot="10800000">
              <a:off x="1237753" y="2935722"/>
              <a:ext cx="5388535" cy="1128277"/>
            </a:xfrm>
            <a:prstGeom prst="homePlat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五邊形 4"/>
            <p:cNvSpPr/>
            <p:nvPr/>
          </p:nvSpPr>
          <p:spPr>
            <a:xfrm rot="21600000">
              <a:off x="1519822" y="2935722"/>
              <a:ext cx="5106466" cy="11282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7539" tIns="106680" rIns="199136" bIns="106680" numCol="1" spcCol="1270" anchor="ctr" anchorCtr="0">
              <a:noAutofit/>
            </a:bodyPr>
            <a:lstStyle/>
            <a:p>
              <a:pPr lvl="0" algn="just" defTabSz="1244600">
                <a:lnSpc>
                  <a:spcPct val="90000"/>
                </a:lnSpc>
                <a:spcAft>
                  <a:spcPct val="35000"/>
                </a:spcAft>
              </a:pPr>
              <a:r>
                <a:rPr lang="zh-TW" altLang="en-US" sz="2300" b="1">
                  <a:solidFill>
                    <a:srgbClr val="100278"/>
                  </a:solidFill>
                  <a:latin typeface="+mj-ea"/>
                  <a:ea typeface="+mj-ea"/>
                </a:rPr>
                <a:t>法人或團體接受機關補助辦理採購，其補助金額占採購金額半數以上，且補助金額在公告金額以上者</a:t>
              </a:r>
              <a:endParaRPr lang="zh-TW" altLang="en-US" sz="2300" kern="1200">
                <a:solidFill>
                  <a:srgbClr val="100278"/>
                </a:solidFill>
              </a:endParaRPr>
            </a:p>
          </p:txBody>
        </p:sp>
      </p:grpSp>
      <p:sp>
        <p:nvSpPr>
          <p:cNvPr id="10" name="橢圓 9"/>
          <p:cNvSpPr/>
          <p:nvPr/>
        </p:nvSpPr>
        <p:spPr>
          <a:xfrm>
            <a:off x="1863915" y="5409220"/>
            <a:ext cx="1128277" cy="1128277"/>
          </a:xfrm>
          <a:prstGeom prst="ellipse">
            <a:avLst/>
          </a:prstGeom>
          <a:solidFill>
            <a:schemeClr val="bg2">
              <a:lumMod val="25000"/>
            </a:schemeClr>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8315" name="Rectangle 11"/>
          <p:cNvSpPr>
            <a:spLocks noChangeArrowheads="1"/>
          </p:cNvSpPr>
          <p:nvPr/>
        </p:nvSpPr>
        <p:spPr bwMode="auto">
          <a:xfrm>
            <a:off x="1079612" y="1700808"/>
            <a:ext cx="576063" cy="2664296"/>
          </a:xfrm>
          <a:prstGeom prst="rect">
            <a:avLst/>
          </a:prstGeom>
          <a:blipFill>
            <a:blip r:embed="rId8"/>
            <a:tile tx="0" ty="0" sx="100000" sy="100000" flip="none" algn="tl"/>
          </a:blip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800" b="1" dirty="0">
                <a:latin typeface="+mj-ea"/>
                <a:ea typeface="+mj-ea"/>
              </a:rPr>
              <a:t>採購</a:t>
            </a:r>
            <a:r>
              <a:rPr lang="zh-TW" altLang="en-US" sz="2800" b="1">
                <a:latin typeface="+mj-ea"/>
                <a:ea typeface="+mj-ea"/>
              </a:rPr>
              <a:t>法</a:t>
            </a:r>
            <a:r>
              <a:rPr lang="zh-TW" altLang="en-US" sz="2800" b="1" smtClean="0">
                <a:latin typeface="+mj-ea"/>
                <a:ea typeface="+mj-ea"/>
              </a:rPr>
              <a:t>第３條</a:t>
            </a:r>
            <a:endParaRPr lang="zh-TW" altLang="en-US" sz="2800" b="1" dirty="0">
              <a:latin typeface="+mj-ea"/>
              <a:ea typeface="+mj-ea"/>
            </a:endParaRPr>
          </a:p>
        </p:txBody>
      </p:sp>
      <p:sp>
        <p:nvSpPr>
          <p:cNvPr id="13" name="Rectangle 11"/>
          <p:cNvSpPr>
            <a:spLocks noChangeArrowheads="1"/>
          </p:cNvSpPr>
          <p:nvPr/>
        </p:nvSpPr>
        <p:spPr bwMode="auto">
          <a:xfrm>
            <a:off x="519698" y="5769260"/>
            <a:ext cx="1224135" cy="545910"/>
          </a:xfrm>
          <a:prstGeom prst="rect">
            <a:avLst/>
          </a:prstGeom>
          <a:blipFill>
            <a:blip r:embed="rId8"/>
            <a:tile tx="0" ty="0" sx="100000" sy="100000" flip="none" algn="tl"/>
          </a:blip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800" b="1" smtClean="0">
                <a:latin typeface="+mj-ea"/>
                <a:ea typeface="+mj-ea"/>
              </a:rPr>
              <a:t>第</a:t>
            </a:r>
            <a:r>
              <a:rPr lang="en-US" altLang="zh-TW" sz="2800" b="1" smtClean="0">
                <a:latin typeface="+mj-ea"/>
                <a:ea typeface="+mj-ea"/>
              </a:rPr>
              <a:t>4</a:t>
            </a:r>
            <a:r>
              <a:rPr lang="zh-TW" altLang="en-US" sz="2800" b="1" smtClean="0">
                <a:latin typeface="+mj-ea"/>
                <a:ea typeface="+mj-ea"/>
              </a:rPr>
              <a:t>條</a:t>
            </a:r>
            <a:endParaRPr lang="zh-TW" altLang="en-US" sz="2800" b="1" dirty="0">
              <a:latin typeface="+mj-ea"/>
              <a:ea typeface="+mj-ea"/>
            </a:endParaRPr>
          </a:p>
        </p:txBody>
      </p:sp>
    </p:spTree>
    <p:extLst>
      <p:ext uri="{BB962C8B-B14F-4D97-AF65-F5344CB8AC3E}">
        <p14:creationId xmlns:p14="http://schemas.microsoft.com/office/powerpoint/2010/main" val="34457894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4BEDF019-1336-4CD7-AC26-BF12B22F3722}" type="slidenum">
              <a:rPr lang="en-US" altLang="zh-TW" sz="1400" smtClean="0">
                <a:solidFill>
                  <a:srgbClr val="AD1F1F"/>
                </a:solidFill>
                <a:latin typeface="Times New Roman" panose="02020603050405020304" pitchFamily="18" charset="0"/>
              </a:rPr>
              <a:pPr>
                <a:spcBef>
                  <a:spcPct val="0"/>
                </a:spcBef>
                <a:buClrTx/>
                <a:buSzTx/>
                <a:buFontTx/>
                <a:buNone/>
                <a:defRPr/>
              </a:pPr>
              <a:t>100</a:t>
            </a:fld>
            <a:endParaRPr lang="en-US" altLang="zh-TW" sz="1400" smtClean="0">
              <a:solidFill>
                <a:srgbClr val="AD1F1F"/>
              </a:solidFill>
              <a:latin typeface="Times New Roman" panose="02020603050405020304" pitchFamily="18" charset="0"/>
            </a:endParaRPr>
          </a:p>
        </p:txBody>
      </p:sp>
      <p:graphicFrame>
        <p:nvGraphicFramePr>
          <p:cNvPr id="6" name="表格 5"/>
          <p:cNvGraphicFramePr>
            <a:graphicFrameLocks noGrp="1"/>
          </p:cNvGraphicFramePr>
          <p:nvPr>
            <p:extLst>
              <p:ext uri="{D42A27DB-BD31-4B8C-83A1-F6EECF244321}">
                <p14:modId xmlns:p14="http://schemas.microsoft.com/office/powerpoint/2010/main" val="1358844055"/>
              </p:ext>
            </p:extLst>
          </p:nvPr>
        </p:nvGraphicFramePr>
        <p:xfrm>
          <a:off x="431540" y="116632"/>
          <a:ext cx="8244918" cy="6137332"/>
        </p:xfrm>
        <a:graphic>
          <a:graphicData uri="http://schemas.openxmlformats.org/drawingml/2006/table">
            <a:tbl>
              <a:tblPr firstRow="1" bandRow="1">
                <a:tableStyleId>{5C22544A-7EE6-4342-B048-85BDC9FD1C3A}</a:tableStyleId>
              </a:tblPr>
              <a:tblGrid>
                <a:gridCol w="540060"/>
                <a:gridCol w="2208246"/>
                <a:gridCol w="1374153"/>
                <a:gridCol w="1374153"/>
                <a:gridCol w="1374153"/>
                <a:gridCol w="1374153"/>
              </a:tblGrid>
              <a:tr h="468052">
                <a:tc rowSpan="2" gridSpan="2">
                  <a:txBody>
                    <a:bodyPr/>
                    <a:lstStyle/>
                    <a:p>
                      <a:endParaRPr lang="zh-TW" altLang="en-US" sz="2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lumMod val="85000"/>
                      </a:schemeClr>
                    </a:solidFill>
                  </a:tcPr>
                </a:tc>
                <a:tc rowSpan="2" hMerge="1">
                  <a:txBody>
                    <a:bodyPr/>
                    <a:lstStyle/>
                    <a:p>
                      <a:endParaRPr lang="zh-TW"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ctr"/>
                      <a:r>
                        <a:rPr lang="zh-TW" altLang="en-US" sz="2400" smtClean="0">
                          <a:solidFill>
                            <a:schemeClr val="tx1"/>
                          </a:solidFill>
                        </a:rPr>
                        <a:t>招標方式</a:t>
                      </a:r>
                      <a:endParaRPr lang="zh-TW" altLang="en-US" sz="2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zh-TW"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27498">
                <a:tc gridSpan="2" vMerge="1">
                  <a:txBody>
                    <a:bodyPr/>
                    <a:lstStyle/>
                    <a:p>
                      <a:endParaRPr lang="zh-TW"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endParaRPr lang="zh-TW"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2400" b="1" smtClean="0">
                          <a:solidFill>
                            <a:srgbClr val="000099"/>
                          </a:solidFill>
                        </a:rPr>
                        <a:t>公開招標</a:t>
                      </a:r>
                      <a:r>
                        <a:rPr lang="en-US" altLang="zh-TW" sz="2400" b="1" smtClean="0">
                          <a:solidFill>
                            <a:srgbClr val="000099"/>
                          </a:solidFill>
                        </a:rPr>
                        <a:t>(§19)</a:t>
                      </a:r>
                      <a:endParaRPr lang="zh-TW" altLang="en-US" sz="2400" b="1">
                        <a:solidFill>
                          <a:srgbClr val="0000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2400" b="1" smtClean="0">
                          <a:solidFill>
                            <a:srgbClr val="000099"/>
                          </a:solidFill>
                        </a:rPr>
                        <a:t>選擇性招標</a:t>
                      </a:r>
                      <a:r>
                        <a:rPr lang="en-US" altLang="zh-TW" sz="2400" b="1" smtClean="0">
                          <a:solidFill>
                            <a:srgbClr val="000099"/>
                          </a:solidFill>
                        </a:rPr>
                        <a:t>(§20,21)</a:t>
                      </a:r>
                      <a:endParaRPr lang="zh-TW" altLang="en-US" sz="2400" b="1">
                        <a:solidFill>
                          <a:srgbClr val="0000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2400" b="1" smtClean="0">
                          <a:solidFill>
                            <a:srgbClr val="000099"/>
                          </a:solidFill>
                        </a:rPr>
                        <a:t>限制性招標</a:t>
                      </a:r>
                      <a:r>
                        <a:rPr lang="en-US" altLang="zh-TW" sz="2400" b="1" smtClean="0">
                          <a:solidFill>
                            <a:srgbClr val="000099"/>
                          </a:solidFill>
                        </a:rPr>
                        <a:t>(§22-1-9)</a:t>
                      </a:r>
                      <a:endParaRPr lang="zh-TW" altLang="en-US" sz="2400" b="1">
                        <a:solidFill>
                          <a:srgbClr val="0000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2400" b="1" smtClean="0">
                          <a:solidFill>
                            <a:srgbClr val="000099"/>
                          </a:solidFill>
                        </a:rPr>
                        <a:t>未達辦法</a:t>
                      </a:r>
                      <a:endParaRPr lang="en-US" altLang="zh-TW" sz="2400" b="1" smtClean="0">
                        <a:solidFill>
                          <a:srgbClr val="000099"/>
                        </a:solidFill>
                      </a:endParaRPr>
                    </a:p>
                    <a:p>
                      <a:pPr algn="ctr"/>
                      <a:r>
                        <a:rPr lang="en-US" altLang="zh-TW" sz="2400" b="1" smtClean="0">
                          <a:solidFill>
                            <a:srgbClr val="000099"/>
                          </a:solidFill>
                        </a:rPr>
                        <a:t>(§49)</a:t>
                      </a:r>
                      <a:endParaRPr lang="zh-TW" altLang="en-US" sz="2400" b="1">
                        <a:solidFill>
                          <a:srgbClr val="0000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27498">
                <a:tc rowSpan="5">
                  <a:txBody>
                    <a:bodyPr/>
                    <a:lstStyle/>
                    <a:p>
                      <a:pPr algn="ctr"/>
                      <a:endParaRPr lang="en-US" altLang="zh-TW" sz="2400" b="1" smtClean="0">
                        <a:solidFill>
                          <a:schemeClr val="tx1"/>
                        </a:solidFill>
                      </a:endParaRPr>
                    </a:p>
                    <a:p>
                      <a:pPr algn="ctr"/>
                      <a:endParaRPr lang="en-US" altLang="zh-TW" sz="2400" b="1" smtClean="0">
                        <a:solidFill>
                          <a:schemeClr val="tx1"/>
                        </a:solidFill>
                      </a:endParaRPr>
                    </a:p>
                    <a:p>
                      <a:pPr algn="ctr"/>
                      <a:r>
                        <a:rPr lang="zh-TW" altLang="en-US" sz="2400" b="1" smtClean="0">
                          <a:solidFill>
                            <a:schemeClr val="tx1"/>
                          </a:solidFill>
                        </a:rPr>
                        <a:t>決</a:t>
                      </a:r>
                      <a:endParaRPr lang="en-US" altLang="zh-TW" sz="2400" b="1" smtClean="0">
                        <a:solidFill>
                          <a:schemeClr val="tx1"/>
                        </a:solidFill>
                      </a:endParaRPr>
                    </a:p>
                    <a:p>
                      <a:pPr algn="ctr"/>
                      <a:endParaRPr lang="en-US" altLang="zh-TW" sz="2400" b="1" smtClean="0">
                        <a:solidFill>
                          <a:schemeClr val="tx1"/>
                        </a:solidFill>
                      </a:endParaRPr>
                    </a:p>
                    <a:p>
                      <a:pPr algn="ctr"/>
                      <a:r>
                        <a:rPr lang="zh-TW" altLang="en-US" sz="2400" b="1" smtClean="0">
                          <a:solidFill>
                            <a:schemeClr val="tx1"/>
                          </a:solidFill>
                        </a:rPr>
                        <a:t>標</a:t>
                      </a:r>
                      <a:endParaRPr lang="en-US" altLang="zh-TW" sz="2400" b="1" smtClean="0">
                        <a:solidFill>
                          <a:schemeClr val="tx1"/>
                        </a:solidFill>
                      </a:endParaRPr>
                    </a:p>
                    <a:p>
                      <a:pPr algn="ctr"/>
                      <a:endParaRPr lang="en-US" altLang="zh-TW" sz="2400" b="1" smtClean="0">
                        <a:solidFill>
                          <a:schemeClr val="tx1"/>
                        </a:solidFill>
                      </a:endParaRPr>
                    </a:p>
                    <a:p>
                      <a:pPr algn="ctr"/>
                      <a:r>
                        <a:rPr lang="zh-TW" altLang="en-US" sz="2400" b="1" smtClean="0">
                          <a:solidFill>
                            <a:schemeClr val="tx1"/>
                          </a:solidFill>
                        </a:rPr>
                        <a:t>原</a:t>
                      </a:r>
                      <a:endParaRPr lang="en-US" altLang="zh-TW" sz="2400" b="1" smtClean="0">
                        <a:solidFill>
                          <a:schemeClr val="tx1"/>
                        </a:solidFill>
                      </a:endParaRPr>
                    </a:p>
                    <a:p>
                      <a:pPr algn="ctr"/>
                      <a:endParaRPr lang="en-US" altLang="zh-TW" sz="2400" b="1" smtClean="0">
                        <a:solidFill>
                          <a:schemeClr val="tx1"/>
                        </a:solidFill>
                      </a:endParaRPr>
                    </a:p>
                    <a:p>
                      <a:pPr algn="ctr"/>
                      <a:r>
                        <a:rPr lang="zh-TW" altLang="en-US" sz="2400" b="1" smtClean="0">
                          <a:solidFill>
                            <a:schemeClr val="tx1"/>
                          </a:solidFill>
                        </a:rPr>
                        <a:t>則</a:t>
                      </a:r>
                      <a:endParaRPr lang="en-US" altLang="zh-TW" sz="2400" b="1"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r>
                        <a:rPr lang="zh-TW" altLang="en-US" sz="2400" b="1" smtClean="0">
                          <a:solidFill>
                            <a:srgbClr val="000099"/>
                          </a:solidFill>
                          <a:latin typeface="+mj-ea"/>
                          <a:ea typeface="+mj-ea"/>
                        </a:rPr>
                        <a:t>最低價標</a:t>
                      </a:r>
                      <a:r>
                        <a:rPr lang="en-US" altLang="zh-TW" sz="2400" b="1" smtClean="0">
                          <a:solidFill>
                            <a:srgbClr val="000099"/>
                          </a:solidFill>
                          <a:latin typeface="+mj-ea"/>
                          <a:ea typeface="+mj-ea"/>
                        </a:rPr>
                        <a:t>(</a:t>
                      </a:r>
                      <a:r>
                        <a:rPr lang="zh-TW" altLang="en-US" sz="2400" b="1" smtClean="0">
                          <a:solidFill>
                            <a:srgbClr val="000099"/>
                          </a:solidFill>
                          <a:latin typeface="+mj-ea"/>
                          <a:ea typeface="+mj-ea"/>
                        </a:rPr>
                        <a:t>採購法</a:t>
                      </a:r>
                      <a:r>
                        <a:rPr lang="en-US" altLang="zh-TW" sz="2400" b="1" smtClean="0">
                          <a:solidFill>
                            <a:srgbClr val="000099"/>
                          </a:solidFill>
                          <a:latin typeface="+mj-ea"/>
                          <a:ea typeface="+mj-ea"/>
                        </a:rPr>
                        <a:t>52-1-1)</a:t>
                      </a:r>
                      <a:endParaRPr lang="zh-TW" altLang="en-US" sz="2400" b="1">
                        <a:solidFill>
                          <a:srgbClr val="000099"/>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rtl="0" eaLnBrk="1" latinLnBrk="0" hangingPunct="1"/>
                      <a:r>
                        <a:rPr kumimoji="0" lang="zh-TW" altLang="en-US" sz="3600" kern="1200" smtClean="0">
                          <a:solidFill>
                            <a:srgbClr val="006600"/>
                          </a:solidFill>
                          <a:latin typeface="+mn-lt"/>
                          <a:ea typeface="+mn-ea"/>
                          <a:cs typeface="+mn-cs"/>
                          <a:sym typeface="Wingdings" panose="05000000000000000000" pitchFamily="2" charset="2"/>
                        </a:rPr>
                        <a:t></a:t>
                      </a:r>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r>
                        <a:rPr kumimoji="0" lang="zh-TW" altLang="en-US" sz="3600" kern="1200" smtClean="0">
                          <a:solidFill>
                            <a:srgbClr val="C00000"/>
                          </a:solidFill>
                          <a:latin typeface="+mn-lt"/>
                          <a:ea typeface="+mn-ea"/>
                          <a:cs typeface="+mn-cs"/>
                          <a:sym typeface="Wingdings" panose="05000000000000000000" pitchFamily="2" charset="2"/>
                        </a:rPr>
                        <a:t></a:t>
                      </a:r>
                      <a:endParaRPr kumimoji="0" lang="zh-TW" altLang="en-US" sz="3600" kern="1200">
                        <a:solidFill>
                          <a:srgbClr val="C000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en-US" sz="3600" kern="1200" smtClean="0">
                          <a:solidFill>
                            <a:schemeClr val="tx1"/>
                          </a:solidFill>
                          <a:latin typeface="+mn-lt"/>
                          <a:ea typeface="+mn-ea"/>
                          <a:cs typeface="+mn-cs"/>
                          <a:sym typeface="Wingdings" panose="05000000000000000000" pitchFamily="2" charset="2"/>
                        </a:rPr>
                        <a:t></a:t>
                      </a:r>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r>
                        <a:rPr kumimoji="0" lang="zh-TW" altLang="en-US" sz="3600" kern="1200" smtClean="0">
                          <a:solidFill>
                            <a:srgbClr val="0000FF"/>
                          </a:solidFill>
                          <a:latin typeface="+mn-lt"/>
                          <a:ea typeface="+mn-ea"/>
                          <a:cs typeface="+mn-cs"/>
                          <a:sym typeface="Wingdings" panose="05000000000000000000" pitchFamily="2" charset="2"/>
                        </a:rPr>
                        <a:t></a:t>
                      </a:r>
                      <a:endParaRPr kumimoji="0" lang="zh-TW" altLang="en-US" sz="3600" kern="1200">
                        <a:solidFill>
                          <a:srgbClr val="0000FF"/>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627498">
                <a:tc vMerge="1">
                  <a:txBody>
                    <a:bodyPr/>
                    <a:lstStyle/>
                    <a:p>
                      <a:endParaRPr lang="zh-TW"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zh-TW" altLang="en-US" sz="2400" b="1" smtClean="0">
                          <a:solidFill>
                            <a:srgbClr val="000099"/>
                          </a:solidFill>
                          <a:latin typeface="+mj-ea"/>
                          <a:ea typeface="+mj-ea"/>
                        </a:rPr>
                        <a:t>適用最有利標</a:t>
                      </a:r>
                      <a:r>
                        <a:rPr lang="en-US" altLang="zh-TW" sz="2400" b="1" smtClean="0">
                          <a:solidFill>
                            <a:srgbClr val="000099"/>
                          </a:solidFill>
                          <a:latin typeface="+mj-ea"/>
                          <a:ea typeface="+mj-ea"/>
                        </a:rPr>
                        <a:t>(</a:t>
                      </a:r>
                      <a:r>
                        <a:rPr lang="zh-TW" altLang="en-US" sz="2400" b="1" spc="-100" baseline="0" smtClean="0">
                          <a:solidFill>
                            <a:srgbClr val="000099"/>
                          </a:solidFill>
                          <a:latin typeface="+mj-ea"/>
                          <a:ea typeface="+mj-ea"/>
                        </a:rPr>
                        <a:t>採購法 </a:t>
                      </a:r>
                      <a:r>
                        <a:rPr lang="en-US" altLang="zh-TW" sz="2400" b="1" spc="-100" baseline="0" smtClean="0">
                          <a:solidFill>
                            <a:srgbClr val="000099"/>
                          </a:solidFill>
                          <a:latin typeface="+mj-ea"/>
                          <a:ea typeface="+mj-ea"/>
                        </a:rPr>
                        <a:t>52-1-3</a:t>
                      </a:r>
                      <a:r>
                        <a:rPr lang="en-US" altLang="zh-TW" sz="2400" b="1" smtClean="0">
                          <a:solidFill>
                            <a:srgbClr val="000099"/>
                          </a:solidFill>
                          <a:latin typeface="+mj-ea"/>
                          <a:ea typeface="+mj-ea"/>
                        </a:rPr>
                        <a:t>)</a:t>
                      </a:r>
                      <a:endParaRPr lang="zh-TW" altLang="en-US" sz="2400" b="1">
                        <a:solidFill>
                          <a:srgbClr val="000099"/>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en-US" sz="3600" kern="1200" smtClean="0">
                          <a:solidFill>
                            <a:srgbClr val="006600"/>
                          </a:solidFill>
                          <a:latin typeface="+mn-lt"/>
                          <a:ea typeface="+mn-ea"/>
                          <a:cs typeface="+mn-cs"/>
                          <a:sym typeface="Wingdings" panose="05000000000000000000" pitchFamily="2" charset="2"/>
                        </a:rPr>
                        <a:t></a:t>
                      </a:r>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r>
                        <a:rPr kumimoji="0" lang="zh-TW" altLang="en-US" sz="3600" kern="1200" smtClean="0">
                          <a:solidFill>
                            <a:srgbClr val="C00000"/>
                          </a:solidFill>
                          <a:latin typeface="+mn-lt"/>
                          <a:ea typeface="+mn-ea"/>
                          <a:cs typeface="+mn-cs"/>
                          <a:sym typeface="Wingdings" panose="05000000000000000000" pitchFamily="2" charset="2"/>
                        </a:rPr>
                        <a:t></a:t>
                      </a:r>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627498">
                <a:tc vMerge="1">
                  <a:txBody>
                    <a:bodyPr/>
                    <a:lstStyle/>
                    <a:p>
                      <a:endParaRPr lang="zh-TW"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zh-TW" altLang="en-US" sz="2400" b="1" smtClean="0">
                          <a:solidFill>
                            <a:srgbClr val="000099"/>
                          </a:solidFill>
                          <a:latin typeface="+mj-ea"/>
                          <a:ea typeface="+mj-ea"/>
                        </a:rPr>
                        <a:t>準用最有利標</a:t>
                      </a:r>
                      <a:r>
                        <a:rPr lang="en-US" altLang="zh-TW" sz="2400" b="1" smtClean="0">
                          <a:solidFill>
                            <a:srgbClr val="000099"/>
                          </a:solidFill>
                          <a:latin typeface="+mj-ea"/>
                          <a:ea typeface="+mj-ea"/>
                        </a:rPr>
                        <a:t>(</a:t>
                      </a:r>
                      <a:r>
                        <a:rPr lang="zh-TW" altLang="en-US" sz="2400" b="1" smtClean="0">
                          <a:solidFill>
                            <a:srgbClr val="000099"/>
                          </a:solidFill>
                          <a:latin typeface="+mj-ea"/>
                          <a:ea typeface="+mj-ea"/>
                        </a:rPr>
                        <a:t>採購法</a:t>
                      </a:r>
                      <a:r>
                        <a:rPr lang="en-US" altLang="zh-TW" sz="2400" b="1" smtClean="0">
                          <a:solidFill>
                            <a:srgbClr val="000099"/>
                          </a:solidFill>
                          <a:latin typeface="+mj-ea"/>
                          <a:ea typeface="+mj-ea"/>
                        </a:rPr>
                        <a:t>22-1-9)</a:t>
                      </a:r>
                      <a:endParaRPr lang="zh-TW" altLang="en-US" sz="2400" b="1">
                        <a:solidFill>
                          <a:srgbClr val="000099"/>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rtl="0" eaLnBrk="1" latinLnBrk="0" hangingPunct="1"/>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r>
                        <a:rPr kumimoji="0" lang="zh-TW" altLang="en-US" sz="3600" kern="1200" smtClean="0">
                          <a:solidFill>
                            <a:schemeClr val="tx1"/>
                          </a:solidFill>
                          <a:latin typeface="+mn-lt"/>
                          <a:ea typeface="+mn-ea"/>
                          <a:cs typeface="+mn-cs"/>
                          <a:sym typeface="Wingdings" panose="05000000000000000000" pitchFamily="2" charset="2"/>
                        </a:rPr>
                        <a:t></a:t>
                      </a:r>
                      <a:endParaRPr kumimoji="0" lang="zh-TW" altLang="en-US" sz="3600" kern="120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627498">
                <a:tc vMerge="1">
                  <a:txBody>
                    <a:bodyPr/>
                    <a:lstStyle/>
                    <a:p>
                      <a:endParaRPr lang="zh-TW"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zh-TW" altLang="en-US" sz="2400" b="1" smtClean="0">
                          <a:solidFill>
                            <a:srgbClr val="000099"/>
                          </a:solidFill>
                          <a:latin typeface="+mj-ea"/>
                          <a:ea typeface="+mj-ea"/>
                        </a:rPr>
                        <a:t>參考最有利標精神擇符合需要者</a:t>
                      </a:r>
                      <a:endParaRPr lang="zh-TW" altLang="en-US" sz="2400" b="1">
                        <a:solidFill>
                          <a:srgbClr val="000099"/>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rtl="0" eaLnBrk="1" latinLnBrk="0" hangingPunct="1"/>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r>
                        <a:rPr kumimoji="0" lang="zh-TW" altLang="en-US" sz="3600" kern="1200" smtClean="0">
                          <a:solidFill>
                            <a:srgbClr val="0000FF"/>
                          </a:solidFill>
                          <a:latin typeface="+mn-lt"/>
                          <a:ea typeface="+mn-ea"/>
                          <a:cs typeface="+mn-cs"/>
                          <a:sym typeface="Wingdings" panose="05000000000000000000" pitchFamily="2" charset="2"/>
                        </a:rPr>
                        <a:t></a:t>
                      </a:r>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627498">
                <a:tc vMerge="1">
                  <a:txBody>
                    <a:bodyPr/>
                    <a:lstStyle/>
                    <a:p>
                      <a:endParaRPr lang="zh-TW"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400" b="1" smtClean="0">
                          <a:solidFill>
                            <a:srgbClr val="000099"/>
                          </a:solidFill>
                          <a:latin typeface="+mj-ea"/>
                          <a:ea typeface="+mj-ea"/>
                        </a:rPr>
                        <a:t>評分及格最低標</a:t>
                      </a:r>
                      <a:r>
                        <a:rPr lang="en-US" altLang="zh-TW" sz="2400" b="1" smtClean="0">
                          <a:solidFill>
                            <a:srgbClr val="000099"/>
                          </a:solidFill>
                          <a:latin typeface="+mj-ea"/>
                          <a:ea typeface="+mj-ea"/>
                        </a:rPr>
                        <a:t>(</a:t>
                      </a:r>
                      <a:r>
                        <a:rPr lang="zh-TW" altLang="en-US" sz="2400" b="1" smtClean="0">
                          <a:solidFill>
                            <a:srgbClr val="000099"/>
                          </a:solidFill>
                          <a:latin typeface="+mj-ea"/>
                          <a:ea typeface="+mj-ea"/>
                        </a:rPr>
                        <a:t>細則</a:t>
                      </a:r>
                      <a:r>
                        <a:rPr lang="en-US" altLang="zh-TW" sz="2400" b="1" smtClean="0">
                          <a:solidFill>
                            <a:srgbClr val="000099"/>
                          </a:solidFill>
                          <a:latin typeface="+mj-ea"/>
                          <a:ea typeface="+mj-ea"/>
                        </a:rPr>
                        <a:t>64-2)</a:t>
                      </a:r>
                      <a:endParaRPr lang="zh-TW" altLang="en-US" sz="2400" b="1">
                        <a:solidFill>
                          <a:srgbClr val="000099"/>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rtl="0" eaLnBrk="1" latinLnBrk="0" hangingPunct="1"/>
                      <a:r>
                        <a:rPr kumimoji="0" lang="zh-TW" altLang="en-US" sz="3600" kern="1200" smtClean="0">
                          <a:solidFill>
                            <a:srgbClr val="006600"/>
                          </a:solidFill>
                          <a:latin typeface="+mn-lt"/>
                          <a:ea typeface="+mn-ea"/>
                          <a:cs typeface="+mn-cs"/>
                          <a:sym typeface="Wingdings" panose="05000000000000000000" pitchFamily="2" charset="2"/>
                        </a:rPr>
                        <a:t></a:t>
                      </a:r>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r>
                        <a:rPr kumimoji="0" lang="zh-TW" altLang="en-US" sz="3600" kern="1200" smtClean="0">
                          <a:solidFill>
                            <a:srgbClr val="C00000"/>
                          </a:solidFill>
                          <a:latin typeface="+mn-lt"/>
                          <a:ea typeface="+mn-ea"/>
                          <a:cs typeface="+mn-cs"/>
                          <a:sym typeface="Wingdings" panose="05000000000000000000" pitchFamily="2" charset="2"/>
                        </a:rPr>
                        <a:t></a:t>
                      </a:r>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rtl="0" eaLnBrk="1" latinLnBrk="0" hangingPunct="1"/>
                      <a:endParaRPr kumimoji="0" lang="zh-TW" altLang="en-US" sz="3600" kern="1200">
                        <a:solidFill>
                          <a:srgbClr val="0066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
        <p:nvSpPr>
          <p:cNvPr id="7" name="文字方塊 6"/>
          <p:cNvSpPr txBox="1"/>
          <p:nvPr/>
        </p:nvSpPr>
        <p:spPr>
          <a:xfrm>
            <a:off x="423743" y="6345324"/>
            <a:ext cx="8186857" cy="461665"/>
          </a:xfrm>
          <a:prstGeom prst="rect">
            <a:avLst/>
          </a:prstGeom>
          <a:noFill/>
        </p:spPr>
        <p:txBody>
          <a:bodyPr wrap="none" rtlCol="0">
            <a:spAutoFit/>
          </a:bodyPr>
          <a:lstStyle/>
          <a:p>
            <a:r>
              <a:rPr lang="zh-TW" altLang="en-US" b="1" smtClean="0">
                <a:solidFill>
                  <a:srgbClr val="C00000"/>
                </a:solidFill>
                <a:latin typeface="微軟正黑體" panose="020B0604030504040204" pitchFamily="34" charset="-120"/>
                <a:ea typeface="微軟正黑體" panose="020B0604030504040204" pitchFamily="34" charset="-120"/>
              </a:rPr>
              <a:t>註：</a:t>
            </a:r>
            <a:r>
              <a:rPr lang="zh-TW" altLang="en-US" b="1" smtClean="0">
                <a:solidFill>
                  <a:srgbClr val="0000FF"/>
                </a:solidFill>
                <a:latin typeface="微軟正黑體" panose="020B0604030504040204" pitchFamily="34" charset="-120"/>
                <a:ea typeface="微軟正黑體" panose="020B0604030504040204" pitchFamily="34" charset="-120"/>
              </a:rPr>
              <a:t>未達辦法係指</a:t>
            </a:r>
            <a:r>
              <a:rPr lang="en-US" altLang="zh-TW" b="1" smtClean="0">
                <a:solidFill>
                  <a:srgbClr val="0000FF"/>
                </a:solidFill>
                <a:latin typeface="微軟正黑體" panose="020B0604030504040204" pitchFamily="34" charset="-120"/>
                <a:ea typeface="微軟正黑體" panose="020B0604030504040204" pitchFamily="34" charset="-120"/>
              </a:rPr>
              <a:t>『</a:t>
            </a:r>
            <a:r>
              <a:rPr lang="zh-TW" altLang="en-US" b="1">
                <a:solidFill>
                  <a:srgbClr val="0000FF"/>
                </a:solidFill>
                <a:latin typeface="微軟正黑體" panose="020B0604030504040204" pitchFamily="34" charset="-120"/>
                <a:ea typeface="微軟正黑體" panose="020B0604030504040204" pitchFamily="34" charset="-120"/>
              </a:rPr>
              <a:t>中央機關未達公告金額採購招標辦法</a:t>
            </a:r>
            <a:r>
              <a:rPr lang="en-US" altLang="zh-TW" b="1" smtClean="0">
                <a:solidFill>
                  <a:srgbClr val="0000FF"/>
                </a:solidFill>
                <a:latin typeface="微軟正黑體" panose="020B0604030504040204" pitchFamily="34" charset="-120"/>
                <a:ea typeface="微軟正黑體" panose="020B0604030504040204" pitchFamily="34" charset="-120"/>
              </a:rPr>
              <a:t>』</a:t>
            </a:r>
            <a:endParaRPr lang="zh-TW" altLang="en-US" b="1">
              <a:solidFill>
                <a:srgbClr val="0000FF"/>
              </a:solidFill>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719572" y="404664"/>
            <a:ext cx="2236510" cy="1077218"/>
          </a:xfrm>
          <a:prstGeom prst="rect">
            <a:avLst/>
          </a:prstGeom>
          <a:noFill/>
        </p:spPr>
        <p:txBody>
          <a:bodyPr wrap="none" rtlCol="0">
            <a:spAutoFit/>
          </a:bodyPr>
          <a:lstStyle/>
          <a:p>
            <a:r>
              <a:rPr lang="zh-TW" altLang="en-US" sz="3200" b="1" smtClean="0">
                <a:solidFill>
                  <a:srgbClr val="0000FF"/>
                </a:solidFill>
              </a:rPr>
              <a:t>招標方式與</a:t>
            </a:r>
            <a:endParaRPr lang="en-US" altLang="zh-TW" sz="3200" b="1" smtClean="0">
              <a:solidFill>
                <a:srgbClr val="0000FF"/>
              </a:solidFill>
            </a:endParaRPr>
          </a:p>
          <a:p>
            <a:r>
              <a:rPr lang="zh-TW" altLang="en-US" sz="3200" b="1" smtClean="0">
                <a:solidFill>
                  <a:srgbClr val="0000FF"/>
                </a:solidFill>
              </a:rPr>
              <a:t>決標原則</a:t>
            </a:r>
            <a:endParaRPr lang="en-US" altLang="zh-TW" sz="3200" b="1" smtClean="0">
              <a:solidFill>
                <a:srgbClr val="0000FF"/>
              </a:solidFill>
            </a:endParaRPr>
          </a:p>
        </p:txBody>
      </p:sp>
    </p:spTree>
    <p:extLst>
      <p:ext uri="{BB962C8B-B14F-4D97-AF65-F5344CB8AC3E}">
        <p14:creationId xmlns:p14="http://schemas.microsoft.com/office/powerpoint/2010/main" val="262541239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101</a:t>
            </a:fld>
            <a:endParaRPr lang="en-US" altLang="zh-TW" sz="1400" smtClean="0">
              <a:solidFill>
                <a:srgbClr val="AD1F1F"/>
              </a:solidFill>
              <a:latin typeface="Times New Roman" panose="02020603050405020304" pitchFamily="18" charset="0"/>
            </a:endParaRPr>
          </a:p>
        </p:txBody>
      </p:sp>
      <p:sp>
        <p:nvSpPr>
          <p:cNvPr id="2" name="書卷 (水平) 1"/>
          <p:cNvSpPr/>
          <p:nvPr/>
        </p:nvSpPr>
        <p:spPr>
          <a:xfrm>
            <a:off x="2339753" y="2636911"/>
            <a:ext cx="4608512" cy="1584251"/>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4000" b="1">
                <a:solidFill>
                  <a:srgbClr val="000099"/>
                </a:solidFill>
                <a:latin typeface="微軟正黑體" panose="020B0604030504040204" pitchFamily="34" charset="-120"/>
              </a:rPr>
              <a:t>招標文件意涵</a:t>
            </a:r>
            <a:endParaRPr lang="zh-TW" altLang="en-US" sz="4000" b="1" dirty="0">
              <a:solidFill>
                <a:srgbClr val="000099"/>
              </a:solidFill>
              <a:latin typeface="微軟正黑體" panose="020B0604030504040204" pitchFamily="34" charset="-120"/>
            </a:endParaRPr>
          </a:p>
        </p:txBody>
      </p:sp>
    </p:spTree>
    <p:extLst>
      <p:ext uri="{BB962C8B-B14F-4D97-AF65-F5344CB8AC3E}">
        <p14:creationId xmlns:p14="http://schemas.microsoft.com/office/powerpoint/2010/main" val="265607907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102</a:t>
            </a:fld>
            <a:endParaRPr lang="en-US" altLang="zh-TW" sz="1400" smtClean="0">
              <a:solidFill>
                <a:srgbClr val="AD1F1F"/>
              </a:solidFill>
              <a:latin typeface="Times New Roman" panose="02020603050405020304" pitchFamily="18" charset="0"/>
            </a:endParaRPr>
          </a:p>
        </p:txBody>
      </p:sp>
      <p:sp>
        <p:nvSpPr>
          <p:cNvPr id="3" name="文字方塊 2"/>
          <p:cNvSpPr txBox="1"/>
          <p:nvPr/>
        </p:nvSpPr>
        <p:spPr>
          <a:xfrm>
            <a:off x="2879812" y="387323"/>
            <a:ext cx="3384376" cy="646331"/>
          </a:xfrm>
          <a:prstGeom prst="rect">
            <a:avLst/>
          </a:prstGeom>
          <a:solidFill>
            <a:schemeClr val="tx2">
              <a:lumMod val="20000"/>
              <a:lumOff val="80000"/>
            </a:schemeClr>
          </a:solidFill>
        </p:spPr>
        <p:txBody>
          <a:bodyPr wrap="square" rtlCol="0">
            <a:spAutoFit/>
          </a:bodyPr>
          <a:lstStyle/>
          <a:p>
            <a:pPr algn="ctr"/>
            <a:r>
              <a:rPr lang="zh-TW" altLang="en-US" sz="3600" b="1">
                <a:solidFill>
                  <a:prstClr val="black"/>
                </a:solidFill>
                <a:latin typeface="微軟正黑體" panose="020B0604030504040204" pitchFamily="34" charset="-120"/>
                <a:ea typeface="微軟正黑體" panose="020B0604030504040204" pitchFamily="34" charset="-120"/>
              </a:rPr>
              <a:t>招標文件意涵</a:t>
            </a:r>
          </a:p>
        </p:txBody>
      </p:sp>
      <p:sp>
        <p:nvSpPr>
          <p:cNvPr id="6" name="Rectangle 11"/>
          <p:cNvSpPr>
            <a:spLocks noChangeArrowheads="1"/>
          </p:cNvSpPr>
          <p:nvPr/>
        </p:nvSpPr>
        <p:spPr bwMode="auto">
          <a:xfrm>
            <a:off x="323528" y="1052736"/>
            <a:ext cx="8496944" cy="4320480"/>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357188" algn="just" eaLnBrk="1" hangingPunct="1">
              <a:spcBef>
                <a:spcPct val="20000"/>
              </a:spcBef>
              <a:buClr>
                <a:srgbClr val="C00000"/>
              </a:buClr>
              <a:buSzPct val="75000"/>
              <a:defRPr/>
            </a:pPr>
            <a:r>
              <a:rPr lang="zh-TW" altLang="en-US" sz="2800" b="1">
                <a:solidFill>
                  <a:srgbClr val="000099"/>
                </a:solidFill>
                <a:latin typeface="+mj-ea"/>
                <a:ea typeface="+mj-ea"/>
              </a:rPr>
              <a:t>機關辦理招標，須擬定招標文件供廠商領取</a:t>
            </a:r>
            <a:r>
              <a:rPr lang="zh-TW" altLang="en-US" sz="2800" b="1" smtClean="0">
                <a:solidFill>
                  <a:srgbClr val="000099"/>
                </a:solidFill>
                <a:latin typeface="+mj-ea"/>
                <a:ea typeface="+mj-ea"/>
              </a:rPr>
              <a:t>。</a:t>
            </a:r>
            <a:endParaRPr lang="en-US" altLang="zh-TW" sz="2800" b="1" smtClean="0">
              <a:solidFill>
                <a:srgbClr val="000099"/>
              </a:solidFill>
              <a:latin typeface="+mj-ea"/>
              <a:ea typeface="+mj-ea"/>
            </a:endParaRPr>
          </a:p>
          <a:p>
            <a:pPr marL="0" indent="357188" algn="just" eaLnBrk="1" hangingPunct="1">
              <a:spcBef>
                <a:spcPct val="20000"/>
              </a:spcBef>
              <a:buClr>
                <a:srgbClr val="C00000"/>
              </a:buClr>
              <a:buSzPct val="75000"/>
              <a:defRPr/>
            </a:pPr>
            <a:r>
              <a:rPr lang="zh-TW" altLang="en-US" sz="2800" b="1" smtClean="0">
                <a:solidFill>
                  <a:srgbClr val="000099"/>
                </a:solidFill>
                <a:latin typeface="+mj-ea"/>
                <a:ea typeface="+mj-ea"/>
              </a:rPr>
              <a:t>所謂</a:t>
            </a:r>
            <a:r>
              <a:rPr lang="zh-TW" altLang="en-US" sz="2800" b="1">
                <a:solidFill>
                  <a:srgbClr val="000099"/>
                </a:solidFill>
                <a:latin typeface="+mj-ea"/>
                <a:ea typeface="+mj-ea"/>
              </a:rPr>
              <a:t>招標文件，指機關為邀請廠商投標所準備的一些相關文件。依採購法第</a:t>
            </a:r>
            <a:r>
              <a:rPr lang="en-US" altLang="zh-TW" sz="2800" b="1">
                <a:solidFill>
                  <a:srgbClr val="000099"/>
                </a:solidFill>
                <a:latin typeface="+mj-ea"/>
                <a:ea typeface="+mj-ea"/>
              </a:rPr>
              <a:t>29</a:t>
            </a:r>
            <a:r>
              <a:rPr lang="zh-TW" altLang="en-US" sz="2800" b="1">
                <a:solidFill>
                  <a:srgbClr val="000099"/>
                </a:solidFill>
                <a:latin typeface="+mj-ea"/>
                <a:ea typeface="+mj-ea"/>
              </a:rPr>
              <a:t>條第</a:t>
            </a:r>
            <a:r>
              <a:rPr lang="en-US" altLang="zh-TW" sz="2800" b="1">
                <a:solidFill>
                  <a:srgbClr val="000099"/>
                </a:solidFill>
                <a:latin typeface="+mj-ea"/>
                <a:ea typeface="+mj-ea"/>
              </a:rPr>
              <a:t>3</a:t>
            </a:r>
            <a:r>
              <a:rPr lang="zh-TW" altLang="en-US" sz="2800" b="1">
                <a:solidFill>
                  <a:srgbClr val="000099"/>
                </a:solidFill>
                <a:latin typeface="+mj-ea"/>
                <a:ea typeface="+mj-ea"/>
              </a:rPr>
              <a:t>項規定，其</a:t>
            </a:r>
            <a:r>
              <a:rPr lang="zh-TW" altLang="en-US" sz="2800" b="1" u="sng">
                <a:solidFill>
                  <a:srgbClr val="0000FF"/>
                </a:solidFill>
                <a:latin typeface="+mj-ea"/>
                <a:ea typeface="+mj-ea"/>
              </a:rPr>
              <a:t>內容應包括投標廠商提交投標書所需之一切必要資料</a:t>
            </a:r>
            <a:r>
              <a:rPr lang="zh-TW" altLang="en-US" sz="2800" b="1">
                <a:solidFill>
                  <a:srgbClr val="000099"/>
                </a:solidFill>
                <a:latin typeface="+mj-ea"/>
                <a:ea typeface="+mj-ea"/>
              </a:rPr>
              <a:t>，例如： </a:t>
            </a:r>
            <a:r>
              <a:rPr lang="zh-TW" altLang="en-US" sz="2800" b="1" u="sng">
                <a:solidFill>
                  <a:srgbClr val="0000FF"/>
                </a:solidFill>
                <a:latin typeface="+mj-ea"/>
                <a:ea typeface="+mj-ea"/>
              </a:rPr>
              <a:t>投標須知</a:t>
            </a:r>
            <a:r>
              <a:rPr lang="zh-TW" altLang="en-US" sz="2800" b="1">
                <a:solidFill>
                  <a:srgbClr val="000099"/>
                </a:solidFill>
                <a:latin typeface="+mj-ea"/>
                <a:ea typeface="+mj-ea"/>
              </a:rPr>
              <a:t>、</a:t>
            </a:r>
            <a:r>
              <a:rPr lang="zh-TW" altLang="en-US" sz="2800" b="1" u="sng">
                <a:solidFill>
                  <a:srgbClr val="0000FF"/>
                </a:solidFill>
                <a:latin typeface="+mj-ea"/>
                <a:ea typeface="+mj-ea"/>
              </a:rPr>
              <a:t>投標標價清單</a:t>
            </a:r>
            <a:r>
              <a:rPr lang="zh-TW" altLang="en-US" sz="2800" b="1">
                <a:solidFill>
                  <a:srgbClr val="000099"/>
                </a:solidFill>
                <a:latin typeface="+mj-ea"/>
                <a:ea typeface="+mj-ea"/>
              </a:rPr>
              <a:t>、</a:t>
            </a:r>
            <a:r>
              <a:rPr lang="zh-TW" altLang="en-US" sz="2800" b="1" u="sng">
                <a:solidFill>
                  <a:srgbClr val="0000FF"/>
                </a:solidFill>
                <a:latin typeface="+mj-ea"/>
                <a:ea typeface="+mj-ea"/>
              </a:rPr>
              <a:t>投標廠商聲明書</a:t>
            </a:r>
            <a:r>
              <a:rPr lang="zh-TW" altLang="en-US" sz="2800" b="1">
                <a:solidFill>
                  <a:srgbClr val="000099"/>
                </a:solidFill>
                <a:latin typeface="+mj-ea"/>
                <a:ea typeface="+mj-ea"/>
              </a:rPr>
              <a:t>、</a:t>
            </a:r>
            <a:r>
              <a:rPr lang="zh-TW" altLang="en-US" sz="2800" b="1" u="sng">
                <a:solidFill>
                  <a:srgbClr val="0000FF"/>
                </a:solidFill>
                <a:latin typeface="+mj-ea"/>
                <a:ea typeface="+mj-ea"/>
              </a:rPr>
              <a:t>契約條款</a:t>
            </a:r>
            <a:r>
              <a:rPr lang="zh-TW" altLang="en-US" sz="2800" b="1">
                <a:solidFill>
                  <a:srgbClr val="000099"/>
                </a:solidFill>
                <a:latin typeface="+mj-ea"/>
                <a:ea typeface="+mj-ea"/>
              </a:rPr>
              <a:t>、</a:t>
            </a:r>
            <a:r>
              <a:rPr lang="zh-TW" altLang="en-US" sz="2800" b="1" u="sng">
                <a:solidFill>
                  <a:srgbClr val="0000FF"/>
                </a:solidFill>
                <a:latin typeface="+mj-ea"/>
                <a:ea typeface="+mj-ea"/>
              </a:rPr>
              <a:t>採購規範</a:t>
            </a:r>
            <a:r>
              <a:rPr lang="zh-TW" altLang="en-US" sz="2800" b="1">
                <a:solidFill>
                  <a:srgbClr val="000099"/>
                </a:solidFill>
                <a:latin typeface="+mj-ea"/>
                <a:ea typeface="+mj-ea"/>
              </a:rPr>
              <a:t>、</a:t>
            </a:r>
            <a:r>
              <a:rPr lang="zh-TW" altLang="en-US" sz="2800" b="1" u="sng">
                <a:solidFill>
                  <a:srgbClr val="0000FF"/>
                </a:solidFill>
                <a:latin typeface="+mj-ea"/>
                <a:ea typeface="+mj-ea"/>
              </a:rPr>
              <a:t>押標金及保證金格式</a:t>
            </a:r>
            <a:r>
              <a:rPr lang="zh-TW" altLang="en-US" sz="2800" b="1">
                <a:solidFill>
                  <a:srgbClr val="000099"/>
                </a:solidFill>
                <a:latin typeface="+mj-ea"/>
                <a:ea typeface="+mj-ea"/>
              </a:rPr>
              <a:t>等</a:t>
            </a:r>
            <a:r>
              <a:rPr lang="zh-TW" altLang="en-US" sz="2800" b="1" smtClean="0">
                <a:solidFill>
                  <a:srgbClr val="000099"/>
                </a:solidFill>
                <a:latin typeface="+mj-ea"/>
                <a:ea typeface="+mj-ea"/>
              </a:rPr>
              <a:t>。</a:t>
            </a:r>
            <a:endParaRPr lang="en-US" altLang="zh-TW" sz="2800" b="1" smtClean="0">
              <a:solidFill>
                <a:srgbClr val="000099"/>
              </a:solidFill>
              <a:latin typeface="+mj-ea"/>
              <a:ea typeface="+mj-ea"/>
            </a:endParaRPr>
          </a:p>
          <a:p>
            <a:pPr marL="0" indent="357188" algn="just" eaLnBrk="1" hangingPunct="1">
              <a:spcBef>
                <a:spcPct val="20000"/>
              </a:spcBef>
              <a:buClr>
                <a:srgbClr val="C00000"/>
              </a:buClr>
              <a:buSzPct val="75000"/>
              <a:defRPr/>
            </a:pPr>
            <a:r>
              <a:rPr lang="zh-TW" altLang="en-US" sz="2800" b="1" smtClean="0">
                <a:solidFill>
                  <a:srgbClr val="000099"/>
                </a:solidFill>
                <a:latin typeface="+mj-ea"/>
                <a:ea typeface="+mj-ea"/>
              </a:rPr>
              <a:t>一般而言</a:t>
            </a:r>
            <a:r>
              <a:rPr lang="zh-TW" altLang="en-US" sz="2800" b="1">
                <a:solidFill>
                  <a:srgbClr val="000099"/>
                </a:solidFill>
                <a:latin typeface="+mj-ea"/>
                <a:ea typeface="+mj-ea"/>
              </a:rPr>
              <a:t>，招標文件會隨採購性質及履約條件不同而有所差異，招標機關應視案件性質備妥所需之相關</a:t>
            </a:r>
            <a:r>
              <a:rPr lang="zh-TW" altLang="en-US" sz="2800" b="1" smtClean="0">
                <a:solidFill>
                  <a:srgbClr val="000099"/>
                </a:solidFill>
                <a:latin typeface="+mj-ea"/>
                <a:ea typeface="+mj-ea"/>
              </a:rPr>
              <a:t>文件。</a:t>
            </a:r>
            <a:endParaRPr lang="zh-TW" altLang="en-US" sz="2800" b="1" dirty="0">
              <a:solidFill>
                <a:srgbClr val="000099"/>
              </a:solidFill>
              <a:latin typeface="+mj-ea"/>
              <a:ea typeface="+mj-ea"/>
            </a:endParaRPr>
          </a:p>
        </p:txBody>
      </p:sp>
    </p:spTree>
    <p:extLst>
      <p:ext uri="{BB962C8B-B14F-4D97-AF65-F5344CB8AC3E}">
        <p14:creationId xmlns:p14="http://schemas.microsoft.com/office/powerpoint/2010/main" val="371431756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103</a:t>
            </a:fld>
            <a:endParaRPr lang="en-US" altLang="zh-TW" sz="1400" smtClean="0">
              <a:solidFill>
                <a:srgbClr val="AD1F1F"/>
              </a:solidFill>
              <a:latin typeface="Times New Roman" panose="02020603050405020304" pitchFamily="18" charset="0"/>
            </a:endParaRPr>
          </a:p>
        </p:txBody>
      </p:sp>
      <p:sp>
        <p:nvSpPr>
          <p:cNvPr id="3" name="文字方塊 2"/>
          <p:cNvSpPr txBox="1"/>
          <p:nvPr/>
        </p:nvSpPr>
        <p:spPr>
          <a:xfrm>
            <a:off x="215516" y="332656"/>
            <a:ext cx="4644516" cy="646331"/>
          </a:xfrm>
          <a:prstGeom prst="rect">
            <a:avLst/>
          </a:prstGeom>
          <a:solidFill>
            <a:srgbClr val="FFC000"/>
          </a:solidFill>
        </p:spPr>
        <p:txBody>
          <a:bodyPr wrap="square" rtlCol="0">
            <a:spAutoFit/>
          </a:bodyPr>
          <a:lstStyle/>
          <a:p>
            <a:pPr algn="ctr"/>
            <a:r>
              <a:rPr lang="zh-TW" altLang="en-US" sz="3600" b="1" smtClean="0">
                <a:solidFill>
                  <a:prstClr val="black"/>
                </a:solidFill>
                <a:latin typeface="微軟正黑體" panose="020B0604030504040204" pitchFamily="34" charset="-120"/>
                <a:ea typeface="微軟正黑體" panose="020B0604030504040204" pitchFamily="34" charset="-120"/>
              </a:rPr>
              <a:t>工程會招標文件範本</a:t>
            </a:r>
            <a:endParaRPr lang="zh-TW" altLang="en-US" sz="3600" b="1">
              <a:solidFill>
                <a:prstClr val="black"/>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142875" y="1124744"/>
            <a:ext cx="8858250" cy="5553075"/>
          </a:xfrm>
          <a:prstGeom prst="rect">
            <a:avLst/>
          </a:prstGeom>
          <a:ln w="19050">
            <a:solidFill>
              <a:srgbClr val="660033"/>
            </a:solidFill>
          </a:ln>
        </p:spPr>
      </p:pic>
      <p:sp>
        <p:nvSpPr>
          <p:cNvPr id="4" name="橢圓 3"/>
          <p:cNvSpPr/>
          <p:nvPr/>
        </p:nvSpPr>
        <p:spPr>
          <a:xfrm>
            <a:off x="3419872" y="1844824"/>
            <a:ext cx="1080120" cy="43204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7" name="橢圓 6"/>
          <p:cNvSpPr/>
          <p:nvPr/>
        </p:nvSpPr>
        <p:spPr>
          <a:xfrm>
            <a:off x="2627784" y="2708920"/>
            <a:ext cx="1584176" cy="36004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8" name="矩形 49"/>
          <p:cNvSpPr>
            <a:spLocks noChangeArrowheads="1"/>
          </p:cNvSpPr>
          <p:nvPr/>
        </p:nvSpPr>
        <p:spPr bwMode="auto">
          <a:xfrm>
            <a:off x="2999755" y="1772816"/>
            <a:ext cx="492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pPr>
            <a:r>
              <a:rPr lang="zh-TW" altLang="zh-TW" sz="2400" b="1">
                <a:solidFill>
                  <a:srgbClr val="C00000"/>
                </a:solidFill>
                <a:latin typeface="Times New Roman" panose="02020603050405020304" pitchFamily="18" charset="0"/>
                <a:cs typeface="Times New Roman" panose="02020603050405020304" pitchFamily="18" charset="0"/>
              </a:rPr>
              <a:t>①</a:t>
            </a:r>
            <a:endParaRPr lang="zh-TW" altLang="en-US" sz="2400" b="1">
              <a:solidFill>
                <a:srgbClr val="C00000"/>
              </a:solidFill>
              <a:latin typeface="Times New Roman" panose="02020603050405020304" pitchFamily="18" charset="0"/>
              <a:cs typeface="Times New Roman" panose="02020603050405020304" pitchFamily="18" charset="0"/>
            </a:endParaRPr>
          </a:p>
        </p:txBody>
      </p:sp>
      <p:sp>
        <p:nvSpPr>
          <p:cNvPr id="9" name="矩形 50"/>
          <p:cNvSpPr>
            <a:spLocks noChangeArrowheads="1"/>
          </p:cNvSpPr>
          <p:nvPr/>
        </p:nvSpPr>
        <p:spPr bwMode="auto">
          <a:xfrm>
            <a:off x="4139952" y="2708920"/>
            <a:ext cx="492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pPr>
            <a:r>
              <a:rPr lang="zh-TW" altLang="zh-TW" sz="2400" b="1">
                <a:solidFill>
                  <a:srgbClr val="C00000"/>
                </a:solidFill>
                <a:latin typeface="Times New Roman" panose="02020603050405020304" pitchFamily="18" charset="0"/>
                <a:cs typeface="Times New Roman" panose="02020603050405020304" pitchFamily="18" charset="0"/>
              </a:rPr>
              <a:t>②</a:t>
            </a:r>
            <a:endParaRPr lang="zh-TW" altLang="en-US" sz="2400" b="1">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279353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7335B1A8-58BF-43DA-BAF8-73E69EC258A8}"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104</a:t>
            </a:fld>
            <a:endParaRPr lang="en-US" altLang="zh-TW" sz="1400">
              <a:solidFill>
                <a:srgbClr val="AD1F1F"/>
              </a:solidFill>
              <a:latin typeface="Times New Roman" panose="02020603050405020304" pitchFamily="18" charset="0"/>
            </a:endParaRPr>
          </a:p>
        </p:txBody>
      </p:sp>
      <p:sp>
        <p:nvSpPr>
          <p:cNvPr id="9" name="Rectangle 2">
            <a:extLst/>
          </p:cNvPr>
          <p:cNvSpPr>
            <a:spLocks noChangeArrowheads="1"/>
          </p:cNvSpPr>
          <p:nvPr/>
        </p:nvSpPr>
        <p:spPr bwMode="auto">
          <a:xfrm>
            <a:off x="358775" y="1088727"/>
            <a:ext cx="8316913" cy="5724649"/>
          </a:xfrm>
          <a:prstGeom prst="rect">
            <a:avLst/>
          </a:prstGeom>
          <a:noFill/>
          <a:ln w="9525">
            <a:noFill/>
            <a:miter lim="800000"/>
            <a:headEnd/>
            <a:tailEnd/>
          </a:ln>
        </p:spPr>
        <p:txBody>
          <a:bodyPr/>
          <a:lstStyle/>
          <a:p>
            <a:pPr marL="342900" indent="-342900" algn="just" eaLnBrk="1" hangingPunct="1">
              <a:lnSpc>
                <a:spcPts val="2800"/>
              </a:lnSpc>
              <a:buClr>
                <a:srgbClr val="C00000"/>
              </a:buClr>
              <a:buSzPct val="70000"/>
              <a:buFont typeface="Wingdings" panose="05000000000000000000" pitchFamily="2" charset="2"/>
              <a:buChar char="n"/>
              <a:defRPr/>
            </a:pPr>
            <a:r>
              <a:rPr kumimoji="0" lang="zh-TW" altLang="en-US" b="1" dirty="0">
                <a:solidFill>
                  <a:srgbClr val="003399"/>
                </a:solidFill>
                <a:latin typeface="微軟正黑體" panose="020B0604030504040204" pitchFamily="34" charset="-120"/>
                <a:ea typeface="微軟正黑體" panose="020B0604030504040204" pitchFamily="34" charset="-120"/>
              </a:rPr>
              <a:t>工程採購契約</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smtClean="0">
                <a:solidFill>
                  <a:srgbClr val="C00000"/>
                </a:solidFill>
                <a:latin typeface="微軟正黑體" panose="020B0604030504040204" pitchFamily="34" charset="-120"/>
                <a:ea typeface="微軟正黑體" panose="020B0604030504040204" pitchFamily="34" charset="-120"/>
              </a:rPr>
              <a:t>114.12.30</a:t>
            </a:r>
            <a:r>
              <a:rPr kumimoji="0" lang="zh-TW" altLang="en-US" b="1" smtClean="0">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dirty="0">
                <a:solidFill>
                  <a:srgbClr val="003399"/>
                </a:solidFill>
                <a:latin typeface="微軟正黑體" panose="020B0604030504040204" pitchFamily="34" charset="-120"/>
                <a:ea typeface="微軟正黑體" panose="020B0604030504040204" pitchFamily="34" charset="-120"/>
              </a:rPr>
              <a:t>統包工程採購契約</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114.12.30</a:t>
            </a:r>
            <a:r>
              <a:rPr kumimoji="0" lang="zh-TW" altLang="en-US" b="1">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3399"/>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dirty="0">
                <a:solidFill>
                  <a:srgbClr val="003399"/>
                </a:solidFill>
                <a:latin typeface="微軟正黑體" panose="020B0604030504040204" pitchFamily="34" charset="-120"/>
                <a:ea typeface="微軟正黑體" panose="020B0604030504040204" pitchFamily="34" charset="-120"/>
              </a:rPr>
              <a:t>財物採購契約</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114.12.30</a:t>
            </a:r>
            <a:r>
              <a:rPr kumimoji="0" lang="zh-TW" altLang="en-US" b="1">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dirty="0">
                <a:solidFill>
                  <a:srgbClr val="003399"/>
                </a:solidFill>
                <a:latin typeface="微軟正黑體" panose="020B0604030504040204" pitchFamily="34" charset="-120"/>
                <a:ea typeface="微軟正黑體" panose="020B0604030504040204" pitchFamily="34" charset="-120"/>
              </a:rPr>
              <a:t>勞務採購契約</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114.12.30</a:t>
            </a:r>
            <a:r>
              <a:rPr kumimoji="0" lang="zh-TW" altLang="en-US" b="1">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smtClean="0">
                <a:solidFill>
                  <a:srgbClr val="003399"/>
                </a:solidFill>
                <a:latin typeface="微軟正黑體" panose="020B0604030504040204" pitchFamily="34" charset="-120"/>
                <a:ea typeface="微軟正黑體" panose="020B0604030504040204" pitchFamily="34" charset="-120"/>
              </a:rPr>
              <a:t>資訊服務</a:t>
            </a:r>
            <a:r>
              <a:rPr kumimoji="0" lang="zh-TW" altLang="en-US" b="1">
                <a:solidFill>
                  <a:srgbClr val="003399"/>
                </a:solidFill>
                <a:latin typeface="微軟正黑體" panose="020B0604030504040204" pitchFamily="34" charset="-120"/>
                <a:ea typeface="微軟正黑體" panose="020B0604030504040204" pitchFamily="34" charset="-120"/>
              </a:rPr>
              <a:t>採購契約範本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0000FF"/>
                </a:solidFill>
                <a:latin typeface="微軟正黑體" panose="020B0604030504040204" pitchFamily="34" charset="-120"/>
                <a:ea typeface="微軟正黑體" panose="020B0604030504040204" pitchFamily="34" charset="-120"/>
              </a:rPr>
              <a:t>113.12.26</a:t>
            </a:r>
            <a:r>
              <a:rPr kumimoji="0" lang="zh-TW" altLang="en-US" b="1" smtClean="0">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smtClean="0">
                <a:solidFill>
                  <a:srgbClr val="006600"/>
                </a:solidFill>
                <a:latin typeface="微軟正黑體" panose="020B0604030504040204" pitchFamily="34" charset="-120"/>
                <a:ea typeface="微軟正黑體" panose="020B0604030504040204" pitchFamily="34" charset="-120"/>
              </a:rPr>
              <a:t>資訊</a:t>
            </a:r>
            <a:r>
              <a:rPr kumimoji="0" lang="zh-TW" altLang="en-US" b="1">
                <a:solidFill>
                  <a:srgbClr val="006600"/>
                </a:solidFill>
                <a:latin typeface="微軟正黑體" panose="020B0604030504040204" pitchFamily="34" charset="-120"/>
                <a:ea typeface="微軟正黑體" panose="020B0604030504040204" pitchFamily="34" charset="-120"/>
              </a:rPr>
              <a:t>雲端服務採購契約</a:t>
            </a:r>
            <a:r>
              <a:rPr kumimoji="0" lang="zh-TW" altLang="en-US" b="1" smtClean="0">
                <a:solidFill>
                  <a:srgbClr val="006600"/>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114.12.30</a:t>
            </a:r>
            <a:r>
              <a:rPr kumimoji="0" lang="zh-TW" altLang="en-US" b="1">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3399"/>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dirty="0">
                <a:solidFill>
                  <a:srgbClr val="003399"/>
                </a:solidFill>
                <a:latin typeface="微軟正黑體" panose="020B0604030504040204" pitchFamily="34" charset="-120"/>
                <a:ea typeface="微軟正黑體" panose="020B0604030504040204" pitchFamily="34" charset="-120"/>
              </a:rPr>
              <a:t>公共工程</a:t>
            </a:r>
            <a:r>
              <a:rPr kumimoji="0" lang="zh-TW" altLang="zh-TW" b="1" dirty="0">
                <a:solidFill>
                  <a:srgbClr val="003399"/>
                </a:solidFill>
                <a:latin typeface="微軟正黑體" panose="020B0604030504040204" pitchFamily="34" charset="-120"/>
                <a:ea typeface="微軟正黑體" panose="020B0604030504040204" pitchFamily="34" charset="-120"/>
              </a:rPr>
              <a:t>技術服務</a:t>
            </a:r>
            <a:r>
              <a:rPr kumimoji="0" lang="zh-TW" altLang="en-US" b="1" dirty="0">
                <a:solidFill>
                  <a:srgbClr val="003399"/>
                </a:solidFill>
                <a:latin typeface="微軟正黑體" panose="020B0604030504040204" pitchFamily="34" charset="-120"/>
                <a:ea typeface="微軟正黑體" panose="020B0604030504040204" pitchFamily="34" charset="-120"/>
              </a:rPr>
              <a:t>契約</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114.12.30</a:t>
            </a:r>
            <a:r>
              <a:rPr kumimoji="0" lang="zh-TW" altLang="en-US" b="1">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dirty="0">
                <a:solidFill>
                  <a:srgbClr val="003399"/>
                </a:solidFill>
                <a:latin typeface="微軟正黑體" panose="020B0604030504040204" pitchFamily="34" charset="-120"/>
                <a:ea typeface="微軟正黑體" panose="020B0604030504040204" pitchFamily="34" charset="-120"/>
              </a:rPr>
              <a:t>公共工程專案管理契約</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114.12.30</a:t>
            </a:r>
            <a:r>
              <a:rPr kumimoji="0" lang="zh-TW" altLang="en-US" b="1">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a:solidFill>
                  <a:srgbClr val="003399"/>
                </a:solidFill>
                <a:latin typeface="微軟正黑體" panose="020B0604030504040204" pitchFamily="34" charset="-120"/>
                <a:ea typeface="微軟正黑體" panose="020B0604030504040204" pitchFamily="34" charset="-120"/>
              </a:rPr>
              <a:t>媒體服務採購契約範本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114.12.30</a:t>
            </a:r>
            <a:r>
              <a:rPr kumimoji="0" lang="zh-TW" altLang="en-US" b="1">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a:solidFill>
                  <a:srgbClr val="003399"/>
                </a:solidFill>
                <a:latin typeface="微軟正黑體" panose="020B0604030504040204" pitchFamily="34" charset="-120"/>
                <a:ea typeface="微軟正黑體" panose="020B0604030504040204" pitchFamily="34" charset="-120"/>
              </a:rPr>
              <a:t>社會福利服務採購契約範本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114.12.30</a:t>
            </a:r>
            <a:r>
              <a:rPr kumimoji="0" lang="zh-TW" altLang="en-US" b="1">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dirty="0">
                <a:solidFill>
                  <a:srgbClr val="003399"/>
                </a:solidFill>
                <a:latin typeface="微軟正黑體" panose="020B0604030504040204" pitchFamily="34" charset="-120"/>
                <a:ea typeface="微軟正黑體" panose="020B0604030504040204" pitchFamily="34" charset="-120"/>
              </a:rPr>
              <a:t>災害搶險搶修開口契約</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114.12.30</a:t>
            </a:r>
            <a:r>
              <a:rPr kumimoji="0" lang="zh-TW" altLang="en-US" b="1">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dirty="0">
                <a:solidFill>
                  <a:srgbClr val="003399"/>
                </a:solidFill>
                <a:latin typeface="微軟正黑體" panose="020B0604030504040204" pitchFamily="34" charset="-120"/>
                <a:ea typeface="微軟正黑體" panose="020B0604030504040204" pitchFamily="34" charset="-120"/>
              </a:rPr>
              <a:t>災後復建工程設計、監造技術服務開口契約</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114.12.30</a:t>
            </a:r>
            <a:r>
              <a:rPr kumimoji="0" lang="zh-TW" altLang="en-US" b="1">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3399"/>
              </a:solidFill>
              <a:latin typeface="微軟正黑體" panose="020B0604030504040204" pitchFamily="34" charset="-120"/>
              <a:ea typeface="微軟正黑體" panose="020B0604030504040204" pitchFamily="34" charset="-120"/>
            </a:endParaRPr>
          </a:p>
          <a:p>
            <a:pPr marL="342900" indent="-342900" eaLnBrk="1" hangingPunct="1">
              <a:lnSpc>
                <a:spcPts val="3200"/>
              </a:lnSpc>
              <a:buClr>
                <a:srgbClr val="C00000"/>
              </a:buClr>
              <a:buSzPct val="70000"/>
              <a:buFont typeface="Wingdings" panose="05000000000000000000" pitchFamily="2" charset="2"/>
              <a:buChar char="n"/>
              <a:defRPr/>
            </a:pPr>
            <a:r>
              <a:rPr kumimoji="0" lang="zh-TW" altLang="en-US" b="1" dirty="0">
                <a:solidFill>
                  <a:srgbClr val="003399"/>
                </a:solidFill>
                <a:latin typeface="微軟正黑體" panose="020B0604030504040204" pitchFamily="34" charset="-120"/>
                <a:ea typeface="微軟正黑體" panose="020B0604030504040204" pitchFamily="34" charset="-120"/>
              </a:rPr>
              <a:t>節能績效保證專案統包工程採購契約</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114.12.30</a:t>
            </a:r>
            <a:r>
              <a:rPr kumimoji="0" lang="zh-TW" altLang="en-US" b="1">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zh-TW" altLang="en-US" b="1" dirty="0">
              <a:solidFill>
                <a:srgbClr val="0000FF"/>
              </a:solidFill>
              <a:latin typeface="微軟正黑體" panose="020B0604030504040204" pitchFamily="34" charset="-120"/>
              <a:ea typeface="微軟正黑體" panose="020B0604030504040204" pitchFamily="34" charset="-120"/>
            </a:endParaRPr>
          </a:p>
        </p:txBody>
      </p:sp>
      <p:sp>
        <p:nvSpPr>
          <p:cNvPr id="6" name="Rectangle 2">
            <a:extLst/>
          </p:cNvPr>
          <p:cNvSpPr txBox="1">
            <a:spLocks noChangeArrowheads="1"/>
          </p:cNvSpPr>
          <p:nvPr/>
        </p:nvSpPr>
        <p:spPr bwMode="auto">
          <a:xfrm>
            <a:off x="6256338" y="321407"/>
            <a:ext cx="2808287" cy="740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normAutofit fontScale="90000"/>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2800" dirty="0">
                <a:solidFill>
                  <a:srgbClr val="003399"/>
                </a:solidFill>
                <a:latin typeface="微軟正黑體" panose="020B0604030504040204" pitchFamily="34" charset="-120"/>
              </a:rPr>
              <a:t>招標文件相關範本</a:t>
            </a:r>
            <a:r>
              <a:rPr lang="en-US" altLang="zh-TW" sz="2800" dirty="0">
                <a:solidFill>
                  <a:srgbClr val="003399"/>
                </a:solidFill>
                <a:latin typeface="微軟正黑體" panose="020B0604030504040204" pitchFamily="34" charset="-120"/>
              </a:rPr>
              <a:t/>
            </a:r>
            <a:br>
              <a:rPr lang="en-US" altLang="zh-TW" sz="2800" dirty="0">
                <a:solidFill>
                  <a:srgbClr val="003399"/>
                </a:solidFill>
                <a:latin typeface="微軟正黑體" panose="020B0604030504040204" pitchFamily="34" charset="-120"/>
              </a:rPr>
            </a:br>
            <a:r>
              <a:rPr lang="en-US" altLang="zh-TW" sz="2200" dirty="0">
                <a:solidFill>
                  <a:srgbClr val="006600"/>
                </a:solidFill>
                <a:latin typeface="微軟正黑體" panose="020B0604030504040204" pitchFamily="34" charset="-120"/>
              </a:rPr>
              <a:t>(</a:t>
            </a:r>
            <a:r>
              <a:rPr lang="zh-TW" altLang="en-US" sz="2200" dirty="0">
                <a:solidFill>
                  <a:srgbClr val="006600"/>
                </a:solidFill>
                <a:latin typeface="微軟正黑體" panose="020B0604030504040204" pitchFamily="34" charset="-120"/>
              </a:rPr>
              <a:t>資料時間</a:t>
            </a:r>
            <a:r>
              <a:rPr lang="zh-TW" altLang="en-US" sz="2200">
                <a:solidFill>
                  <a:srgbClr val="006600"/>
                </a:solidFill>
                <a:latin typeface="微軟正黑體" panose="020B0604030504040204" pitchFamily="34" charset="-120"/>
              </a:rPr>
              <a:t>：</a:t>
            </a:r>
            <a:r>
              <a:rPr lang="en-US" altLang="zh-TW" sz="2200" smtClean="0">
                <a:solidFill>
                  <a:srgbClr val="006600"/>
                </a:solidFill>
                <a:latin typeface="微軟正黑體" panose="020B0604030504040204" pitchFamily="34" charset="-120"/>
              </a:rPr>
              <a:t>115.01.05)</a:t>
            </a:r>
            <a:endParaRPr lang="en-US" altLang="zh-TW" sz="2200" dirty="0">
              <a:solidFill>
                <a:srgbClr val="006600"/>
              </a:solidFill>
              <a:latin typeface="微軟正黑體" panose="020B0604030504040204" pitchFamily="34" charset="-120"/>
            </a:endParaRPr>
          </a:p>
        </p:txBody>
      </p:sp>
    </p:spTree>
    <p:extLst>
      <p:ext uri="{BB962C8B-B14F-4D97-AF65-F5344CB8AC3E}">
        <p14:creationId xmlns:p14="http://schemas.microsoft.com/office/powerpoint/2010/main" val="24886987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7335B1A8-58BF-43DA-BAF8-73E69EC258A8}"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105</a:t>
            </a:fld>
            <a:endParaRPr lang="en-US" altLang="zh-TW" sz="1400">
              <a:solidFill>
                <a:srgbClr val="AD1F1F"/>
              </a:solidFill>
              <a:latin typeface="Times New Roman" panose="02020603050405020304" pitchFamily="18" charset="0"/>
            </a:endParaRPr>
          </a:p>
        </p:txBody>
      </p:sp>
      <p:sp>
        <p:nvSpPr>
          <p:cNvPr id="6" name="Rectangle 2">
            <a:extLst/>
          </p:cNvPr>
          <p:cNvSpPr>
            <a:spLocks noChangeArrowheads="1"/>
          </p:cNvSpPr>
          <p:nvPr/>
        </p:nvSpPr>
        <p:spPr bwMode="auto">
          <a:xfrm>
            <a:off x="251520" y="620688"/>
            <a:ext cx="8532948" cy="5856312"/>
          </a:xfrm>
          <a:prstGeom prst="rect">
            <a:avLst/>
          </a:prstGeom>
          <a:noFill/>
          <a:ln w="9525">
            <a:noFill/>
            <a:miter lim="800000"/>
            <a:headEnd/>
            <a:tailEnd/>
          </a:ln>
        </p:spPr>
        <p:txBody>
          <a:bodyPr/>
          <a:lstStyle/>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a:solidFill>
                  <a:srgbClr val="003399"/>
                </a:solidFill>
                <a:latin typeface="微軟正黑體" panose="020B0604030504040204" pitchFamily="34" charset="-120"/>
                <a:ea typeface="微軟正黑體" panose="020B0604030504040204" pitchFamily="34" charset="-120"/>
              </a:rPr>
              <a:t>投標須知範本</a:t>
            </a:r>
            <a:r>
              <a:rPr kumimoji="0" lang="en-US" altLang="zh-TW" b="1">
                <a:solidFill>
                  <a:srgbClr val="0000FF"/>
                </a:solidFill>
                <a:latin typeface="微軟正黑體" panose="020B0604030504040204" pitchFamily="34" charset="-120"/>
                <a:ea typeface="微軟正黑體" panose="020B0604030504040204" pitchFamily="34" charset="-120"/>
              </a:rPr>
              <a:t>(</a:t>
            </a:r>
            <a:r>
              <a:rPr kumimoji="0" lang="en-US" altLang="zh-TW" b="1" smtClean="0">
                <a:solidFill>
                  <a:srgbClr val="C00000"/>
                </a:solidFill>
                <a:latin typeface="微軟正黑體" panose="020B0604030504040204" pitchFamily="34" charset="-120"/>
                <a:ea typeface="微軟正黑體" panose="020B0604030504040204" pitchFamily="34" charset="-120"/>
              </a:rPr>
              <a:t>114.12.31</a:t>
            </a:r>
            <a:r>
              <a:rPr kumimoji="0" lang="zh-TW" altLang="en-US" b="1" smtClean="0">
                <a:solidFill>
                  <a:srgbClr val="0000FF"/>
                </a:solidFill>
                <a:latin typeface="微軟正黑體" panose="020B0604030504040204" pitchFamily="34" charset="-120"/>
                <a:ea typeface="微軟正黑體" panose="020B0604030504040204" pitchFamily="34" charset="-120"/>
              </a:rPr>
              <a:t>修正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smtClean="0">
              <a:solidFill>
                <a:srgbClr val="003399"/>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smtClean="0">
                <a:solidFill>
                  <a:srgbClr val="003399"/>
                </a:solidFill>
                <a:latin typeface="微軟正黑體" panose="020B0604030504040204" pitchFamily="34" charset="-120"/>
                <a:ea typeface="微軟正黑體" panose="020B0604030504040204" pitchFamily="34" charset="-120"/>
              </a:rPr>
              <a:t>投標</a:t>
            </a:r>
            <a:r>
              <a:rPr kumimoji="0" lang="zh-TW" altLang="en-US" b="1" dirty="0">
                <a:solidFill>
                  <a:srgbClr val="003399"/>
                </a:solidFill>
                <a:latin typeface="微軟正黑體" panose="020B0604030504040204" pitchFamily="34" charset="-120"/>
                <a:ea typeface="微軟正黑體" panose="020B0604030504040204" pitchFamily="34" charset="-120"/>
              </a:rPr>
              <a:t>廠商聲明書</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114.06.04</a:t>
            </a:r>
            <a:r>
              <a:rPr kumimoji="0" lang="zh-TW" altLang="en-US" b="1" smtClean="0">
                <a:solidFill>
                  <a:srgbClr val="0000FF"/>
                </a:solidFill>
                <a:latin typeface="微軟正黑體" panose="020B0604030504040204" pitchFamily="34" charset="-120"/>
                <a:ea typeface="微軟正黑體" panose="020B0604030504040204" pitchFamily="34" charset="-120"/>
              </a:rPr>
              <a:t>修</a:t>
            </a:r>
            <a:r>
              <a:rPr kumimoji="0" lang="zh-TW" altLang="en-US" b="1">
                <a:solidFill>
                  <a:srgbClr val="0000FF"/>
                </a:solidFill>
                <a:latin typeface="微軟正黑體" panose="020B0604030504040204" pitchFamily="34" charset="-120"/>
                <a:ea typeface="微軟正黑體" panose="020B0604030504040204" pitchFamily="34" charset="-120"/>
              </a:rPr>
              <a:t>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dirty="0">
                <a:solidFill>
                  <a:srgbClr val="003399"/>
                </a:solidFill>
                <a:latin typeface="微軟正黑體" panose="020B0604030504040204" pitchFamily="34" charset="-120"/>
                <a:ea typeface="微軟正黑體" panose="020B0604030504040204" pitchFamily="34" charset="-120"/>
              </a:rPr>
              <a:t>招標投標及契約文件</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smtClean="0">
                <a:solidFill>
                  <a:srgbClr val="C00000"/>
                </a:solidFill>
                <a:latin typeface="微軟正黑體" panose="020B0604030504040204" pitchFamily="34" charset="-120"/>
                <a:ea typeface="微軟正黑體" panose="020B0604030504040204" pitchFamily="34" charset="-120"/>
              </a:rPr>
              <a:t>114.06.04</a:t>
            </a:r>
            <a:r>
              <a:rPr kumimoji="0" lang="zh-TW" altLang="en-US" b="1" smtClean="0">
                <a:solidFill>
                  <a:srgbClr val="0000FF"/>
                </a:solidFill>
                <a:latin typeface="微軟正黑體" panose="020B0604030504040204" pitchFamily="34" charset="-120"/>
                <a:ea typeface="微軟正黑體" panose="020B0604030504040204" pitchFamily="34" charset="-120"/>
              </a:rPr>
              <a:t>修</a:t>
            </a:r>
            <a:r>
              <a:rPr kumimoji="0" lang="zh-TW" altLang="en-US" b="1">
                <a:solidFill>
                  <a:srgbClr val="0000FF"/>
                </a:solidFill>
                <a:latin typeface="微軟正黑體" panose="020B0604030504040204" pitchFamily="34" charset="-120"/>
                <a:ea typeface="微軟正黑體" panose="020B0604030504040204" pitchFamily="34" charset="-120"/>
              </a:rPr>
              <a:t>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3399"/>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dirty="0">
                <a:solidFill>
                  <a:srgbClr val="003399"/>
                </a:solidFill>
                <a:latin typeface="微軟正黑體" panose="020B0604030504040204" pitchFamily="34" charset="-120"/>
                <a:ea typeface="微軟正黑體" panose="020B0604030504040204" pitchFamily="34" charset="-120"/>
              </a:rPr>
              <a:t>參考最有利標精神投標須知</a:t>
            </a:r>
            <a:r>
              <a:rPr kumimoji="0" lang="zh-TW" altLang="en-US" b="1">
                <a:solidFill>
                  <a:srgbClr val="003399"/>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114.12.31</a:t>
            </a:r>
            <a:r>
              <a:rPr kumimoji="0" lang="zh-TW" altLang="en-US" b="1" smtClean="0">
                <a:solidFill>
                  <a:srgbClr val="0000FF"/>
                </a:solidFill>
                <a:latin typeface="微軟正黑體" panose="020B0604030504040204" pitchFamily="34" charset="-120"/>
                <a:ea typeface="微軟正黑體" panose="020B0604030504040204" pitchFamily="34" charset="-120"/>
              </a:rPr>
              <a:t>修</a:t>
            </a:r>
            <a:r>
              <a:rPr kumimoji="0" lang="zh-TW" altLang="en-US" b="1">
                <a:solidFill>
                  <a:srgbClr val="0000FF"/>
                </a:solidFill>
                <a:latin typeface="微軟正黑體" panose="020B0604030504040204" pitchFamily="34" charset="-120"/>
                <a:ea typeface="微軟正黑體" panose="020B0604030504040204" pitchFamily="34" charset="-120"/>
              </a:rPr>
              <a:t>正</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zh-TW" altLang="en-US" b="1" smtClean="0">
                <a:solidFill>
                  <a:srgbClr val="4E3B30"/>
                </a:solidFill>
                <a:latin typeface="微軟正黑體" panose="020B0604030504040204" pitchFamily="34" charset="-120"/>
                <a:ea typeface="微軟正黑體" panose="020B0604030504040204" pitchFamily="34" charset="-120"/>
              </a:rPr>
              <a:t> </a:t>
            </a:r>
            <a:endParaRPr kumimoji="0" lang="en-US" altLang="zh-TW" b="1" dirty="0">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smtClean="0">
                <a:solidFill>
                  <a:srgbClr val="006600"/>
                </a:solidFill>
                <a:latin typeface="微軟正黑體" panose="020B0604030504040204" pitchFamily="34" charset="-120"/>
                <a:ea typeface="微軟正黑體" panose="020B0604030504040204" pitchFamily="34" charset="-120"/>
              </a:rPr>
              <a:t>媒體</a:t>
            </a:r>
            <a:r>
              <a:rPr kumimoji="0" lang="zh-TW" altLang="en-US" b="1">
                <a:solidFill>
                  <a:srgbClr val="006600"/>
                </a:solidFill>
                <a:latin typeface="微軟正黑體" panose="020B0604030504040204" pitchFamily="34" charset="-120"/>
                <a:ea typeface="微軟正黑體" panose="020B0604030504040204" pitchFamily="34" charset="-120"/>
              </a:rPr>
              <a:t>服務採購投標須知</a:t>
            </a:r>
            <a:r>
              <a:rPr kumimoji="0" lang="zh-TW" altLang="en-US" b="1" smtClean="0">
                <a:solidFill>
                  <a:srgbClr val="006600"/>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114.12.31</a:t>
            </a:r>
            <a:r>
              <a:rPr kumimoji="0" lang="zh-TW" altLang="en-US" b="1" smtClean="0">
                <a:solidFill>
                  <a:srgbClr val="0000FF"/>
                </a:solidFill>
                <a:latin typeface="微軟正黑體" panose="020B0604030504040204" pitchFamily="34" charset="-120"/>
                <a:ea typeface="微軟正黑體" panose="020B0604030504040204" pitchFamily="34" charset="-120"/>
              </a:rPr>
              <a:t>修</a:t>
            </a:r>
            <a:r>
              <a:rPr kumimoji="0" lang="zh-TW" altLang="en-US" b="1">
                <a:solidFill>
                  <a:srgbClr val="0000FF"/>
                </a:solidFill>
                <a:latin typeface="微軟正黑體" panose="020B0604030504040204" pitchFamily="34" charset="-120"/>
                <a:ea typeface="微軟正黑體" panose="020B0604030504040204" pitchFamily="34" charset="-120"/>
              </a:rPr>
              <a:t>正</a:t>
            </a:r>
            <a:r>
              <a:rPr kumimoji="0" lang="en-US" altLang="zh-TW" b="1" smtClean="0">
                <a:solidFill>
                  <a:srgbClr val="0000FF"/>
                </a:solidFill>
                <a:latin typeface="微軟正黑體" panose="020B0604030504040204" pitchFamily="34" charset="-120"/>
                <a:ea typeface="微軟正黑體" panose="020B0604030504040204" pitchFamily="34" charset="-120"/>
              </a:rPr>
              <a:t>)</a:t>
            </a: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a:solidFill>
                  <a:srgbClr val="003399"/>
                </a:solidFill>
                <a:latin typeface="微軟正黑體" panose="020B0604030504040204" pitchFamily="34" charset="-120"/>
                <a:ea typeface="微軟正黑體" panose="020B0604030504040204" pitchFamily="34" charset="-120"/>
              </a:rPr>
              <a:t>投標標價清單範本</a:t>
            </a:r>
            <a:r>
              <a:rPr kumimoji="0" lang="en-US" altLang="zh-TW" b="1">
                <a:solidFill>
                  <a:srgbClr val="0000FF"/>
                </a:solidFill>
                <a:latin typeface="微軟正黑體" panose="020B0604030504040204" pitchFamily="34" charset="-120"/>
                <a:ea typeface="微軟正黑體" panose="020B0604030504040204" pitchFamily="34" charset="-120"/>
              </a:rPr>
              <a:t>(</a:t>
            </a:r>
            <a:r>
              <a:rPr kumimoji="0" lang="en-US" altLang="zh-TW" b="1" smtClean="0">
                <a:solidFill>
                  <a:srgbClr val="0000FF"/>
                </a:solidFill>
                <a:latin typeface="微軟正黑體" panose="020B0604030504040204" pitchFamily="34" charset="-120"/>
                <a:ea typeface="微軟正黑體" panose="020B0604030504040204" pitchFamily="34" charset="-120"/>
              </a:rPr>
              <a:t>104.07.22</a:t>
            </a:r>
            <a:r>
              <a:rPr kumimoji="0" lang="zh-TW" altLang="en-US" b="1" smtClean="0">
                <a:solidFill>
                  <a:srgbClr val="0000FF"/>
                </a:solidFill>
                <a:latin typeface="微軟正黑體" panose="020B0604030504040204" pitchFamily="34" charset="-120"/>
                <a:ea typeface="微軟正黑體" panose="020B0604030504040204" pitchFamily="34" charset="-120"/>
              </a:rPr>
              <a:t>修</a:t>
            </a:r>
            <a:r>
              <a:rPr kumimoji="0" lang="zh-TW" altLang="en-US" b="1">
                <a:solidFill>
                  <a:srgbClr val="0000FF"/>
                </a:solidFill>
                <a:latin typeface="微軟正黑體" panose="020B0604030504040204" pitchFamily="34" charset="-120"/>
                <a:ea typeface="微軟正黑體" panose="020B0604030504040204" pitchFamily="34" charset="-120"/>
              </a:rPr>
              <a:t>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C00000"/>
              </a:buClr>
              <a:buSzPct val="70000"/>
              <a:buFont typeface="Wingdings" panose="05000000000000000000" pitchFamily="2" charset="2"/>
              <a:buChar char="n"/>
              <a:defRPr/>
            </a:pPr>
            <a:r>
              <a:rPr kumimoji="0" lang="zh-TW" altLang="en-US" b="1">
                <a:solidFill>
                  <a:srgbClr val="003399"/>
                </a:solidFill>
                <a:latin typeface="微軟正黑體" panose="020B0604030504040204" pitchFamily="34" charset="-120"/>
                <a:ea typeface="微軟正黑體" panose="020B0604030504040204" pitchFamily="34" charset="-120"/>
              </a:rPr>
              <a:t>工程會首頁</a:t>
            </a:r>
            <a:r>
              <a:rPr kumimoji="0" lang="en-US" altLang="zh-TW" b="1">
                <a:solidFill>
                  <a:srgbClr val="003399"/>
                </a:solidFill>
                <a:latin typeface="微軟正黑體" panose="020B0604030504040204" pitchFamily="34" charset="-120"/>
                <a:ea typeface="微軟正黑體" panose="020B0604030504040204" pitchFamily="34" charset="-120"/>
              </a:rPr>
              <a:t>/</a:t>
            </a:r>
            <a:r>
              <a:rPr kumimoji="0" lang="zh-TW" altLang="en-US" b="1">
                <a:solidFill>
                  <a:srgbClr val="003399"/>
                </a:solidFill>
                <a:latin typeface="微軟正黑體" panose="020B0604030504040204" pitchFamily="34" charset="-120"/>
                <a:ea typeface="微軟正黑體" panose="020B0604030504040204" pitchFamily="34" charset="-120"/>
              </a:rPr>
              <a:t>政府採購</a:t>
            </a:r>
            <a:r>
              <a:rPr kumimoji="0" lang="en-US" altLang="zh-TW" b="1">
                <a:solidFill>
                  <a:srgbClr val="003399"/>
                </a:solidFill>
                <a:latin typeface="微軟正黑體" panose="020B0604030504040204" pitchFamily="34" charset="-120"/>
                <a:ea typeface="微軟正黑體" panose="020B0604030504040204" pitchFamily="34" charset="-120"/>
              </a:rPr>
              <a:t>/</a:t>
            </a:r>
            <a:r>
              <a:rPr kumimoji="0" lang="zh-TW" altLang="en-US" b="1">
                <a:solidFill>
                  <a:srgbClr val="003399"/>
                </a:solidFill>
                <a:latin typeface="微軟正黑體" panose="020B0604030504040204" pitchFamily="34" charset="-120"/>
                <a:ea typeface="微軟正黑體" panose="020B0604030504040204" pitchFamily="34" charset="-120"/>
              </a:rPr>
              <a:t>採購手冊及範例</a:t>
            </a:r>
            <a:r>
              <a:rPr kumimoji="0" lang="en-US" altLang="zh-TW" b="1">
                <a:solidFill>
                  <a:srgbClr val="003399"/>
                </a:solidFill>
                <a:latin typeface="微軟正黑體" panose="020B0604030504040204" pitchFamily="34" charset="-120"/>
                <a:ea typeface="微軟正黑體" panose="020B0604030504040204" pitchFamily="34" charset="-120"/>
              </a:rPr>
              <a:t>/</a:t>
            </a:r>
            <a:r>
              <a:rPr kumimoji="0" lang="zh-TW" altLang="en-US" b="1">
                <a:solidFill>
                  <a:srgbClr val="003399"/>
                </a:solidFill>
                <a:latin typeface="微軟正黑體" panose="020B0604030504040204" pitchFamily="34" charset="-120"/>
                <a:ea typeface="微軟正黑體" panose="020B0604030504040204" pitchFamily="34" charset="-120"/>
              </a:rPr>
              <a:t>機關辦理最有利標簽辦文件範例</a:t>
            </a:r>
            <a:endParaRPr kumimoji="0" lang="en-US" altLang="zh-TW" b="1" dirty="0">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0000FF"/>
              </a:buClr>
              <a:buSzPct val="70000"/>
              <a:buFont typeface="Wingdings" panose="05000000000000000000" pitchFamily="2" charset="2"/>
              <a:buChar char="n"/>
              <a:defRPr/>
            </a:pPr>
            <a:r>
              <a:rPr kumimoji="0" lang="zh-TW" altLang="en-US" b="1" dirty="0">
                <a:solidFill>
                  <a:srgbClr val="006600"/>
                </a:solidFill>
                <a:latin typeface="微軟正黑體" panose="020B0604030504040204" pitchFamily="34" charset="-120"/>
                <a:ea typeface="微軟正黑體" panose="020B0604030504040204" pitchFamily="34" charset="-120"/>
              </a:rPr>
              <a:t>公開取得電子報價單投標須知</a:t>
            </a:r>
            <a:r>
              <a:rPr kumimoji="0" lang="zh-TW" altLang="en-US" b="1">
                <a:solidFill>
                  <a:srgbClr val="006600"/>
                </a:solidFill>
                <a:latin typeface="微軟正黑體" panose="020B0604030504040204" pitchFamily="34" charset="-120"/>
                <a:ea typeface="微軟正黑體" panose="020B0604030504040204" pitchFamily="34" charset="-120"/>
              </a:rPr>
              <a:t>範本</a:t>
            </a:r>
            <a:r>
              <a:rPr kumimoji="0" lang="en-US" altLang="zh-TW" b="1" smtClean="0">
                <a:solidFill>
                  <a:srgbClr val="006600"/>
                </a:solidFill>
                <a:latin typeface="微軟正黑體" panose="020B0604030504040204" pitchFamily="34" charset="-120"/>
                <a:ea typeface="微軟正黑體" panose="020B0604030504040204" pitchFamily="34" charset="-120"/>
              </a:rPr>
              <a:t>(</a:t>
            </a:r>
            <a:r>
              <a:rPr kumimoji="0" lang="zh-TW" altLang="en-US" b="1">
                <a:solidFill>
                  <a:srgbClr val="006600"/>
                </a:solidFill>
                <a:latin typeface="微軟正黑體" panose="020B0604030504040204" pitchFamily="34" charset="-120"/>
                <a:ea typeface="微軟正黑體" panose="020B0604030504040204" pitchFamily="34" charset="-120"/>
              </a:rPr>
              <a:t>工程、財物採購</a:t>
            </a:r>
            <a:r>
              <a:rPr kumimoji="0" lang="en-US" altLang="zh-TW" b="1" smtClean="0">
                <a:solidFill>
                  <a:srgbClr val="006600"/>
                </a:solidFill>
                <a:latin typeface="微軟正黑體" panose="020B0604030504040204" pitchFamily="34" charset="-120"/>
                <a:ea typeface="微軟正黑體" panose="020B0604030504040204" pitchFamily="34" charset="-120"/>
              </a:rPr>
              <a:t>)</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a:solidFill>
                  <a:srgbClr val="C00000"/>
                </a:solidFill>
                <a:latin typeface="微軟正黑體" panose="020B0604030504040204" pitchFamily="34" charset="-120"/>
                <a:ea typeface="微軟正黑體" panose="020B0604030504040204" pitchFamily="34" charset="-120"/>
              </a:rPr>
              <a:t>114.12.31</a:t>
            </a:r>
            <a:r>
              <a:rPr kumimoji="0" lang="zh-TW" altLang="en-US" b="1" smtClean="0">
                <a:solidFill>
                  <a:srgbClr val="0000FF"/>
                </a:solidFill>
                <a:latin typeface="微軟正黑體" panose="020B0604030504040204" pitchFamily="34" charset="-120"/>
                <a:ea typeface="微軟正黑體" panose="020B0604030504040204" pitchFamily="34" charset="-120"/>
              </a:rPr>
              <a:t>修</a:t>
            </a:r>
            <a:r>
              <a:rPr kumimoji="0" lang="zh-TW" altLang="en-US" b="1">
                <a:solidFill>
                  <a:srgbClr val="0000FF"/>
                </a:solidFill>
                <a:latin typeface="微軟正黑體" panose="020B0604030504040204" pitchFamily="34" charset="-120"/>
                <a:ea typeface="微軟正黑體" panose="020B0604030504040204" pitchFamily="34" charset="-120"/>
              </a:rPr>
              <a:t>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0000FF"/>
              </a:buClr>
              <a:buSzPct val="70000"/>
              <a:buFont typeface="Wingdings" panose="05000000000000000000" pitchFamily="2" charset="2"/>
              <a:buChar char="n"/>
              <a:defRPr/>
            </a:pPr>
            <a:r>
              <a:rPr kumimoji="0" lang="zh-TW" altLang="en-US" b="1" dirty="0">
                <a:solidFill>
                  <a:srgbClr val="006600"/>
                </a:solidFill>
                <a:latin typeface="微軟正黑體" panose="020B0604030504040204" pitchFamily="34" charset="-120"/>
                <a:ea typeface="微軟正黑體" panose="020B0604030504040204" pitchFamily="34" charset="-120"/>
              </a:rPr>
              <a:t>公開取得電子報價招標投標及契約文件範本</a:t>
            </a:r>
            <a:r>
              <a:rPr kumimoji="0" lang="en-US" altLang="zh-TW" b="1">
                <a:solidFill>
                  <a:srgbClr val="0000FF"/>
                </a:solidFill>
                <a:latin typeface="微軟正黑體" panose="020B0604030504040204" pitchFamily="34" charset="-120"/>
                <a:ea typeface="微軟正黑體" panose="020B0604030504040204" pitchFamily="34" charset="-120"/>
              </a:rPr>
              <a:t>(</a:t>
            </a:r>
            <a:r>
              <a:rPr kumimoji="0" lang="en-US" altLang="zh-TW" b="1" u="sng" smtClean="0">
                <a:solidFill>
                  <a:srgbClr val="0000FF"/>
                </a:solidFill>
                <a:latin typeface="微軟正黑體" panose="020B0604030504040204" pitchFamily="34" charset="-120"/>
                <a:ea typeface="微軟正黑體" panose="020B0604030504040204" pitchFamily="34" charset="-120"/>
              </a:rPr>
              <a:t>112.05.01</a:t>
            </a:r>
            <a:r>
              <a:rPr kumimoji="0" lang="zh-TW" altLang="en-US" b="1" smtClean="0">
                <a:solidFill>
                  <a:srgbClr val="0000FF"/>
                </a:solidFill>
                <a:latin typeface="微軟正黑體" panose="020B0604030504040204" pitchFamily="34" charset="-120"/>
                <a:ea typeface="微軟正黑體" panose="020B0604030504040204" pitchFamily="34" charset="-120"/>
              </a:rPr>
              <a:t>修</a:t>
            </a:r>
            <a:r>
              <a:rPr kumimoji="0" lang="zh-TW" altLang="en-US" b="1">
                <a:solidFill>
                  <a:srgbClr val="0000FF"/>
                </a:solidFill>
                <a:latin typeface="微軟正黑體" panose="020B0604030504040204" pitchFamily="34" charset="-120"/>
                <a:ea typeface="微軟正黑體" panose="020B0604030504040204" pitchFamily="34" charset="-120"/>
              </a:rPr>
              <a:t>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FF0000"/>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0000FF"/>
              </a:buClr>
              <a:buSzPct val="70000"/>
              <a:buFont typeface="Wingdings" panose="05000000000000000000" pitchFamily="2" charset="2"/>
              <a:buChar char="n"/>
              <a:defRPr/>
            </a:pPr>
            <a:r>
              <a:rPr kumimoji="0" lang="zh-TW" altLang="en-US" b="1" dirty="0">
                <a:solidFill>
                  <a:srgbClr val="006600"/>
                </a:solidFill>
                <a:latin typeface="微軟正黑體" panose="020B0604030504040204" pitchFamily="34" charset="-120"/>
                <a:ea typeface="微軟正黑體" panose="020B0604030504040204" pitchFamily="34" charset="-120"/>
              </a:rPr>
              <a:t>公開取得電子報價投標廠商聲明書</a:t>
            </a:r>
            <a:r>
              <a:rPr kumimoji="0" lang="zh-TW" altLang="en-US" b="1">
                <a:solidFill>
                  <a:srgbClr val="006600"/>
                </a:solidFill>
                <a:latin typeface="微軟正黑體" panose="020B0604030504040204" pitchFamily="34" charset="-120"/>
                <a:ea typeface="微軟正黑體" panose="020B0604030504040204" pitchFamily="34" charset="-120"/>
              </a:rPr>
              <a:t>範本</a:t>
            </a:r>
            <a:r>
              <a:rPr kumimoji="0" lang="en-US" altLang="zh-TW" b="1" smtClean="0">
                <a:solidFill>
                  <a:srgbClr val="0000FF"/>
                </a:solidFill>
                <a:latin typeface="微軟正黑體" panose="020B0604030504040204" pitchFamily="34" charset="-120"/>
                <a:ea typeface="微軟正黑體" panose="020B0604030504040204" pitchFamily="34" charset="-120"/>
              </a:rPr>
              <a:t>(</a:t>
            </a:r>
            <a:r>
              <a:rPr kumimoji="0" lang="en-US" altLang="zh-TW" b="1" u="sng" smtClean="0">
                <a:solidFill>
                  <a:srgbClr val="0000FF"/>
                </a:solidFill>
                <a:latin typeface="微軟正黑體" panose="020B0604030504040204" pitchFamily="34" charset="-120"/>
                <a:ea typeface="微軟正黑體" panose="020B0604030504040204" pitchFamily="34" charset="-120"/>
              </a:rPr>
              <a:t>113.12.20</a:t>
            </a:r>
            <a:r>
              <a:rPr kumimoji="0" lang="zh-TW" altLang="en-US" b="1" smtClean="0">
                <a:solidFill>
                  <a:srgbClr val="0000FF"/>
                </a:solidFill>
                <a:latin typeface="微軟正黑體" panose="020B0604030504040204" pitchFamily="34" charset="-120"/>
                <a:ea typeface="微軟正黑體" panose="020B0604030504040204" pitchFamily="34" charset="-120"/>
              </a:rPr>
              <a:t>修</a:t>
            </a:r>
            <a:r>
              <a:rPr kumimoji="0" lang="zh-TW" altLang="en-US" b="1">
                <a:solidFill>
                  <a:srgbClr val="0000FF"/>
                </a:solidFill>
                <a:latin typeface="微軟正黑體" panose="020B0604030504040204" pitchFamily="34" charset="-120"/>
                <a:ea typeface="微軟正黑體" panose="020B0604030504040204" pitchFamily="34" charset="-120"/>
              </a:rPr>
              <a:t>正</a:t>
            </a:r>
            <a:r>
              <a:rPr kumimoji="0" lang="en-US" altLang="zh-TW" b="1" smtClean="0">
                <a:solidFill>
                  <a:srgbClr val="0000FF"/>
                </a:solidFill>
                <a:latin typeface="微軟正黑體" panose="020B0604030504040204" pitchFamily="34" charset="-120"/>
                <a:ea typeface="微軟正黑體" panose="020B0604030504040204" pitchFamily="34" charset="-120"/>
              </a:rPr>
              <a:t>)</a:t>
            </a:r>
            <a:endParaRPr kumimoji="0" lang="en-US" altLang="zh-TW" b="1" dirty="0">
              <a:solidFill>
                <a:srgbClr val="0000FF"/>
              </a:solidFill>
              <a:latin typeface="微軟正黑體" panose="020B0604030504040204" pitchFamily="34" charset="-120"/>
              <a:ea typeface="微軟正黑體" panose="020B0604030504040204" pitchFamily="34" charset="-120"/>
            </a:endParaRPr>
          </a:p>
          <a:p>
            <a:pPr marL="342900" indent="-342900" algn="just" eaLnBrk="1" hangingPunct="1">
              <a:lnSpc>
                <a:spcPts val="3200"/>
              </a:lnSpc>
              <a:buClr>
                <a:srgbClr val="0000FF"/>
              </a:buClr>
              <a:buSzPct val="70000"/>
              <a:buFont typeface="Wingdings" panose="05000000000000000000" pitchFamily="2" charset="2"/>
              <a:buChar char="n"/>
              <a:defRPr/>
            </a:pPr>
            <a:r>
              <a:rPr kumimoji="0" lang="zh-TW" altLang="en-US" sz="2300" b="1" spc="-100" dirty="0">
                <a:solidFill>
                  <a:srgbClr val="006600"/>
                </a:solidFill>
                <a:latin typeface="微軟正黑體" panose="020B0604030504040204" pitchFamily="34" charset="-120"/>
                <a:ea typeface="微軟正黑體" panose="020B0604030504040204" pitchFamily="34" charset="-120"/>
              </a:rPr>
              <a:t>公開取得電子報價投標標價</a:t>
            </a:r>
            <a:r>
              <a:rPr kumimoji="0" lang="zh-TW" altLang="en-US" sz="2300" b="1" spc="-100">
                <a:solidFill>
                  <a:srgbClr val="006600"/>
                </a:solidFill>
                <a:latin typeface="微軟正黑體" panose="020B0604030504040204" pitchFamily="34" charset="-120"/>
                <a:ea typeface="微軟正黑體" panose="020B0604030504040204" pitchFamily="34" charset="-120"/>
              </a:rPr>
              <a:t>清單</a:t>
            </a:r>
            <a:r>
              <a:rPr kumimoji="0" lang="zh-TW" altLang="en-US" sz="2300" b="1" spc="-100" smtClean="0">
                <a:solidFill>
                  <a:srgbClr val="006600"/>
                </a:solidFill>
                <a:latin typeface="微軟正黑體" panose="020B0604030504040204" pitchFamily="34" charset="-120"/>
                <a:ea typeface="微軟正黑體" panose="020B0604030504040204" pitchFamily="34" charset="-120"/>
              </a:rPr>
              <a:t>範本</a:t>
            </a:r>
            <a:r>
              <a:rPr kumimoji="0" lang="en-US" altLang="zh-TW" sz="2300" b="1" spc="-100" smtClean="0">
                <a:solidFill>
                  <a:srgbClr val="006600"/>
                </a:solidFill>
                <a:latin typeface="微軟正黑體" panose="020B0604030504040204" pitchFamily="34" charset="-120"/>
                <a:ea typeface="微軟正黑體" panose="020B0604030504040204" pitchFamily="34" charset="-120"/>
              </a:rPr>
              <a:t>(</a:t>
            </a:r>
            <a:r>
              <a:rPr kumimoji="0" lang="zh-TW" altLang="en-US" sz="2300" b="1" spc="-100" smtClean="0">
                <a:solidFill>
                  <a:srgbClr val="006600"/>
                </a:solidFill>
                <a:latin typeface="微軟正黑體" panose="020B0604030504040204" pitchFamily="34" charset="-120"/>
                <a:ea typeface="微軟正黑體" panose="020B0604030504040204" pitchFamily="34" charset="-120"/>
              </a:rPr>
              <a:t>財物採購</a:t>
            </a:r>
            <a:r>
              <a:rPr kumimoji="0" lang="en-US" altLang="zh-TW" sz="2300" b="1" spc="-100" smtClean="0">
                <a:solidFill>
                  <a:srgbClr val="006600"/>
                </a:solidFill>
                <a:latin typeface="微軟正黑體" panose="020B0604030504040204" pitchFamily="34" charset="-120"/>
                <a:ea typeface="微軟正黑體" panose="020B0604030504040204" pitchFamily="34" charset="-120"/>
              </a:rPr>
              <a:t>)</a:t>
            </a:r>
            <a:r>
              <a:rPr kumimoji="0" lang="en-US" altLang="zh-TW" sz="2300" b="1" spc="-100" smtClean="0">
                <a:solidFill>
                  <a:srgbClr val="0000FF"/>
                </a:solidFill>
                <a:latin typeface="微軟正黑體" panose="020B0604030504040204" pitchFamily="34" charset="-120"/>
                <a:ea typeface="微軟正黑體" panose="020B0604030504040204" pitchFamily="34" charset="-120"/>
              </a:rPr>
              <a:t>(</a:t>
            </a:r>
            <a:r>
              <a:rPr kumimoji="0" lang="en-US" altLang="zh-TW" sz="2300" b="1" u="sng" spc="-100" smtClean="0">
                <a:solidFill>
                  <a:srgbClr val="0000FF"/>
                </a:solidFill>
                <a:latin typeface="微軟正黑體" panose="020B0604030504040204" pitchFamily="34" charset="-120"/>
                <a:ea typeface="微軟正黑體" panose="020B0604030504040204" pitchFamily="34" charset="-120"/>
              </a:rPr>
              <a:t>112.05.01</a:t>
            </a:r>
            <a:r>
              <a:rPr kumimoji="0" lang="zh-TW" altLang="en-US" sz="2300" b="1" spc="-100" smtClean="0">
                <a:solidFill>
                  <a:srgbClr val="0000FF"/>
                </a:solidFill>
                <a:latin typeface="微軟正黑體" panose="020B0604030504040204" pitchFamily="34" charset="-120"/>
                <a:ea typeface="微軟正黑體" panose="020B0604030504040204" pitchFamily="34" charset="-120"/>
              </a:rPr>
              <a:t>修</a:t>
            </a:r>
            <a:r>
              <a:rPr kumimoji="0" lang="zh-TW" altLang="en-US" sz="2000" b="1">
                <a:solidFill>
                  <a:srgbClr val="0000FF"/>
                </a:solidFill>
                <a:latin typeface="微軟正黑體" panose="020B0604030504040204" pitchFamily="34" charset="-120"/>
                <a:ea typeface="微軟正黑體" panose="020B0604030504040204" pitchFamily="34" charset="-120"/>
              </a:rPr>
              <a:t>正</a:t>
            </a:r>
            <a:r>
              <a:rPr kumimoji="0" lang="en-US" altLang="zh-TW" sz="2300" b="1" spc="-100" smtClean="0">
                <a:solidFill>
                  <a:srgbClr val="0000FF"/>
                </a:solidFill>
                <a:latin typeface="微軟正黑體" panose="020B0604030504040204" pitchFamily="34" charset="-120"/>
                <a:ea typeface="微軟正黑體" panose="020B0604030504040204" pitchFamily="34" charset="-120"/>
              </a:rPr>
              <a:t>)</a:t>
            </a:r>
          </a:p>
          <a:p>
            <a:pPr marL="342900" indent="-342900" algn="just" eaLnBrk="1" hangingPunct="1">
              <a:lnSpc>
                <a:spcPts val="3200"/>
              </a:lnSpc>
              <a:buClr>
                <a:srgbClr val="0000FF"/>
              </a:buClr>
              <a:buSzPct val="70000"/>
              <a:buFont typeface="Wingdings" panose="05000000000000000000" pitchFamily="2" charset="2"/>
              <a:buChar char="n"/>
              <a:defRPr/>
            </a:pPr>
            <a:r>
              <a:rPr kumimoji="0" lang="zh-TW" altLang="en-US" sz="2300" b="1" spc="-100">
                <a:solidFill>
                  <a:srgbClr val="006600"/>
                </a:solidFill>
                <a:latin typeface="微軟正黑體" panose="020B0604030504040204" pitchFamily="34" charset="-120"/>
                <a:ea typeface="微軟正黑體" panose="020B0604030504040204" pitchFamily="34" charset="-120"/>
              </a:rPr>
              <a:t>公開取得電子報價投標標價清單範本</a:t>
            </a:r>
            <a:r>
              <a:rPr kumimoji="0" lang="en-US" altLang="zh-TW" sz="2300" b="1" spc="-100" smtClean="0">
                <a:solidFill>
                  <a:srgbClr val="006600"/>
                </a:solidFill>
                <a:latin typeface="微軟正黑體" panose="020B0604030504040204" pitchFamily="34" charset="-120"/>
                <a:ea typeface="微軟正黑體" panose="020B0604030504040204" pitchFamily="34" charset="-120"/>
              </a:rPr>
              <a:t>(</a:t>
            </a:r>
            <a:r>
              <a:rPr kumimoji="0" lang="zh-TW" altLang="en-US" sz="2300" b="1" spc="-100" smtClean="0">
                <a:solidFill>
                  <a:srgbClr val="006600"/>
                </a:solidFill>
                <a:latin typeface="微軟正黑體" panose="020B0604030504040204" pitchFamily="34" charset="-120"/>
                <a:ea typeface="微軟正黑體" panose="020B0604030504040204" pitchFamily="34" charset="-120"/>
              </a:rPr>
              <a:t>工程採購</a:t>
            </a:r>
            <a:r>
              <a:rPr kumimoji="0" lang="en-US" altLang="zh-TW" sz="2300" b="1" spc="-100">
                <a:solidFill>
                  <a:srgbClr val="006600"/>
                </a:solidFill>
                <a:latin typeface="微軟正黑體" panose="020B0604030504040204" pitchFamily="34" charset="-120"/>
                <a:ea typeface="微軟正黑體" panose="020B0604030504040204" pitchFamily="34" charset="-120"/>
              </a:rPr>
              <a:t>)</a:t>
            </a:r>
            <a:r>
              <a:rPr kumimoji="0" lang="en-US" altLang="zh-TW" sz="2300" b="1" spc="-100">
                <a:solidFill>
                  <a:srgbClr val="0000FF"/>
                </a:solidFill>
                <a:latin typeface="微軟正黑體" panose="020B0604030504040204" pitchFamily="34" charset="-120"/>
                <a:ea typeface="微軟正黑體" panose="020B0604030504040204" pitchFamily="34" charset="-120"/>
              </a:rPr>
              <a:t>(</a:t>
            </a:r>
            <a:r>
              <a:rPr kumimoji="0" lang="en-US" altLang="zh-TW" sz="2300" b="1" u="sng" spc="-100">
                <a:solidFill>
                  <a:srgbClr val="0000FF"/>
                </a:solidFill>
                <a:latin typeface="微軟正黑體" panose="020B0604030504040204" pitchFamily="34" charset="-120"/>
                <a:ea typeface="微軟正黑體" panose="020B0604030504040204" pitchFamily="34" charset="-120"/>
              </a:rPr>
              <a:t>112.05.01</a:t>
            </a:r>
            <a:r>
              <a:rPr kumimoji="0" lang="zh-TW" altLang="en-US" sz="2300" b="1" spc="-100" smtClean="0">
                <a:solidFill>
                  <a:srgbClr val="0000FF"/>
                </a:solidFill>
                <a:latin typeface="微軟正黑體" panose="020B0604030504040204" pitchFamily="34" charset="-120"/>
                <a:ea typeface="微軟正黑體" panose="020B0604030504040204" pitchFamily="34" charset="-120"/>
              </a:rPr>
              <a:t>修</a:t>
            </a:r>
            <a:r>
              <a:rPr kumimoji="0" lang="zh-TW" altLang="en-US" sz="2000" b="1">
                <a:solidFill>
                  <a:srgbClr val="0000FF"/>
                </a:solidFill>
                <a:latin typeface="微軟正黑體" panose="020B0604030504040204" pitchFamily="34" charset="-120"/>
                <a:ea typeface="微軟正黑體" panose="020B0604030504040204" pitchFamily="34" charset="-120"/>
              </a:rPr>
              <a:t>正</a:t>
            </a:r>
            <a:r>
              <a:rPr kumimoji="0" lang="en-US" altLang="zh-TW" sz="2300" b="1" spc="-100" smtClean="0">
                <a:solidFill>
                  <a:srgbClr val="0000FF"/>
                </a:solidFill>
                <a:latin typeface="微軟正黑體" panose="020B0604030504040204" pitchFamily="34" charset="-120"/>
                <a:ea typeface="微軟正黑體" panose="020B0604030504040204" pitchFamily="34" charset="-120"/>
              </a:rPr>
              <a:t>)</a:t>
            </a:r>
            <a:endParaRPr kumimoji="0" lang="zh-TW" altLang="en-US" sz="2300" b="1" spc="-100" dirty="0">
              <a:solidFill>
                <a:srgbClr val="0000FF"/>
              </a:solidFill>
              <a:latin typeface="微軟正黑體" panose="020B0604030504040204" pitchFamily="34" charset="-120"/>
              <a:ea typeface="微軟正黑體" panose="020B0604030504040204" pitchFamily="34" charset="-120"/>
            </a:endParaRPr>
          </a:p>
        </p:txBody>
      </p:sp>
      <p:sp>
        <p:nvSpPr>
          <p:cNvPr id="8" name="Rectangle 2">
            <a:extLst/>
          </p:cNvPr>
          <p:cNvSpPr txBox="1">
            <a:spLocks noChangeArrowheads="1"/>
          </p:cNvSpPr>
          <p:nvPr/>
        </p:nvSpPr>
        <p:spPr bwMode="auto">
          <a:xfrm>
            <a:off x="6256338" y="321407"/>
            <a:ext cx="2808287" cy="740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normAutofit fontScale="90000"/>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2800" dirty="0">
                <a:solidFill>
                  <a:srgbClr val="003399"/>
                </a:solidFill>
                <a:latin typeface="微軟正黑體" panose="020B0604030504040204" pitchFamily="34" charset="-120"/>
              </a:rPr>
              <a:t>招標文件相關範本</a:t>
            </a:r>
            <a:r>
              <a:rPr lang="en-US" altLang="zh-TW" sz="2800" dirty="0">
                <a:solidFill>
                  <a:srgbClr val="003399"/>
                </a:solidFill>
                <a:latin typeface="微軟正黑體" panose="020B0604030504040204" pitchFamily="34" charset="-120"/>
              </a:rPr>
              <a:t/>
            </a:r>
            <a:br>
              <a:rPr lang="en-US" altLang="zh-TW" sz="2800" dirty="0">
                <a:solidFill>
                  <a:srgbClr val="003399"/>
                </a:solidFill>
                <a:latin typeface="微軟正黑體" panose="020B0604030504040204" pitchFamily="34" charset="-120"/>
              </a:rPr>
            </a:br>
            <a:r>
              <a:rPr lang="en-US" altLang="zh-TW" sz="2200" dirty="0">
                <a:solidFill>
                  <a:srgbClr val="006600"/>
                </a:solidFill>
                <a:latin typeface="微軟正黑體" panose="020B0604030504040204" pitchFamily="34" charset="-120"/>
              </a:rPr>
              <a:t>(</a:t>
            </a:r>
            <a:r>
              <a:rPr lang="zh-TW" altLang="en-US" sz="2200" dirty="0">
                <a:solidFill>
                  <a:srgbClr val="006600"/>
                </a:solidFill>
                <a:latin typeface="微軟正黑體" panose="020B0604030504040204" pitchFamily="34" charset="-120"/>
              </a:rPr>
              <a:t>資料時間</a:t>
            </a:r>
            <a:r>
              <a:rPr lang="zh-TW" altLang="en-US" sz="2200">
                <a:solidFill>
                  <a:srgbClr val="006600"/>
                </a:solidFill>
                <a:latin typeface="微軟正黑體" panose="020B0604030504040204" pitchFamily="34" charset="-120"/>
              </a:rPr>
              <a:t>：</a:t>
            </a:r>
            <a:r>
              <a:rPr lang="en-US" altLang="zh-TW" sz="2200" smtClean="0">
                <a:solidFill>
                  <a:srgbClr val="006600"/>
                </a:solidFill>
                <a:latin typeface="微軟正黑體" panose="020B0604030504040204" pitchFamily="34" charset="-120"/>
              </a:rPr>
              <a:t>115.01.05)</a:t>
            </a:r>
            <a:endParaRPr lang="en-US" altLang="zh-TW" sz="2200" dirty="0">
              <a:solidFill>
                <a:srgbClr val="006600"/>
              </a:solidFill>
              <a:latin typeface="微軟正黑體" panose="020B0604030504040204" pitchFamily="34" charset="-120"/>
            </a:endParaRPr>
          </a:p>
        </p:txBody>
      </p:sp>
    </p:spTree>
    <p:extLst>
      <p:ext uri="{BB962C8B-B14F-4D97-AF65-F5344CB8AC3E}">
        <p14:creationId xmlns:p14="http://schemas.microsoft.com/office/powerpoint/2010/main" val="212426586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106</a:t>
            </a:fld>
            <a:endParaRPr lang="en-US" altLang="zh-TW" sz="1400" smtClean="0">
              <a:solidFill>
                <a:srgbClr val="AD1F1F"/>
              </a:solidFill>
              <a:latin typeface="Times New Roman" panose="02020603050405020304" pitchFamily="18" charset="0"/>
            </a:endParaRPr>
          </a:p>
        </p:txBody>
      </p:sp>
      <p:pic>
        <p:nvPicPr>
          <p:cNvPr id="6" name="圖片 5"/>
          <p:cNvPicPr>
            <a:picLocks noChangeAspect="1"/>
          </p:cNvPicPr>
          <p:nvPr/>
        </p:nvPicPr>
        <p:blipFill>
          <a:blip r:embed="rId3"/>
          <a:stretch>
            <a:fillRect/>
          </a:stretch>
        </p:blipFill>
        <p:spPr>
          <a:xfrm>
            <a:off x="1115617" y="116632"/>
            <a:ext cx="7754074" cy="6583157"/>
          </a:xfrm>
          <a:prstGeom prst="rect">
            <a:avLst/>
          </a:prstGeom>
          <a:ln w="19050">
            <a:solidFill>
              <a:srgbClr val="660033"/>
            </a:solidFill>
          </a:ln>
        </p:spPr>
      </p:pic>
      <p:sp>
        <p:nvSpPr>
          <p:cNvPr id="10" name="文字方塊 9"/>
          <p:cNvSpPr txBox="1"/>
          <p:nvPr/>
        </p:nvSpPr>
        <p:spPr>
          <a:xfrm>
            <a:off x="395536" y="6093296"/>
            <a:ext cx="577402" cy="461665"/>
          </a:xfrm>
          <a:prstGeom prst="rect">
            <a:avLst/>
          </a:prstGeom>
          <a:noFill/>
        </p:spPr>
        <p:txBody>
          <a:bodyPr wrap="none" rtlCol="0">
            <a:spAutoFit/>
          </a:bodyPr>
          <a:lstStyle/>
          <a:p>
            <a:r>
              <a:rPr lang="en-US" altLang="zh-TW" b="1" smtClean="0">
                <a:solidFill>
                  <a:srgbClr val="C00000"/>
                </a:solidFill>
              </a:rPr>
              <a:t>1/3</a:t>
            </a:r>
            <a:endParaRPr lang="zh-TW" altLang="en-US" b="1">
              <a:solidFill>
                <a:srgbClr val="C00000"/>
              </a:solidFill>
            </a:endParaRPr>
          </a:p>
        </p:txBody>
      </p:sp>
      <p:sp>
        <p:nvSpPr>
          <p:cNvPr id="2" name="文字方塊 1"/>
          <p:cNvSpPr txBox="1"/>
          <p:nvPr/>
        </p:nvSpPr>
        <p:spPr>
          <a:xfrm>
            <a:off x="366822" y="1412776"/>
            <a:ext cx="615553" cy="1692188"/>
          </a:xfrm>
          <a:prstGeom prst="rect">
            <a:avLst/>
          </a:prstGeom>
          <a:noFill/>
        </p:spPr>
        <p:txBody>
          <a:bodyPr vert="eaVert" wrap="square" rtlCol="0">
            <a:spAutoFit/>
          </a:bodyPr>
          <a:lstStyle/>
          <a:p>
            <a:r>
              <a:rPr lang="zh-TW" altLang="en-US" sz="2800" b="1" smtClean="0">
                <a:solidFill>
                  <a:srgbClr val="0000FF"/>
                </a:solidFill>
                <a:latin typeface="微軟正黑體" panose="020B0604030504040204" pitchFamily="34" charset="-120"/>
                <a:ea typeface="微軟正黑體" panose="020B0604030504040204" pitchFamily="34" charset="-120"/>
              </a:rPr>
              <a:t>三用文件</a:t>
            </a:r>
            <a:endParaRPr lang="en-US" altLang="zh-TW" sz="2800" b="1" smtClean="0">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3463031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107</a:t>
            </a:fld>
            <a:endParaRPr lang="en-US" altLang="zh-TW" sz="1400" smtClean="0">
              <a:solidFill>
                <a:srgbClr val="AD1F1F"/>
              </a:solidFill>
              <a:latin typeface="Times New Roman" panose="02020603050405020304" pitchFamily="18" charset="0"/>
            </a:endParaRPr>
          </a:p>
        </p:txBody>
      </p:sp>
      <p:sp>
        <p:nvSpPr>
          <p:cNvPr id="10" name="文字方塊 9"/>
          <p:cNvSpPr txBox="1"/>
          <p:nvPr/>
        </p:nvSpPr>
        <p:spPr>
          <a:xfrm>
            <a:off x="0" y="6396335"/>
            <a:ext cx="577402" cy="461665"/>
          </a:xfrm>
          <a:prstGeom prst="rect">
            <a:avLst/>
          </a:prstGeom>
          <a:noFill/>
        </p:spPr>
        <p:txBody>
          <a:bodyPr wrap="none" rtlCol="0">
            <a:spAutoFit/>
          </a:bodyPr>
          <a:lstStyle/>
          <a:p>
            <a:r>
              <a:rPr lang="en-US" altLang="zh-TW" b="1" smtClean="0">
                <a:solidFill>
                  <a:srgbClr val="C00000"/>
                </a:solidFill>
              </a:rPr>
              <a:t>2/3</a:t>
            </a:r>
            <a:endParaRPr lang="zh-TW" altLang="en-US" b="1">
              <a:solidFill>
                <a:srgbClr val="C00000"/>
              </a:solidFill>
            </a:endParaRPr>
          </a:p>
        </p:txBody>
      </p:sp>
      <p:pic>
        <p:nvPicPr>
          <p:cNvPr id="3" name="圖片 2"/>
          <p:cNvPicPr>
            <a:picLocks noChangeAspect="1"/>
          </p:cNvPicPr>
          <p:nvPr/>
        </p:nvPicPr>
        <p:blipFill>
          <a:blip r:embed="rId3"/>
          <a:stretch>
            <a:fillRect/>
          </a:stretch>
        </p:blipFill>
        <p:spPr>
          <a:xfrm>
            <a:off x="467544" y="332656"/>
            <a:ext cx="8424935" cy="5976664"/>
          </a:xfrm>
          <a:prstGeom prst="rect">
            <a:avLst/>
          </a:prstGeom>
          <a:ln w="28575">
            <a:solidFill>
              <a:srgbClr val="0000FF"/>
            </a:solidFill>
          </a:ln>
        </p:spPr>
      </p:pic>
      <p:sp>
        <p:nvSpPr>
          <p:cNvPr id="4" name="矩形 3"/>
          <p:cNvSpPr/>
          <p:nvPr/>
        </p:nvSpPr>
        <p:spPr>
          <a:xfrm>
            <a:off x="539552" y="5661248"/>
            <a:ext cx="3562550"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66396467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108</a:t>
            </a:fld>
            <a:endParaRPr lang="en-US" altLang="zh-TW" sz="1400" smtClean="0">
              <a:solidFill>
                <a:srgbClr val="AD1F1F"/>
              </a:solidFill>
              <a:latin typeface="Times New Roman" panose="02020603050405020304" pitchFamily="18" charset="0"/>
            </a:endParaRPr>
          </a:p>
        </p:txBody>
      </p:sp>
      <p:sp>
        <p:nvSpPr>
          <p:cNvPr id="10" name="文字方塊 9"/>
          <p:cNvSpPr txBox="1"/>
          <p:nvPr/>
        </p:nvSpPr>
        <p:spPr>
          <a:xfrm>
            <a:off x="395536" y="6093296"/>
            <a:ext cx="577402" cy="461665"/>
          </a:xfrm>
          <a:prstGeom prst="rect">
            <a:avLst/>
          </a:prstGeom>
          <a:noFill/>
        </p:spPr>
        <p:txBody>
          <a:bodyPr wrap="none" rtlCol="0">
            <a:spAutoFit/>
          </a:bodyPr>
          <a:lstStyle/>
          <a:p>
            <a:r>
              <a:rPr lang="en-US" altLang="zh-TW" b="1" smtClean="0">
                <a:solidFill>
                  <a:srgbClr val="C00000"/>
                </a:solidFill>
              </a:rPr>
              <a:t>3/3</a:t>
            </a:r>
            <a:endParaRPr lang="zh-TW" altLang="en-US" b="1">
              <a:solidFill>
                <a:srgbClr val="C00000"/>
              </a:solidFill>
            </a:endParaRPr>
          </a:p>
        </p:txBody>
      </p:sp>
      <p:pic>
        <p:nvPicPr>
          <p:cNvPr id="3" name="圖片 2"/>
          <p:cNvPicPr>
            <a:picLocks noChangeAspect="1"/>
          </p:cNvPicPr>
          <p:nvPr/>
        </p:nvPicPr>
        <p:blipFill>
          <a:blip r:embed="rId3"/>
          <a:stretch>
            <a:fillRect/>
          </a:stretch>
        </p:blipFill>
        <p:spPr>
          <a:xfrm>
            <a:off x="899592" y="836712"/>
            <a:ext cx="8010595" cy="5256584"/>
          </a:xfrm>
          <a:prstGeom prst="rect">
            <a:avLst/>
          </a:prstGeom>
          <a:ln w="19050">
            <a:solidFill>
              <a:srgbClr val="660033"/>
            </a:solidFill>
          </a:ln>
        </p:spPr>
      </p:pic>
    </p:spTree>
    <p:extLst>
      <p:ext uri="{BB962C8B-B14F-4D97-AF65-F5344CB8AC3E}">
        <p14:creationId xmlns:p14="http://schemas.microsoft.com/office/powerpoint/2010/main" val="337891993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109</a:t>
            </a:fld>
            <a:endParaRPr lang="en-US" altLang="zh-TW" sz="1400" smtClean="0">
              <a:solidFill>
                <a:srgbClr val="AD1F1F"/>
              </a:solidFill>
              <a:latin typeface="Times New Roman" panose="02020603050405020304" pitchFamily="18" charset="0"/>
            </a:endParaRPr>
          </a:p>
        </p:txBody>
      </p:sp>
      <p:sp>
        <p:nvSpPr>
          <p:cNvPr id="10" name="文字方塊 9"/>
          <p:cNvSpPr txBox="1"/>
          <p:nvPr/>
        </p:nvSpPr>
        <p:spPr>
          <a:xfrm>
            <a:off x="395536" y="6093296"/>
            <a:ext cx="577402" cy="461665"/>
          </a:xfrm>
          <a:prstGeom prst="rect">
            <a:avLst/>
          </a:prstGeom>
          <a:noFill/>
        </p:spPr>
        <p:txBody>
          <a:bodyPr wrap="none" rtlCol="0">
            <a:spAutoFit/>
          </a:bodyPr>
          <a:lstStyle/>
          <a:p>
            <a:r>
              <a:rPr lang="en-US" altLang="zh-TW" b="1" smtClean="0">
                <a:solidFill>
                  <a:srgbClr val="C00000"/>
                </a:solidFill>
              </a:rPr>
              <a:t>1/2</a:t>
            </a:r>
            <a:endParaRPr lang="zh-TW" altLang="en-US" b="1">
              <a:solidFill>
                <a:srgbClr val="C00000"/>
              </a:solidFill>
            </a:endParaRPr>
          </a:p>
        </p:txBody>
      </p:sp>
      <p:pic>
        <p:nvPicPr>
          <p:cNvPr id="2" name="圖片 1"/>
          <p:cNvPicPr>
            <a:picLocks noChangeAspect="1"/>
          </p:cNvPicPr>
          <p:nvPr/>
        </p:nvPicPr>
        <p:blipFill>
          <a:blip r:embed="rId3"/>
          <a:stretch>
            <a:fillRect/>
          </a:stretch>
        </p:blipFill>
        <p:spPr>
          <a:xfrm>
            <a:off x="827584" y="404664"/>
            <a:ext cx="8038444" cy="5472608"/>
          </a:xfrm>
          <a:prstGeom prst="rect">
            <a:avLst/>
          </a:prstGeom>
          <a:ln w="19050">
            <a:solidFill>
              <a:srgbClr val="660033"/>
            </a:solidFill>
          </a:ln>
        </p:spPr>
      </p:pic>
      <p:cxnSp>
        <p:nvCxnSpPr>
          <p:cNvPr id="4" name="直線接點 3"/>
          <p:cNvCxnSpPr/>
          <p:nvPr/>
        </p:nvCxnSpPr>
        <p:spPr>
          <a:xfrm>
            <a:off x="2195736" y="1772816"/>
            <a:ext cx="302433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17283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136396" y="684576"/>
            <a:ext cx="747252" cy="212520"/>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11</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2159732" y="404664"/>
            <a:ext cx="4716524" cy="540060"/>
          </a:xfrm>
        </p:spPr>
        <p:txBody>
          <a:bodyPr wrap="square" lIns="91440" tIns="45720" rIns="91440" bIns="45720" numCol="1" anchorCtr="0" compatLnSpc="1">
            <a:prstTxWarp prst="textNoShape">
              <a:avLst/>
            </a:prstTxWarp>
            <a:noAutofit/>
          </a:bodyPr>
          <a:lstStyle/>
          <a:p>
            <a:pPr eaLnBrk="1" hangingPunct="1">
              <a:defRPr/>
            </a:pPr>
            <a:r>
              <a:rPr lang="zh-TW" altLang="en-US" b="1" cap="none" smtClean="0">
                <a:solidFill>
                  <a:srgbClr val="003399"/>
                </a:solidFill>
                <a:effectLst/>
                <a:latin typeface="微軟正黑體" panose="020B0604030504040204" pitchFamily="34" charset="-120"/>
              </a:rPr>
              <a:t>採購申訴審議委員會</a:t>
            </a:r>
            <a:endParaRPr lang="zh-TW" altLang="en-US" b="1" cap="none">
              <a:solidFill>
                <a:srgbClr val="003399"/>
              </a:solidFill>
              <a:effectLst/>
              <a:latin typeface="微軟正黑體" panose="020B0604030504040204" pitchFamily="34" charset="-120"/>
              <a:ea typeface="微軟正黑體" panose="020B0604030504040204" pitchFamily="34" charset="-120"/>
            </a:endParaRPr>
          </a:p>
        </p:txBody>
      </p:sp>
      <p:graphicFrame>
        <p:nvGraphicFramePr>
          <p:cNvPr id="2" name="表格 1"/>
          <p:cNvGraphicFramePr>
            <a:graphicFrameLocks noGrp="1"/>
          </p:cNvGraphicFramePr>
          <p:nvPr>
            <p:extLst>
              <p:ext uri="{D42A27DB-BD31-4B8C-83A1-F6EECF244321}">
                <p14:modId xmlns:p14="http://schemas.microsoft.com/office/powerpoint/2010/main" val="1828862375"/>
              </p:ext>
            </p:extLst>
          </p:nvPr>
        </p:nvGraphicFramePr>
        <p:xfrm>
          <a:off x="1259632" y="1397000"/>
          <a:ext cx="7188460" cy="4023360"/>
        </p:xfrm>
        <a:graphic>
          <a:graphicData uri="http://schemas.openxmlformats.org/drawingml/2006/table">
            <a:tbl>
              <a:tblPr firstRow="1" bandRow="1">
                <a:tableStyleId>{5C22544A-7EE6-4342-B048-85BDC9FD1C3A}</a:tableStyleId>
              </a:tblPr>
              <a:tblGrid>
                <a:gridCol w="1967880"/>
                <a:gridCol w="5220580"/>
              </a:tblGrid>
              <a:tr h="370840">
                <a:tc>
                  <a:txBody>
                    <a:bodyPr/>
                    <a:lstStyle/>
                    <a:p>
                      <a:pPr algn="ctr"/>
                      <a:r>
                        <a:rPr lang="zh-TW" altLang="en-US" sz="2400" smtClean="0">
                          <a:solidFill>
                            <a:srgbClr val="0000FF"/>
                          </a:solidFill>
                        </a:rPr>
                        <a:t>中央或地方</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zh-TW" altLang="en-US" sz="2400" smtClean="0">
                          <a:solidFill>
                            <a:srgbClr val="0000FF"/>
                          </a:solidFill>
                        </a:rPr>
                        <a:t>採購申訴審議委員會</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370840">
                <a:tc>
                  <a:txBody>
                    <a:bodyPr/>
                    <a:lstStyle/>
                    <a:p>
                      <a:pPr algn="just"/>
                      <a:r>
                        <a:rPr lang="zh-TW" altLang="en-US" sz="2400" b="1" smtClean="0">
                          <a:solidFill>
                            <a:srgbClr val="006600"/>
                          </a:solidFill>
                        </a:rPr>
                        <a:t>中央機關及其他縣市</a:t>
                      </a:r>
                      <a:endParaRPr lang="zh-TW" altLang="en-US" sz="2400" b="1">
                        <a:solidFill>
                          <a:srgbClr val="0066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zh-TW" altLang="en-US" sz="2400" b="1" smtClean="0">
                          <a:solidFill>
                            <a:srgbClr val="006600"/>
                          </a:solidFill>
                        </a:rPr>
                        <a:t>行政院公共工程委員會採購申訴審議委員會</a:t>
                      </a:r>
                      <a:endParaRPr lang="zh-TW" altLang="en-US" sz="2400" b="1">
                        <a:solidFill>
                          <a:srgbClr val="0066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370840">
                <a:tc rowSpan="6">
                  <a:txBody>
                    <a:bodyPr/>
                    <a:lstStyle/>
                    <a:p>
                      <a:pPr algn="ctr"/>
                      <a:r>
                        <a:rPr lang="zh-TW" altLang="en-US" sz="2400" b="1" smtClean="0">
                          <a:solidFill>
                            <a:srgbClr val="100278"/>
                          </a:solidFill>
                        </a:rPr>
                        <a:t>六都設置</a:t>
                      </a:r>
                      <a:endParaRPr lang="en-US" altLang="zh-TW" sz="2400" b="1" smtClean="0">
                        <a:solidFill>
                          <a:srgbClr val="100278"/>
                        </a:solidFill>
                      </a:endParaRPr>
                    </a:p>
                    <a:p>
                      <a:pPr algn="ctr"/>
                      <a:r>
                        <a:rPr lang="zh-TW" altLang="en-US" sz="2400" b="1" smtClean="0">
                          <a:solidFill>
                            <a:srgbClr val="100278"/>
                          </a:solidFill>
                        </a:rPr>
                        <a:t>申訴會</a:t>
                      </a:r>
                      <a:endParaRPr lang="zh-TW" altLang="en-US" sz="2400" b="1">
                        <a:solidFill>
                          <a:srgbClr val="100278"/>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zh-TW" altLang="en-US" sz="2400" b="1" smtClean="0">
                          <a:solidFill>
                            <a:srgbClr val="100278"/>
                          </a:solidFill>
                        </a:rPr>
                        <a:t>臺北市政府採購申訴審議委員會</a:t>
                      </a:r>
                      <a:endParaRPr lang="zh-TW" altLang="en-US" sz="2400" b="1">
                        <a:solidFill>
                          <a:srgbClr val="10027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370840">
                <a:tc vMerge="1">
                  <a:txBody>
                    <a:bodyPr/>
                    <a:lstStyle/>
                    <a:p>
                      <a:endParaRPr lang="zh-TW" altLang="en-US" sz="2400" b="1">
                        <a:solidFill>
                          <a:srgbClr val="10027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smtClean="0">
                          <a:solidFill>
                            <a:srgbClr val="100278"/>
                          </a:solidFill>
                        </a:rPr>
                        <a:t>新北市政府採購申訴審議委員會</a:t>
                      </a:r>
                      <a:endParaRPr lang="zh-TW" altLang="en-US" sz="2400" b="1">
                        <a:solidFill>
                          <a:srgbClr val="10027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370840">
                <a:tc vMerge="1">
                  <a:txBody>
                    <a:bodyPr/>
                    <a:lstStyle/>
                    <a:p>
                      <a:endParaRPr lang="zh-TW" altLang="en-US" sz="2400" b="1">
                        <a:solidFill>
                          <a:srgbClr val="10027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zh-TW" altLang="en-US" sz="2400" b="1" smtClean="0">
                          <a:solidFill>
                            <a:srgbClr val="100278"/>
                          </a:solidFill>
                        </a:rPr>
                        <a:t>桃園市政府採購申訴審議委員會</a:t>
                      </a:r>
                      <a:endParaRPr lang="zh-TW" altLang="en-US" sz="2400" b="1">
                        <a:solidFill>
                          <a:srgbClr val="10027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370840">
                <a:tc vMerge="1">
                  <a:txBody>
                    <a:bodyPr/>
                    <a:lstStyle/>
                    <a:p>
                      <a:endParaRPr lang="zh-TW" altLang="en-US" sz="2400" b="1">
                        <a:solidFill>
                          <a:srgbClr val="10027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0" lang="zh-TW" altLang="en-US" sz="2400" b="1" kern="1200" smtClean="0">
                          <a:solidFill>
                            <a:srgbClr val="100278"/>
                          </a:solidFill>
                          <a:latin typeface="+mn-lt"/>
                          <a:ea typeface="+mn-ea"/>
                          <a:cs typeface="+mn-cs"/>
                        </a:rPr>
                        <a:t>臺中市政府採購申訴審議委員會</a:t>
                      </a:r>
                      <a:endParaRPr kumimoji="0" lang="zh-TW" altLang="en-US" sz="2400" b="1" kern="1200">
                        <a:solidFill>
                          <a:srgbClr val="100278"/>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370840">
                <a:tc vMerge="1">
                  <a:txBody>
                    <a:bodyPr/>
                    <a:lstStyle/>
                    <a:p>
                      <a:endParaRPr lang="zh-TW" altLang="en-US" sz="2400" b="1">
                        <a:solidFill>
                          <a:srgbClr val="10027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zh-TW" altLang="en-US" sz="2400" b="1" smtClean="0">
                          <a:solidFill>
                            <a:srgbClr val="100278"/>
                          </a:solidFill>
                        </a:rPr>
                        <a:t>臺南市政府採購申訴審議委員會</a:t>
                      </a:r>
                      <a:endParaRPr lang="zh-TW" altLang="en-US" sz="2400" b="1">
                        <a:solidFill>
                          <a:srgbClr val="10027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370840">
                <a:tc vMerge="1">
                  <a:txBody>
                    <a:bodyPr/>
                    <a:lstStyle/>
                    <a:p>
                      <a:endParaRPr lang="zh-TW" altLang="en-US" sz="2400" b="1">
                        <a:solidFill>
                          <a:srgbClr val="10027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zh-TW" altLang="en-US" sz="2400" b="1" smtClean="0">
                          <a:solidFill>
                            <a:srgbClr val="100278"/>
                          </a:solidFill>
                        </a:rPr>
                        <a:t>高雄市政府採購申訴審議委員會</a:t>
                      </a:r>
                      <a:endParaRPr lang="zh-TW" altLang="en-US" sz="2400" b="1">
                        <a:solidFill>
                          <a:srgbClr val="10027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Tree>
    <p:extLst>
      <p:ext uri="{BB962C8B-B14F-4D97-AF65-F5344CB8AC3E}">
        <p14:creationId xmlns:p14="http://schemas.microsoft.com/office/powerpoint/2010/main" val="41075263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110</a:t>
            </a:fld>
            <a:endParaRPr lang="en-US" altLang="zh-TW" sz="1400" smtClean="0">
              <a:solidFill>
                <a:srgbClr val="AD1F1F"/>
              </a:solidFill>
              <a:latin typeface="Times New Roman" panose="02020603050405020304" pitchFamily="18" charset="0"/>
            </a:endParaRPr>
          </a:p>
        </p:txBody>
      </p:sp>
      <p:sp>
        <p:nvSpPr>
          <p:cNvPr id="10" name="文字方塊 9"/>
          <p:cNvSpPr txBox="1"/>
          <p:nvPr/>
        </p:nvSpPr>
        <p:spPr>
          <a:xfrm>
            <a:off x="395536" y="6093296"/>
            <a:ext cx="577402" cy="461665"/>
          </a:xfrm>
          <a:prstGeom prst="rect">
            <a:avLst/>
          </a:prstGeom>
          <a:noFill/>
        </p:spPr>
        <p:txBody>
          <a:bodyPr wrap="none" rtlCol="0">
            <a:spAutoFit/>
          </a:bodyPr>
          <a:lstStyle/>
          <a:p>
            <a:r>
              <a:rPr lang="en-US" altLang="zh-TW" b="1" smtClean="0">
                <a:solidFill>
                  <a:srgbClr val="C00000"/>
                </a:solidFill>
              </a:rPr>
              <a:t>2/2</a:t>
            </a:r>
            <a:endParaRPr lang="zh-TW" altLang="en-US" b="1">
              <a:solidFill>
                <a:srgbClr val="C00000"/>
              </a:solidFill>
            </a:endParaRPr>
          </a:p>
        </p:txBody>
      </p:sp>
      <p:pic>
        <p:nvPicPr>
          <p:cNvPr id="3" name="圖片 2"/>
          <p:cNvPicPr>
            <a:picLocks noChangeAspect="1"/>
          </p:cNvPicPr>
          <p:nvPr/>
        </p:nvPicPr>
        <p:blipFill>
          <a:blip r:embed="rId3"/>
          <a:stretch>
            <a:fillRect/>
          </a:stretch>
        </p:blipFill>
        <p:spPr>
          <a:xfrm>
            <a:off x="1187624" y="357893"/>
            <a:ext cx="7553940" cy="5976664"/>
          </a:xfrm>
          <a:prstGeom prst="rect">
            <a:avLst/>
          </a:prstGeom>
          <a:ln w="19050">
            <a:solidFill>
              <a:srgbClr val="660033"/>
            </a:solidFill>
          </a:ln>
        </p:spPr>
      </p:pic>
    </p:spTree>
    <p:extLst>
      <p:ext uri="{BB962C8B-B14F-4D97-AF65-F5344CB8AC3E}">
        <p14:creationId xmlns:p14="http://schemas.microsoft.com/office/powerpoint/2010/main" val="53522947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111</a:t>
            </a:fld>
            <a:endParaRPr lang="en-US" altLang="zh-TW" sz="1400" smtClean="0">
              <a:solidFill>
                <a:srgbClr val="AD1F1F"/>
              </a:solidFill>
              <a:latin typeface="Times New Roman" panose="02020603050405020304" pitchFamily="18" charset="0"/>
            </a:endParaRPr>
          </a:p>
        </p:txBody>
      </p:sp>
      <p:pic>
        <p:nvPicPr>
          <p:cNvPr id="2" name="圖片 1"/>
          <p:cNvPicPr>
            <a:picLocks noChangeAspect="1"/>
          </p:cNvPicPr>
          <p:nvPr/>
        </p:nvPicPr>
        <p:blipFill>
          <a:blip r:embed="rId3"/>
          <a:stretch>
            <a:fillRect/>
          </a:stretch>
        </p:blipFill>
        <p:spPr>
          <a:xfrm>
            <a:off x="1763688" y="141136"/>
            <a:ext cx="7200800" cy="6580339"/>
          </a:xfrm>
          <a:prstGeom prst="rect">
            <a:avLst/>
          </a:prstGeom>
          <a:ln w="19050">
            <a:solidFill>
              <a:srgbClr val="660033"/>
            </a:solidFill>
          </a:ln>
        </p:spPr>
      </p:pic>
      <p:sp>
        <p:nvSpPr>
          <p:cNvPr id="6" name="書卷 (水平) 5"/>
          <p:cNvSpPr/>
          <p:nvPr/>
        </p:nvSpPr>
        <p:spPr>
          <a:xfrm>
            <a:off x="179512" y="1124744"/>
            <a:ext cx="1368152" cy="1080120"/>
          </a:xfrm>
          <a:prstGeom prst="horizontalScroll">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smtClean="0">
                <a:solidFill>
                  <a:srgbClr val="0000FF"/>
                </a:solidFill>
                <a:latin typeface="標楷體" panose="03000509000000000000" pitchFamily="65" charset="-120"/>
                <a:ea typeface="標楷體" panose="03000509000000000000" pitchFamily="65" charset="-120"/>
              </a:rPr>
              <a:t>標單實例</a:t>
            </a:r>
            <a:endParaRPr lang="zh-TW" altLang="en-US" sz="2800" b="1" dirty="0">
              <a:solidFill>
                <a:srgbClr val="660033"/>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96925282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72034" name="投影片編號版面配置區 5"/>
          <p:cNvSpPr txBox="1">
            <a:spLocks noGrp="1"/>
          </p:cNvSpPr>
          <p:nvPr/>
        </p:nvSpPr>
        <p:spPr bwMode="auto">
          <a:xfrm>
            <a:off x="84138" y="6465888"/>
            <a:ext cx="754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pPr>
            <a:fld id="{E0C964CF-14B0-4327-B2A2-BDE9B7297BFE}" type="slidenum">
              <a:rPr kumimoji="0" lang="zh-TW" altLang="en-US" sz="1800" b="1">
                <a:solidFill>
                  <a:srgbClr val="660033"/>
                </a:solidFill>
                <a:latin typeface="Times New Roman" panose="02020603050405020304" pitchFamily="18" charset="0"/>
              </a:rPr>
              <a:pPr eaLnBrk="1" hangingPunct="1">
                <a:spcBef>
                  <a:spcPct val="0"/>
                </a:spcBef>
                <a:buClrTx/>
                <a:buSzTx/>
                <a:buFontTx/>
                <a:buNone/>
              </a:pPr>
              <a:t>112</a:t>
            </a:fld>
            <a:endParaRPr kumimoji="0" lang="en-US" altLang="zh-TW" sz="1800" b="1">
              <a:solidFill>
                <a:srgbClr val="660033"/>
              </a:solidFill>
              <a:latin typeface="Times New Roman" panose="02020603050405020304" pitchFamily="18" charset="0"/>
            </a:endParaRPr>
          </a:p>
        </p:txBody>
      </p:sp>
      <p:sp>
        <p:nvSpPr>
          <p:cNvPr id="378882" name="Rectangle 2">
            <a:extLst>
              <a:ext uri="{FF2B5EF4-FFF2-40B4-BE49-F238E27FC236}"/>
            </a:extLst>
          </p:cNvPr>
          <p:cNvSpPr>
            <a:spLocks noGrp="1" noChangeArrowheads="1"/>
          </p:cNvSpPr>
          <p:nvPr>
            <p:ph type="title" idx="4294967295"/>
          </p:nvPr>
        </p:nvSpPr>
        <p:spPr>
          <a:xfrm>
            <a:off x="784225" y="441325"/>
            <a:ext cx="6452071" cy="685800"/>
          </a:xfrm>
        </p:spPr>
        <p:txBody>
          <a:bodyPr wrap="square" lIns="91440" tIns="45720" rIns="91440" bIns="45720" numCol="1" anchorCtr="0" compatLnSpc="1">
            <a:prstTxWarp prst="textNoShape">
              <a:avLst/>
            </a:prstTxWarp>
          </a:bodyPr>
          <a:lstStyle/>
          <a:p>
            <a:pPr algn="just" eaLnBrk="1" hangingPunct="1">
              <a:defRPr/>
            </a:pPr>
            <a:r>
              <a:rPr lang="zh-TW" altLang="en-US" sz="3200" b="1" cap="none" dirty="0">
                <a:solidFill>
                  <a:srgbClr val="003399"/>
                </a:solidFill>
                <a:effectLst/>
                <a:latin typeface="+mj-ea"/>
              </a:rPr>
              <a:t>投標廠商聲明</a:t>
            </a:r>
            <a:r>
              <a:rPr lang="zh-TW" altLang="en-US" sz="3200" b="1" cap="none">
                <a:solidFill>
                  <a:srgbClr val="003399"/>
                </a:solidFill>
                <a:effectLst/>
                <a:latin typeface="+mj-ea"/>
              </a:rPr>
              <a:t>書</a:t>
            </a:r>
            <a:r>
              <a:rPr lang="en-US" altLang="zh-TW" sz="2400" b="1" cap="none" smtClean="0">
                <a:solidFill>
                  <a:srgbClr val="660033"/>
                </a:solidFill>
                <a:effectLst/>
                <a:latin typeface="+mj-ea"/>
              </a:rPr>
              <a:t>(114.6.4</a:t>
            </a:r>
            <a:r>
              <a:rPr lang="zh-TW" altLang="en-US" sz="2400" b="1" cap="none" smtClean="0">
                <a:solidFill>
                  <a:srgbClr val="660033"/>
                </a:solidFill>
                <a:effectLst/>
                <a:latin typeface="+mj-ea"/>
              </a:rPr>
              <a:t>版次</a:t>
            </a:r>
            <a:r>
              <a:rPr lang="en-US" altLang="zh-TW" sz="2400" b="1" cap="none" smtClean="0">
                <a:solidFill>
                  <a:srgbClr val="660033"/>
                </a:solidFill>
                <a:effectLst/>
                <a:latin typeface="+mj-ea"/>
              </a:rPr>
              <a:t>)</a:t>
            </a:r>
            <a:endParaRPr lang="en-US" altLang="zh-TW" sz="2400" b="1" cap="none" dirty="0">
              <a:solidFill>
                <a:srgbClr val="660033"/>
              </a:solidFill>
              <a:effectLst/>
              <a:latin typeface="+mj-ea"/>
            </a:endParaRPr>
          </a:p>
        </p:txBody>
      </p:sp>
      <p:pic>
        <p:nvPicPr>
          <p:cNvPr id="2" name="圖片 1"/>
          <p:cNvPicPr>
            <a:picLocks noChangeAspect="1"/>
          </p:cNvPicPr>
          <p:nvPr/>
        </p:nvPicPr>
        <p:blipFill>
          <a:blip r:embed="rId3"/>
          <a:stretch>
            <a:fillRect/>
          </a:stretch>
        </p:blipFill>
        <p:spPr>
          <a:xfrm>
            <a:off x="431540" y="1232756"/>
            <a:ext cx="8464351" cy="5197128"/>
          </a:xfrm>
          <a:prstGeom prst="rect">
            <a:avLst/>
          </a:prstGeom>
          <a:ln w="12700">
            <a:solidFill>
              <a:srgbClr val="660033"/>
            </a:solidFill>
          </a:ln>
        </p:spPr>
      </p:pic>
    </p:spTree>
    <p:extLst>
      <p:ext uri="{BB962C8B-B14F-4D97-AF65-F5344CB8AC3E}">
        <p14:creationId xmlns:p14="http://schemas.microsoft.com/office/powerpoint/2010/main" val="75770932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72034" name="投影片編號版面配置區 5"/>
          <p:cNvSpPr txBox="1">
            <a:spLocks noGrp="1"/>
          </p:cNvSpPr>
          <p:nvPr/>
        </p:nvSpPr>
        <p:spPr bwMode="auto">
          <a:xfrm>
            <a:off x="84138" y="6465888"/>
            <a:ext cx="754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pPr>
            <a:fld id="{E0C964CF-14B0-4327-B2A2-BDE9B7297BFE}" type="slidenum">
              <a:rPr kumimoji="0" lang="zh-TW" altLang="en-US" sz="1800" b="1">
                <a:solidFill>
                  <a:srgbClr val="660033"/>
                </a:solidFill>
                <a:latin typeface="Times New Roman" panose="02020603050405020304" pitchFamily="18" charset="0"/>
              </a:rPr>
              <a:pPr eaLnBrk="1" hangingPunct="1">
                <a:spcBef>
                  <a:spcPct val="0"/>
                </a:spcBef>
                <a:buClrTx/>
                <a:buSzTx/>
                <a:buFontTx/>
                <a:buNone/>
              </a:pPr>
              <a:t>113</a:t>
            </a:fld>
            <a:endParaRPr kumimoji="0" lang="en-US" altLang="zh-TW" sz="1800" b="1">
              <a:solidFill>
                <a:srgbClr val="660033"/>
              </a:solidFill>
              <a:latin typeface="Times New Roman" panose="02020603050405020304" pitchFamily="18" charset="0"/>
            </a:endParaRPr>
          </a:p>
        </p:txBody>
      </p:sp>
      <p:pic>
        <p:nvPicPr>
          <p:cNvPr id="2" name="圖片 1"/>
          <p:cNvPicPr>
            <a:picLocks noChangeAspect="1"/>
          </p:cNvPicPr>
          <p:nvPr/>
        </p:nvPicPr>
        <p:blipFill>
          <a:blip r:embed="rId3"/>
          <a:stretch>
            <a:fillRect/>
          </a:stretch>
        </p:blipFill>
        <p:spPr>
          <a:xfrm>
            <a:off x="647564" y="893763"/>
            <a:ext cx="8229600" cy="5572125"/>
          </a:xfrm>
          <a:prstGeom prst="rect">
            <a:avLst/>
          </a:prstGeom>
        </p:spPr>
      </p:pic>
      <p:sp>
        <p:nvSpPr>
          <p:cNvPr id="5" name="Rectangle 2">
            <a:extLst>
              <a:ext uri="{FF2B5EF4-FFF2-40B4-BE49-F238E27FC236}"/>
            </a:extLst>
          </p:cNvPr>
          <p:cNvSpPr>
            <a:spLocks noGrp="1" noChangeArrowheads="1"/>
          </p:cNvSpPr>
          <p:nvPr>
            <p:ph type="title" idx="4294967295"/>
          </p:nvPr>
        </p:nvSpPr>
        <p:spPr>
          <a:xfrm>
            <a:off x="784225" y="224644"/>
            <a:ext cx="6452071" cy="685800"/>
          </a:xfrm>
        </p:spPr>
        <p:txBody>
          <a:bodyPr wrap="square" lIns="91440" tIns="45720" rIns="91440" bIns="45720" numCol="1" anchorCtr="0" compatLnSpc="1">
            <a:prstTxWarp prst="textNoShape">
              <a:avLst/>
            </a:prstTxWarp>
          </a:bodyPr>
          <a:lstStyle/>
          <a:p>
            <a:pPr algn="just" eaLnBrk="1" hangingPunct="1">
              <a:defRPr/>
            </a:pPr>
            <a:r>
              <a:rPr lang="zh-TW" altLang="en-US" sz="3200" b="1" cap="none" dirty="0">
                <a:solidFill>
                  <a:srgbClr val="003399"/>
                </a:solidFill>
                <a:effectLst/>
                <a:latin typeface="+mj-ea"/>
              </a:rPr>
              <a:t>投標廠商聲明</a:t>
            </a:r>
            <a:r>
              <a:rPr lang="zh-TW" altLang="en-US" sz="3200" b="1" cap="none">
                <a:solidFill>
                  <a:srgbClr val="003399"/>
                </a:solidFill>
                <a:effectLst/>
                <a:latin typeface="+mj-ea"/>
              </a:rPr>
              <a:t>書</a:t>
            </a:r>
            <a:r>
              <a:rPr lang="en-US" altLang="zh-TW" sz="2400" b="1" cap="none" smtClean="0">
                <a:solidFill>
                  <a:srgbClr val="660033"/>
                </a:solidFill>
                <a:effectLst/>
                <a:latin typeface="+mj-ea"/>
              </a:rPr>
              <a:t>(114.6.4</a:t>
            </a:r>
            <a:r>
              <a:rPr lang="zh-TW" altLang="en-US" sz="2400" b="1" cap="none" smtClean="0">
                <a:solidFill>
                  <a:srgbClr val="660033"/>
                </a:solidFill>
                <a:effectLst/>
                <a:latin typeface="+mj-ea"/>
              </a:rPr>
              <a:t>版次</a:t>
            </a:r>
            <a:r>
              <a:rPr lang="en-US" altLang="zh-TW" sz="2400" b="1" cap="none" smtClean="0">
                <a:solidFill>
                  <a:srgbClr val="660033"/>
                </a:solidFill>
                <a:effectLst/>
                <a:latin typeface="+mj-ea"/>
              </a:rPr>
              <a:t>)</a:t>
            </a:r>
            <a:endParaRPr lang="en-US" altLang="zh-TW" sz="2400" b="1" cap="none" dirty="0">
              <a:solidFill>
                <a:srgbClr val="660033"/>
              </a:solidFill>
              <a:effectLst/>
              <a:latin typeface="+mj-ea"/>
            </a:endParaRPr>
          </a:p>
        </p:txBody>
      </p:sp>
    </p:spTree>
    <p:extLst>
      <p:ext uri="{BB962C8B-B14F-4D97-AF65-F5344CB8AC3E}">
        <p14:creationId xmlns:p14="http://schemas.microsoft.com/office/powerpoint/2010/main" val="144751106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72034" name="投影片編號版面配置區 5"/>
          <p:cNvSpPr txBox="1">
            <a:spLocks noGrp="1"/>
          </p:cNvSpPr>
          <p:nvPr/>
        </p:nvSpPr>
        <p:spPr bwMode="auto">
          <a:xfrm>
            <a:off x="8318438" y="6465888"/>
            <a:ext cx="754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pPr>
            <a:fld id="{E0C964CF-14B0-4327-B2A2-BDE9B7297BFE}" type="slidenum">
              <a:rPr kumimoji="0" lang="zh-TW" altLang="en-US" sz="1800" b="1">
                <a:solidFill>
                  <a:srgbClr val="660033"/>
                </a:solidFill>
                <a:latin typeface="Times New Roman" panose="02020603050405020304" pitchFamily="18" charset="0"/>
              </a:rPr>
              <a:pPr eaLnBrk="1" hangingPunct="1">
                <a:spcBef>
                  <a:spcPct val="0"/>
                </a:spcBef>
                <a:buClrTx/>
                <a:buSzTx/>
                <a:buFontTx/>
                <a:buNone/>
              </a:pPr>
              <a:t>114</a:t>
            </a:fld>
            <a:endParaRPr kumimoji="0" lang="en-US" altLang="zh-TW" sz="1800" b="1">
              <a:solidFill>
                <a:srgbClr val="660033"/>
              </a:solidFill>
              <a:latin typeface="Times New Roman" panose="02020603050405020304" pitchFamily="18" charset="0"/>
            </a:endParaRPr>
          </a:p>
        </p:txBody>
      </p:sp>
      <p:pic>
        <p:nvPicPr>
          <p:cNvPr id="3" name="圖片 2"/>
          <p:cNvPicPr>
            <a:picLocks noChangeAspect="1"/>
          </p:cNvPicPr>
          <p:nvPr/>
        </p:nvPicPr>
        <p:blipFill>
          <a:blip r:embed="rId3"/>
          <a:stretch>
            <a:fillRect/>
          </a:stretch>
        </p:blipFill>
        <p:spPr>
          <a:xfrm>
            <a:off x="476250" y="90822"/>
            <a:ext cx="8466522" cy="6686550"/>
          </a:xfrm>
          <a:prstGeom prst="rect">
            <a:avLst/>
          </a:prstGeom>
        </p:spPr>
      </p:pic>
      <p:pic>
        <p:nvPicPr>
          <p:cNvPr id="5" name="圖片 4"/>
          <p:cNvPicPr>
            <a:picLocks noChangeAspect="1"/>
          </p:cNvPicPr>
          <p:nvPr/>
        </p:nvPicPr>
        <p:blipFill>
          <a:blip r:embed="rId4"/>
          <a:stretch>
            <a:fillRect/>
          </a:stretch>
        </p:blipFill>
        <p:spPr>
          <a:xfrm>
            <a:off x="476250" y="1776747"/>
            <a:ext cx="8466522" cy="5000625"/>
          </a:xfrm>
          <a:prstGeom prst="rect">
            <a:avLst/>
          </a:prstGeom>
        </p:spPr>
      </p:pic>
      <p:sp>
        <p:nvSpPr>
          <p:cNvPr id="6" name="矩形 5"/>
          <p:cNvSpPr/>
          <p:nvPr/>
        </p:nvSpPr>
        <p:spPr>
          <a:xfrm>
            <a:off x="1007604" y="5841268"/>
            <a:ext cx="2556284" cy="4320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229077661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210442B-87FD-4401-B3F8-8F1DE3D31F8C}" type="slidenum">
              <a:rPr lang="en-US" altLang="zh-TW" sz="1400" smtClean="0">
                <a:solidFill>
                  <a:srgbClr val="AD1F1F"/>
                </a:solidFill>
                <a:latin typeface="Times New Roman" panose="02020603050405020304" pitchFamily="18" charset="0"/>
              </a:rPr>
              <a:pPr>
                <a:spcBef>
                  <a:spcPct val="0"/>
                </a:spcBef>
                <a:buClrTx/>
                <a:buSzTx/>
                <a:buFontTx/>
                <a:buNone/>
                <a:defRPr/>
              </a:pPr>
              <a:t>115</a:t>
            </a:fld>
            <a:endParaRPr lang="en-US" altLang="zh-TW" sz="1400">
              <a:solidFill>
                <a:srgbClr val="AD1F1F"/>
              </a:solidFill>
              <a:latin typeface="Times New Roman" panose="02020603050405020304" pitchFamily="18" charset="0"/>
            </a:endParaRPr>
          </a:p>
        </p:txBody>
      </p:sp>
      <p:sp>
        <p:nvSpPr>
          <p:cNvPr id="223234" name="Rectangle 2"/>
          <p:cNvSpPr>
            <a:spLocks noGrp="1" noChangeArrowheads="1"/>
          </p:cNvSpPr>
          <p:nvPr>
            <p:ph type="title" idx="4294967295"/>
          </p:nvPr>
        </p:nvSpPr>
        <p:spPr>
          <a:xfrm>
            <a:off x="251520" y="694496"/>
            <a:ext cx="1020179" cy="3706612"/>
          </a:xfrm>
        </p:spPr>
        <p:txBody>
          <a:bodyPr wrap="square" lIns="91440" tIns="45720" rIns="91440" bIns="45720" numCol="1" anchorCtr="0" compatLnSpc="1">
            <a:prstTxWarp prst="textNoShape">
              <a:avLst/>
            </a:prstTxWarp>
            <a:normAutofit/>
          </a:bodyPr>
          <a:lstStyle/>
          <a:p>
            <a:pPr algn="just" eaLnBrk="1" hangingPunct="1">
              <a:defRPr/>
            </a:pPr>
            <a:r>
              <a:rPr lang="zh-TW" altLang="en-US" sz="2600" b="1" cap="none">
                <a:solidFill>
                  <a:srgbClr val="003399"/>
                </a:solidFill>
                <a:effectLst/>
                <a:latin typeface="微軟正黑體" panose="020B0604030504040204" pitchFamily="34" charset="-120"/>
                <a:ea typeface="微軟正黑體" panose="020B0604030504040204" pitchFamily="34" charset="-120"/>
              </a:rPr>
              <a:t>共同投標協議書</a:t>
            </a:r>
            <a:r>
              <a:rPr lang="en-US" altLang="zh-TW" sz="2600" b="1" cap="none">
                <a:solidFill>
                  <a:srgbClr val="003399"/>
                </a:solidFill>
                <a:effectLst/>
                <a:latin typeface="微軟正黑體" panose="020B0604030504040204" pitchFamily="34" charset="-120"/>
                <a:ea typeface="微軟正黑體" panose="020B0604030504040204" pitchFamily="34" charset="-120"/>
              </a:rPr>
              <a:t>(</a:t>
            </a:r>
            <a:r>
              <a:rPr lang="zh-TW" altLang="en-US" sz="2600" b="1" cap="none">
                <a:solidFill>
                  <a:srgbClr val="C00000"/>
                </a:solidFill>
                <a:effectLst/>
                <a:latin typeface="微軟正黑體" panose="020B0604030504040204" pitchFamily="34" charset="-120"/>
              </a:rPr>
              <a:t>共同投標辦法第</a:t>
            </a:r>
            <a:r>
              <a:rPr lang="en-US" altLang="zh-TW" sz="2600" b="1" cap="none">
                <a:solidFill>
                  <a:srgbClr val="C00000"/>
                </a:solidFill>
                <a:effectLst/>
                <a:latin typeface="微軟正黑體" panose="020B0604030504040204" pitchFamily="34" charset="-120"/>
              </a:rPr>
              <a:t>10</a:t>
            </a:r>
            <a:r>
              <a:rPr lang="zh-TW" altLang="en-US" sz="2600" b="1" cap="none">
                <a:solidFill>
                  <a:srgbClr val="C00000"/>
                </a:solidFill>
                <a:effectLst/>
                <a:latin typeface="微軟正黑體" panose="020B0604030504040204" pitchFamily="34" charset="-120"/>
              </a:rPr>
              <a:t>條規定</a:t>
            </a:r>
            <a:r>
              <a:rPr lang="en-US" altLang="zh-TW" sz="2600" b="1" cap="none">
                <a:solidFill>
                  <a:srgbClr val="003399"/>
                </a:solidFill>
                <a:effectLst/>
                <a:latin typeface="微軟正黑體" panose="020B0604030504040204" pitchFamily="34" charset="-120"/>
                <a:ea typeface="微軟正黑體" panose="020B0604030504040204" pitchFamily="34" charset="-120"/>
              </a:rPr>
              <a:t>)</a:t>
            </a:r>
            <a:endParaRPr lang="en-US" altLang="zh-TW" sz="2600" b="1" cap="none" dirty="0">
              <a:solidFill>
                <a:srgbClr val="100278"/>
              </a:solidFill>
              <a:effectLst/>
              <a:latin typeface="微軟正黑體" panose="020B0604030504040204" pitchFamily="34" charset="-120"/>
              <a:ea typeface="微軟正黑體" panose="020B0604030504040204" pitchFamily="34" charset="-120"/>
            </a:endParaRPr>
          </a:p>
        </p:txBody>
      </p:sp>
      <p:grpSp>
        <p:nvGrpSpPr>
          <p:cNvPr id="3" name="群組 2"/>
          <p:cNvGrpSpPr/>
          <p:nvPr/>
        </p:nvGrpSpPr>
        <p:grpSpPr>
          <a:xfrm>
            <a:off x="1367644" y="639180"/>
            <a:ext cx="7488832" cy="5850160"/>
            <a:chOff x="1367644" y="279140"/>
            <a:chExt cx="7488832" cy="5850160"/>
          </a:xfrm>
        </p:grpSpPr>
        <p:pic>
          <p:nvPicPr>
            <p:cNvPr id="2" name="圖片 1"/>
            <p:cNvPicPr>
              <a:picLocks noChangeAspect="1"/>
            </p:cNvPicPr>
            <p:nvPr/>
          </p:nvPicPr>
          <p:blipFill>
            <a:blip r:embed="rId3"/>
            <a:stretch>
              <a:fillRect/>
            </a:stretch>
          </p:blipFill>
          <p:spPr>
            <a:xfrm>
              <a:off x="1369826" y="279140"/>
              <a:ext cx="7486650" cy="5850160"/>
            </a:xfrm>
            <a:prstGeom prst="rect">
              <a:avLst/>
            </a:prstGeom>
            <a:ln w="19050">
              <a:solidFill>
                <a:srgbClr val="0000FF"/>
              </a:solidFill>
            </a:ln>
          </p:spPr>
        </p:pic>
        <p:sp>
          <p:nvSpPr>
            <p:cNvPr id="8" name="矩形 7"/>
            <p:cNvSpPr/>
            <p:nvPr/>
          </p:nvSpPr>
          <p:spPr>
            <a:xfrm>
              <a:off x="1367644" y="2096852"/>
              <a:ext cx="7488832" cy="100811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grpSp>
      <p:sp>
        <p:nvSpPr>
          <p:cNvPr id="9" name="Text Box 3"/>
          <p:cNvSpPr txBox="1">
            <a:spLocks noChangeArrowheads="1"/>
          </p:cNvSpPr>
          <p:nvPr/>
        </p:nvSpPr>
        <p:spPr bwMode="auto">
          <a:xfrm>
            <a:off x="1202432" y="116632"/>
            <a:ext cx="7149988" cy="4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lnSpc>
                <a:spcPts val="2700"/>
              </a:lnSpc>
              <a:spcBef>
                <a:spcPts val="0"/>
              </a:spcBef>
              <a:defRPr/>
            </a:pPr>
            <a:r>
              <a:rPr lang="en-US" altLang="zh-TW" b="1" smtClean="0">
                <a:solidFill>
                  <a:srgbClr val="000099"/>
                </a:solidFill>
                <a:latin typeface="微軟正黑體" panose="020B0604030504040204" pitchFamily="34" charset="-120"/>
                <a:ea typeface="微軟正黑體" panose="020B0604030504040204" pitchFamily="34" charset="-120"/>
              </a:rPr>
              <a:t>114</a:t>
            </a:r>
            <a:r>
              <a:rPr lang="zh-TW" altLang="en-US" b="1" smtClean="0">
                <a:solidFill>
                  <a:srgbClr val="000099"/>
                </a:solidFill>
                <a:latin typeface="微軟正黑體" panose="020B0604030504040204" pitchFamily="34" charset="-120"/>
                <a:ea typeface="微軟正黑體" panose="020B0604030504040204" pitchFamily="34" charset="-120"/>
              </a:rPr>
              <a:t>年</a:t>
            </a:r>
            <a:r>
              <a:rPr lang="en-US" altLang="zh-TW" b="1" smtClean="0">
                <a:solidFill>
                  <a:srgbClr val="000099"/>
                </a:solidFill>
                <a:latin typeface="微軟正黑體" panose="020B0604030504040204" pitchFamily="34" charset="-120"/>
                <a:ea typeface="微軟正黑體" panose="020B0604030504040204" pitchFamily="34" charset="-120"/>
              </a:rPr>
              <a:t>4</a:t>
            </a:r>
            <a:r>
              <a:rPr lang="zh-TW" altLang="en-US" b="1" smtClean="0">
                <a:solidFill>
                  <a:srgbClr val="000099"/>
                </a:solidFill>
                <a:latin typeface="微軟正黑體" panose="020B0604030504040204" pitchFamily="34" charset="-120"/>
                <a:ea typeface="微軟正黑體" panose="020B0604030504040204" pitchFamily="34" charset="-120"/>
              </a:rPr>
              <a:t>月</a:t>
            </a:r>
            <a:r>
              <a:rPr lang="en-US" altLang="zh-TW" b="1" smtClean="0">
                <a:solidFill>
                  <a:srgbClr val="000099"/>
                </a:solidFill>
                <a:latin typeface="微軟正黑體" panose="020B0604030504040204" pitchFamily="34" charset="-120"/>
                <a:ea typeface="微軟正黑體" panose="020B0604030504040204" pitchFamily="34" charset="-120"/>
              </a:rPr>
              <a:t>22</a:t>
            </a:r>
            <a:r>
              <a:rPr lang="zh-TW" altLang="en-US" b="1" smtClean="0">
                <a:solidFill>
                  <a:srgbClr val="000099"/>
                </a:solidFill>
                <a:latin typeface="微軟正黑體" panose="020B0604030504040204" pitchFamily="34" charset="-120"/>
                <a:ea typeface="微軟正黑體" panose="020B0604030504040204" pitchFamily="34" charset="-120"/>
              </a:rPr>
              <a:t>日</a:t>
            </a:r>
            <a:r>
              <a:rPr lang="zh-TW" altLang="en-US" b="1">
                <a:solidFill>
                  <a:srgbClr val="000099"/>
                </a:solidFill>
                <a:latin typeface="微軟正黑體" panose="020B0604030504040204" pitchFamily="34" charset="-120"/>
                <a:ea typeface="微軟正黑體" panose="020B0604030504040204" pitchFamily="34" charset="-120"/>
              </a:rPr>
              <a:t>工程企字</a:t>
            </a:r>
            <a:r>
              <a:rPr lang="zh-TW" altLang="en-US" b="1" smtClean="0">
                <a:solidFill>
                  <a:srgbClr val="000099"/>
                </a:solidFill>
                <a:latin typeface="微軟正黑體" panose="020B0604030504040204" pitchFamily="34" charset="-120"/>
                <a:ea typeface="微軟正黑體" panose="020B0604030504040204" pitchFamily="34" charset="-120"/>
              </a:rPr>
              <a:t>第</a:t>
            </a:r>
            <a:r>
              <a:rPr lang="en-US" altLang="zh-TW" b="1">
                <a:solidFill>
                  <a:srgbClr val="000099"/>
                </a:solidFill>
                <a:latin typeface="微軟正黑體" panose="020B0604030504040204" pitchFamily="34" charset="-120"/>
                <a:ea typeface="微軟正黑體" panose="020B0604030504040204" pitchFamily="34" charset="-120"/>
              </a:rPr>
              <a:t>1140100056</a:t>
            </a:r>
            <a:r>
              <a:rPr lang="zh-TW" altLang="en-US" b="1" smtClean="0">
                <a:solidFill>
                  <a:srgbClr val="000099"/>
                </a:solidFill>
                <a:latin typeface="微軟正黑體" panose="020B0604030504040204" pitchFamily="34" charset="-120"/>
                <a:ea typeface="微軟正黑體" panose="020B0604030504040204" pitchFamily="34" charset="-120"/>
              </a:rPr>
              <a:t>號函修正</a:t>
            </a:r>
            <a:endParaRPr lang="zh-TW" altLang="en-US"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710071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grpSp>
        <p:nvGrpSpPr>
          <p:cNvPr id="3" name="群組 2"/>
          <p:cNvGrpSpPr/>
          <p:nvPr/>
        </p:nvGrpSpPr>
        <p:grpSpPr>
          <a:xfrm>
            <a:off x="1223627" y="123825"/>
            <a:ext cx="7764797" cy="6610350"/>
            <a:chOff x="1223627" y="123825"/>
            <a:chExt cx="7764797" cy="6610350"/>
          </a:xfrm>
        </p:grpSpPr>
        <p:pic>
          <p:nvPicPr>
            <p:cNvPr id="2" name="圖片 1"/>
            <p:cNvPicPr>
              <a:picLocks noChangeAspect="1"/>
            </p:cNvPicPr>
            <p:nvPr/>
          </p:nvPicPr>
          <p:blipFill>
            <a:blip r:embed="rId3"/>
            <a:stretch>
              <a:fillRect/>
            </a:stretch>
          </p:blipFill>
          <p:spPr>
            <a:xfrm>
              <a:off x="1223627" y="123825"/>
              <a:ext cx="7764797" cy="6610350"/>
            </a:xfrm>
            <a:prstGeom prst="rect">
              <a:avLst/>
            </a:prstGeom>
            <a:ln w="19050">
              <a:solidFill>
                <a:srgbClr val="0000FF"/>
              </a:solidFill>
            </a:ln>
          </p:spPr>
        </p:pic>
        <p:sp>
          <p:nvSpPr>
            <p:cNvPr id="8" name="矩形 7"/>
            <p:cNvSpPr/>
            <p:nvPr/>
          </p:nvSpPr>
          <p:spPr>
            <a:xfrm>
              <a:off x="1226454" y="3501008"/>
              <a:ext cx="7761970" cy="25202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grpSp>
      <p:sp>
        <p:nvSpPr>
          <p:cNvPr id="9" name="Rectangle 2"/>
          <p:cNvSpPr>
            <a:spLocks noGrp="1" noChangeArrowheads="1"/>
          </p:cNvSpPr>
          <p:nvPr>
            <p:ph type="title" idx="4294967295"/>
          </p:nvPr>
        </p:nvSpPr>
        <p:spPr>
          <a:xfrm>
            <a:off x="179512" y="730500"/>
            <a:ext cx="1020179" cy="3706612"/>
          </a:xfrm>
        </p:spPr>
        <p:txBody>
          <a:bodyPr wrap="square" lIns="91440" tIns="45720" rIns="91440" bIns="45720" numCol="1" anchorCtr="0" compatLnSpc="1">
            <a:prstTxWarp prst="textNoShape">
              <a:avLst/>
            </a:prstTxWarp>
            <a:normAutofit/>
          </a:bodyPr>
          <a:lstStyle/>
          <a:p>
            <a:pPr algn="just" eaLnBrk="1" hangingPunct="1">
              <a:defRPr/>
            </a:pPr>
            <a:r>
              <a:rPr lang="zh-TW" altLang="en-US" sz="2600" b="1" cap="none">
                <a:solidFill>
                  <a:srgbClr val="003399"/>
                </a:solidFill>
                <a:effectLst/>
                <a:latin typeface="微軟正黑體" panose="020B0604030504040204" pitchFamily="34" charset="-120"/>
                <a:ea typeface="微軟正黑體" panose="020B0604030504040204" pitchFamily="34" charset="-120"/>
              </a:rPr>
              <a:t>共同投標協議書</a:t>
            </a:r>
            <a:r>
              <a:rPr lang="en-US" altLang="zh-TW" sz="2600" b="1" cap="none">
                <a:solidFill>
                  <a:srgbClr val="003399"/>
                </a:solidFill>
                <a:effectLst/>
                <a:latin typeface="微軟正黑體" panose="020B0604030504040204" pitchFamily="34" charset="-120"/>
                <a:ea typeface="微軟正黑體" panose="020B0604030504040204" pitchFamily="34" charset="-120"/>
              </a:rPr>
              <a:t>(</a:t>
            </a:r>
            <a:r>
              <a:rPr lang="zh-TW" altLang="en-US" sz="2600" b="1" cap="none">
                <a:solidFill>
                  <a:srgbClr val="C00000"/>
                </a:solidFill>
                <a:effectLst/>
                <a:latin typeface="微軟正黑體" panose="020B0604030504040204" pitchFamily="34" charset="-120"/>
              </a:rPr>
              <a:t>共同投標辦法第</a:t>
            </a:r>
            <a:r>
              <a:rPr lang="en-US" altLang="zh-TW" sz="2600" b="1" cap="none">
                <a:solidFill>
                  <a:srgbClr val="C00000"/>
                </a:solidFill>
                <a:effectLst/>
                <a:latin typeface="微軟正黑體" panose="020B0604030504040204" pitchFamily="34" charset="-120"/>
              </a:rPr>
              <a:t>10</a:t>
            </a:r>
            <a:r>
              <a:rPr lang="zh-TW" altLang="en-US" sz="2600" b="1" cap="none">
                <a:solidFill>
                  <a:srgbClr val="C00000"/>
                </a:solidFill>
                <a:effectLst/>
                <a:latin typeface="微軟正黑體" panose="020B0604030504040204" pitchFamily="34" charset="-120"/>
              </a:rPr>
              <a:t>條規定</a:t>
            </a:r>
            <a:r>
              <a:rPr lang="en-US" altLang="zh-TW" sz="2600" b="1" cap="none">
                <a:solidFill>
                  <a:srgbClr val="003399"/>
                </a:solidFill>
                <a:effectLst/>
                <a:latin typeface="微軟正黑體" panose="020B0604030504040204" pitchFamily="34" charset="-120"/>
                <a:ea typeface="微軟正黑體" panose="020B0604030504040204" pitchFamily="34" charset="-120"/>
              </a:rPr>
              <a:t>)</a:t>
            </a:r>
            <a:endParaRPr lang="en-US" altLang="zh-TW" sz="2600" b="1" cap="none" dirty="0">
              <a:solidFill>
                <a:srgbClr val="100278"/>
              </a:solidFill>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8700170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117</a:t>
            </a:fld>
            <a:endParaRPr lang="en-US" altLang="zh-TW" sz="1400" smtClean="0">
              <a:solidFill>
                <a:srgbClr val="AD1F1F"/>
              </a:solidFill>
              <a:latin typeface="Times New Roman" panose="02020603050405020304" pitchFamily="18" charset="0"/>
            </a:endParaRPr>
          </a:p>
        </p:txBody>
      </p:sp>
      <p:pic>
        <p:nvPicPr>
          <p:cNvPr id="4" name="圖片 3"/>
          <p:cNvPicPr>
            <a:picLocks noChangeAspect="1"/>
          </p:cNvPicPr>
          <p:nvPr/>
        </p:nvPicPr>
        <p:blipFill>
          <a:blip r:embed="rId3"/>
          <a:stretch>
            <a:fillRect/>
          </a:stretch>
        </p:blipFill>
        <p:spPr>
          <a:xfrm>
            <a:off x="143508" y="332655"/>
            <a:ext cx="8893591" cy="6388819"/>
          </a:xfrm>
          <a:prstGeom prst="rect">
            <a:avLst/>
          </a:prstGeom>
        </p:spPr>
      </p:pic>
    </p:spTree>
    <p:extLst>
      <p:ext uri="{BB962C8B-B14F-4D97-AF65-F5344CB8AC3E}">
        <p14:creationId xmlns:p14="http://schemas.microsoft.com/office/powerpoint/2010/main" val="99620578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118</a:t>
            </a:fld>
            <a:endParaRPr lang="en-US" altLang="zh-TW" sz="1400">
              <a:solidFill>
                <a:srgbClr val="AD1F1F"/>
              </a:solidFill>
              <a:latin typeface="Times New Roman" panose="02020603050405020304" pitchFamily="18" charset="0"/>
            </a:endParaRPr>
          </a:p>
        </p:txBody>
      </p:sp>
      <p:sp>
        <p:nvSpPr>
          <p:cNvPr id="2" name="書卷 (水平) 1">
            <a:extLst/>
          </p:cNvPr>
          <p:cNvSpPr/>
          <p:nvPr/>
        </p:nvSpPr>
        <p:spPr>
          <a:xfrm>
            <a:off x="1331640" y="2204864"/>
            <a:ext cx="6733232" cy="1440235"/>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4000" b="1">
                <a:solidFill>
                  <a:srgbClr val="100278"/>
                </a:solidFill>
                <a:latin typeface="微軟正黑體" panose="020B0604030504040204" pitchFamily="34" charset="-120"/>
              </a:rPr>
              <a:t>審標注意事項與缺失案例</a:t>
            </a:r>
            <a:endParaRPr lang="zh-TW" altLang="en-US" sz="4000" b="1" dirty="0">
              <a:solidFill>
                <a:srgbClr val="100278"/>
              </a:solidFill>
              <a:latin typeface="微軟正黑體" panose="020B0604030504040204" pitchFamily="34" charset="-120"/>
            </a:endParaRPr>
          </a:p>
        </p:txBody>
      </p:sp>
    </p:spTree>
    <p:extLst>
      <p:ext uri="{BB962C8B-B14F-4D97-AF65-F5344CB8AC3E}">
        <p14:creationId xmlns:p14="http://schemas.microsoft.com/office/powerpoint/2010/main" val="331207992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AF4D7EBB-F997-4812-BEB7-752C846D41DC}" type="slidenum">
              <a:rPr lang="en-US" altLang="zh-TW" sz="1400" smtClean="0">
                <a:solidFill>
                  <a:srgbClr val="AD1F1F"/>
                </a:solidFill>
                <a:latin typeface="Times New Roman" panose="02020603050405020304" pitchFamily="18" charset="0"/>
              </a:rPr>
              <a:pPr>
                <a:spcBef>
                  <a:spcPct val="0"/>
                </a:spcBef>
                <a:buClrTx/>
                <a:buSzTx/>
                <a:buFontTx/>
                <a:buNone/>
                <a:defRPr/>
              </a:pPr>
              <a:t>119</a:t>
            </a:fld>
            <a:endParaRPr lang="en-US" altLang="zh-TW" sz="1400">
              <a:solidFill>
                <a:srgbClr val="AD1F1F"/>
              </a:solidFill>
              <a:latin typeface="Times New Roman" panose="02020603050405020304" pitchFamily="18" charset="0"/>
            </a:endParaRPr>
          </a:p>
        </p:txBody>
      </p:sp>
      <p:sp>
        <p:nvSpPr>
          <p:cNvPr id="98315" name="Rectangle 11">
            <a:extLst>
              <a:ext uri="{FF2B5EF4-FFF2-40B4-BE49-F238E27FC236}"/>
            </a:extLst>
          </p:cNvPr>
          <p:cNvSpPr>
            <a:spLocks noChangeArrowheads="1"/>
          </p:cNvSpPr>
          <p:nvPr/>
        </p:nvSpPr>
        <p:spPr bwMode="auto">
          <a:xfrm>
            <a:off x="143509" y="977386"/>
            <a:ext cx="8676964" cy="5880614"/>
          </a:xfrm>
          <a:prstGeom prst="rect">
            <a:avLst/>
          </a:prstGeom>
          <a:noFill/>
          <a:ln w="9525">
            <a:noFill/>
            <a:miter lim="800000"/>
            <a:headEnd/>
            <a:tailEnd/>
          </a:ln>
          <a:effectLst/>
        </p:spPr>
        <p:txBody>
          <a:bodyPr/>
          <a:lstStyle/>
          <a:p>
            <a:pPr algn="just" eaLnBrk="1" hangingPunct="1">
              <a:spcBef>
                <a:spcPct val="20000"/>
              </a:spcBef>
              <a:buClr>
                <a:prstClr val="black"/>
              </a:buClr>
              <a:buSzPct val="75000"/>
              <a:defRPr/>
            </a:pPr>
            <a:r>
              <a:rPr lang="zh-TW" altLang="en-US" sz="2600" b="1" smtClean="0">
                <a:solidFill>
                  <a:srgbClr val="006600"/>
                </a:solidFill>
                <a:latin typeface="微軟正黑體" panose="020B0604030504040204" pitchFamily="34" charset="-120"/>
                <a:ea typeface="微軟正黑體" panose="020B0604030504040204" pitchFamily="34" charset="-120"/>
              </a:rPr>
              <a:t>採購</a:t>
            </a:r>
            <a:r>
              <a:rPr lang="zh-TW" altLang="en-US" sz="2600" b="1" dirty="0">
                <a:solidFill>
                  <a:srgbClr val="006600"/>
                </a:solidFill>
                <a:latin typeface="微軟正黑體" panose="020B0604030504040204" pitchFamily="34" charset="-120"/>
                <a:ea typeface="微軟正黑體" panose="020B0604030504040204" pitchFamily="34" charset="-120"/>
              </a:rPr>
              <a:t>法第</a:t>
            </a:r>
            <a:r>
              <a:rPr lang="en-US" altLang="zh-TW" sz="2600" b="1" dirty="0">
                <a:solidFill>
                  <a:srgbClr val="006600"/>
                </a:solidFill>
                <a:latin typeface="微軟正黑體" panose="020B0604030504040204" pitchFamily="34" charset="-120"/>
                <a:ea typeface="微軟正黑體" panose="020B0604030504040204" pitchFamily="34" charset="-120"/>
              </a:rPr>
              <a:t>50</a:t>
            </a:r>
            <a:r>
              <a:rPr lang="zh-TW" altLang="en-US" sz="2600" b="1" dirty="0">
                <a:solidFill>
                  <a:srgbClr val="006600"/>
                </a:solidFill>
                <a:latin typeface="微軟正黑體" panose="020B0604030504040204" pitchFamily="34" charset="-120"/>
                <a:ea typeface="微軟正黑體" panose="020B0604030504040204" pitchFamily="34" charset="-120"/>
              </a:rPr>
              <a:t>條第</a:t>
            </a:r>
            <a:r>
              <a:rPr lang="en-US" altLang="zh-TW" sz="2600" b="1" dirty="0">
                <a:solidFill>
                  <a:srgbClr val="006600"/>
                </a:solidFill>
                <a:latin typeface="微軟正黑體" panose="020B0604030504040204" pitchFamily="34" charset="-120"/>
                <a:ea typeface="微軟正黑體" panose="020B0604030504040204" pitchFamily="34" charset="-120"/>
              </a:rPr>
              <a:t>1</a:t>
            </a:r>
            <a:r>
              <a:rPr lang="zh-TW" altLang="en-US" sz="2600" b="1" dirty="0">
                <a:solidFill>
                  <a:srgbClr val="006600"/>
                </a:solidFill>
                <a:latin typeface="微軟正黑體" panose="020B0604030504040204" pitchFamily="34" charset="-120"/>
                <a:ea typeface="微軟正黑體" panose="020B0604030504040204" pitchFamily="34" charset="-120"/>
              </a:rPr>
              <a:t>項第</a:t>
            </a:r>
            <a:r>
              <a:rPr lang="en-US" altLang="zh-TW" sz="2600" b="1">
                <a:solidFill>
                  <a:srgbClr val="006600"/>
                </a:solidFill>
                <a:latin typeface="微軟正黑體" panose="020B0604030504040204" pitchFamily="34" charset="-120"/>
                <a:ea typeface="微軟正黑體" panose="020B0604030504040204" pitchFamily="34" charset="-120"/>
              </a:rPr>
              <a:t>1</a:t>
            </a:r>
            <a:r>
              <a:rPr lang="zh-TW" altLang="en-US" sz="2600" b="1" smtClean="0">
                <a:solidFill>
                  <a:srgbClr val="006600"/>
                </a:solidFill>
                <a:latin typeface="微軟正黑體" panose="020B0604030504040204" pitchFamily="34" charset="-120"/>
                <a:ea typeface="微軟正黑體" panose="020B0604030504040204" pitchFamily="34" charset="-120"/>
              </a:rPr>
              <a:t>款</a:t>
            </a:r>
            <a:r>
              <a:rPr lang="en-US" altLang="zh-TW" sz="2600" b="1" smtClean="0">
                <a:solidFill>
                  <a:srgbClr val="006600"/>
                </a:solidFill>
                <a:latin typeface="微軟正黑體" panose="020B0604030504040204" pitchFamily="34" charset="-120"/>
                <a:ea typeface="微軟正黑體" panose="020B0604030504040204" pitchFamily="34" charset="-120"/>
              </a:rPr>
              <a:t>(</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未依招標文件之規定投標</a:t>
            </a:r>
            <a:r>
              <a:rPr lang="en-US" altLang="zh-TW" sz="2600" b="1" smtClean="0">
                <a:solidFill>
                  <a:srgbClr val="006600"/>
                </a:solidFill>
                <a:latin typeface="微軟正黑體" panose="020B0604030504040204" pitchFamily="34" charset="-120"/>
                <a:ea typeface="微軟正黑體" panose="020B0604030504040204" pitchFamily="34" charset="-120"/>
              </a:rPr>
              <a:t>)</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a:solidFill>
                  <a:srgbClr val="0000FF"/>
                </a:solidFill>
                <a:latin typeface="微軟正黑體" panose="020B0604030504040204" pitchFamily="34" charset="-120"/>
                <a:ea typeface="微軟正黑體" panose="020B0604030504040204" pitchFamily="34" charset="-120"/>
              </a:rPr>
              <a:t>是否</a:t>
            </a:r>
            <a:r>
              <a:rPr lang="zh-TW" altLang="en-US" sz="2600" b="1" smtClean="0">
                <a:solidFill>
                  <a:srgbClr val="0000FF"/>
                </a:solidFill>
                <a:latin typeface="微軟正黑體" panose="020B0604030504040204" pitchFamily="34" charset="-120"/>
                <a:ea typeface="微軟正黑體" panose="020B0604030504040204" pitchFamily="34" charset="-120"/>
              </a:rPr>
              <a:t>書面密封</a:t>
            </a:r>
            <a:r>
              <a:rPr lang="en-US" altLang="zh-TW" sz="2600" b="1" smtClean="0">
                <a:solidFill>
                  <a:srgbClr val="0000FF"/>
                </a:solidFill>
                <a:latin typeface="微軟正黑體" panose="020B0604030504040204" pitchFamily="34" charset="-120"/>
                <a:ea typeface="微軟正黑體" panose="020B0604030504040204" pitchFamily="34" charset="-120"/>
              </a:rPr>
              <a:t>(</a:t>
            </a:r>
            <a:r>
              <a:rPr lang="en-US" altLang="zh-TW" sz="2600" b="1">
                <a:solidFill>
                  <a:srgbClr val="0000FF"/>
                </a:solidFill>
                <a:latin typeface="微軟正黑體" panose="020B0604030504040204" pitchFamily="34" charset="-120"/>
                <a:ea typeface="微軟正黑體" panose="020B0604030504040204" pitchFamily="34" charset="-120"/>
              </a:rPr>
              <a:t>§</a:t>
            </a:r>
            <a:r>
              <a:rPr lang="en-US" altLang="zh-TW" sz="2600" b="1" smtClean="0">
                <a:solidFill>
                  <a:srgbClr val="0000FF"/>
                </a:solidFill>
                <a:latin typeface="微軟正黑體" panose="020B0604030504040204" pitchFamily="34" charset="-120"/>
                <a:ea typeface="微軟正黑體" panose="020B0604030504040204" pitchFamily="34" charset="-120"/>
              </a:rPr>
              <a:t>33-1</a:t>
            </a:r>
            <a:r>
              <a:rPr lang="zh-TW" altLang="en-US" sz="2600" b="1" smtClean="0">
                <a:solidFill>
                  <a:srgbClr val="0000FF"/>
                </a:solidFill>
                <a:latin typeface="微軟正黑體" panose="020B0604030504040204" pitchFamily="34" charset="-120"/>
                <a:ea typeface="微軟正黑體" panose="020B0604030504040204" pitchFamily="34" charset="-120"/>
              </a:rPr>
              <a:t>，</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異狀之處置</a:t>
            </a:r>
            <a:r>
              <a:rPr lang="en-US" altLang="zh-TW" sz="2600" b="1" smtClean="0">
                <a:solidFill>
                  <a:srgbClr val="0000FF"/>
                </a:solidFill>
                <a:latin typeface="微軟正黑體" panose="020B0604030504040204" pitchFamily="34" charset="-120"/>
                <a:ea typeface="微軟正黑體" panose="020B0604030504040204" pitchFamily="34" charset="-120"/>
              </a:rPr>
              <a:t>)</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smtClean="0">
                <a:solidFill>
                  <a:srgbClr val="0000FF"/>
                </a:solidFill>
                <a:latin typeface="微軟正黑體" panose="020B0604030504040204" pitchFamily="34" charset="-120"/>
                <a:ea typeface="微軟正黑體" panose="020B0604030504040204" pitchFamily="34" charset="-120"/>
              </a:rPr>
              <a:t>截止</a:t>
            </a:r>
            <a:r>
              <a:rPr lang="zh-TW" altLang="en-US" sz="2600" b="1">
                <a:solidFill>
                  <a:srgbClr val="0000FF"/>
                </a:solidFill>
                <a:latin typeface="微軟正黑體" panose="020B0604030504040204" pitchFamily="34" charset="-120"/>
                <a:ea typeface="微軟正黑體" panose="020B0604030504040204" pitchFamily="34" charset="-120"/>
              </a:rPr>
              <a:t>收件前送達</a:t>
            </a:r>
            <a:r>
              <a:rPr lang="en-US" altLang="zh-TW" sz="2600" b="1" smtClean="0">
                <a:solidFill>
                  <a:srgbClr val="0000FF"/>
                </a:solidFill>
                <a:latin typeface="微軟正黑體" panose="020B0604030504040204" pitchFamily="34" charset="-120"/>
                <a:ea typeface="微軟正黑體" panose="020B0604030504040204" pitchFamily="34" charset="-120"/>
              </a:rPr>
              <a:t>(§33-1</a:t>
            </a:r>
            <a:r>
              <a:rPr lang="zh-TW" altLang="en-US" sz="2600" b="1" smtClean="0">
                <a:solidFill>
                  <a:srgbClr val="0000FF"/>
                </a:solidFill>
                <a:latin typeface="微軟正黑體" panose="020B0604030504040204" pitchFamily="34" charset="-120"/>
                <a:ea typeface="微軟正黑體" panose="020B0604030504040204" pitchFamily="34" charset="-120"/>
              </a:rPr>
              <a:t>：</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逾截止收件送達之處置、截止收件前僅送達部分文件</a:t>
            </a:r>
            <a:r>
              <a:rPr lang="en-US" altLang="zh-TW" sz="2600" b="1" smtClean="0">
                <a:solidFill>
                  <a:srgbClr val="0000FF"/>
                </a:solidFill>
                <a:latin typeface="微軟正黑體" panose="020B0604030504040204" pitchFamily="34" charset="-120"/>
                <a:ea typeface="微軟正黑體" panose="020B0604030504040204" pitchFamily="34" charset="-120"/>
              </a:rPr>
              <a:t>)</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a:solidFill>
                  <a:srgbClr val="0000FF"/>
                </a:solidFill>
                <a:latin typeface="微軟正黑體" panose="020B0604030504040204" pitchFamily="34" charset="-120"/>
                <a:ea typeface="微軟正黑體" panose="020B0604030504040204" pitchFamily="34" charset="-120"/>
              </a:rPr>
              <a:t>信封上或容器外應標示廠商名稱及</a:t>
            </a:r>
            <a:r>
              <a:rPr lang="zh-TW" altLang="en-US" sz="2600" b="1" smtClean="0">
                <a:solidFill>
                  <a:srgbClr val="0000FF"/>
                </a:solidFill>
                <a:latin typeface="微軟正黑體" panose="020B0604030504040204" pitchFamily="34" charset="-120"/>
                <a:ea typeface="微軟正黑體" panose="020B0604030504040204" pitchFamily="34" charset="-120"/>
              </a:rPr>
              <a:t>地址</a:t>
            </a:r>
            <a:r>
              <a:rPr lang="en-US" altLang="zh-TW" sz="2600" b="1" smtClean="0">
                <a:solidFill>
                  <a:srgbClr val="0000FF"/>
                </a:solidFill>
                <a:latin typeface="微軟正黑體" panose="020B0604030504040204" pitchFamily="34" charset="-120"/>
                <a:ea typeface="微軟正黑體" panose="020B0604030504040204" pitchFamily="34" charset="-120"/>
              </a:rPr>
              <a:t>(</a:t>
            </a:r>
            <a:r>
              <a:rPr lang="zh-TW" altLang="en-US" sz="2600" b="1" smtClean="0">
                <a:solidFill>
                  <a:srgbClr val="0000FF"/>
                </a:solidFill>
                <a:latin typeface="微軟正黑體" panose="020B0604030504040204" pitchFamily="34" charset="-120"/>
                <a:ea typeface="微軟正黑體" panose="020B0604030504040204" pitchFamily="34" charset="-120"/>
              </a:rPr>
              <a:t>細</a:t>
            </a:r>
            <a:r>
              <a:rPr lang="en-US" altLang="zh-TW" sz="2600" b="1" smtClean="0">
                <a:solidFill>
                  <a:srgbClr val="0000FF"/>
                </a:solidFill>
                <a:latin typeface="微軟正黑體" panose="020B0604030504040204" pitchFamily="34" charset="-120"/>
                <a:ea typeface="微軟正黑體" panose="020B0604030504040204" pitchFamily="34" charset="-120"/>
              </a:rPr>
              <a:t>§29-2)</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smtClean="0">
                <a:solidFill>
                  <a:srgbClr val="0000FF"/>
                </a:solidFill>
                <a:latin typeface="微軟正黑體" panose="020B0604030504040204" pitchFamily="34" charset="-120"/>
                <a:ea typeface="微軟正黑體" panose="020B0604030504040204" pitchFamily="34" charset="-120"/>
              </a:rPr>
              <a:t>有無同一廠商投二個標</a:t>
            </a:r>
            <a:r>
              <a:rPr lang="en-US" altLang="zh-TW" sz="2600" b="1">
                <a:solidFill>
                  <a:srgbClr val="0000FF"/>
                </a:solidFill>
                <a:latin typeface="微軟正黑體" panose="020B0604030504040204" pitchFamily="34" charset="-120"/>
                <a:ea typeface="微軟正黑體" panose="020B0604030504040204" pitchFamily="34" charset="-120"/>
              </a:rPr>
              <a:t>(</a:t>
            </a:r>
            <a:r>
              <a:rPr lang="zh-TW" altLang="en-US" sz="2600" b="1">
                <a:solidFill>
                  <a:srgbClr val="0000FF"/>
                </a:solidFill>
                <a:latin typeface="微軟正黑體" panose="020B0604030504040204" pitchFamily="34" charset="-120"/>
                <a:ea typeface="微軟正黑體" panose="020B0604030504040204" pitchFamily="34" charset="-120"/>
              </a:rPr>
              <a:t>細</a:t>
            </a:r>
            <a:r>
              <a:rPr lang="en-US" altLang="zh-TW" sz="2600" b="1">
                <a:solidFill>
                  <a:srgbClr val="0000FF"/>
                </a:solidFill>
                <a:latin typeface="微軟正黑體" panose="020B0604030504040204" pitchFamily="34" charset="-120"/>
                <a:ea typeface="微軟正黑體" panose="020B0604030504040204" pitchFamily="34" charset="-120"/>
              </a:rPr>
              <a:t>§</a:t>
            </a:r>
            <a:r>
              <a:rPr lang="en-US" altLang="zh-TW" sz="2600" b="1" smtClean="0">
                <a:solidFill>
                  <a:srgbClr val="0000FF"/>
                </a:solidFill>
                <a:latin typeface="微軟正黑體" panose="020B0604030504040204" pitchFamily="34" charset="-120"/>
                <a:ea typeface="微軟正黑體" panose="020B0604030504040204" pitchFamily="34" charset="-120"/>
              </a:rPr>
              <a:t>29-2</a:t>
            </a:r>
            <a:r>
              <a:rPr lang="zh-TW" altLang="en-US" sz="2600" b="1" smtClean="0">
                <a:solidFill>
                  <a:srgbClr val="0000FF"/>
                </a:solidFill>
                <a:latin typeface="微軟正黑體" panose="020B0604030504040204" pitchFamily="34" charset="-120"/>
                <a:ea typeface="微軟正黑體" panose="020B0604030504040204" pitchFamily="34" charset="-120"/>
              </a:rPr>
              <a:t>，</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母公司與分公司疑義</a:t>
            </a:r>
            <a:r>
              <a:rPr lang="en-US" altLang="zh-TW" sz="2600" b="1" smtClean="0">
                <a:solidFill>
                  <a:srgbClr val="0000FF"/>
                </a:solidFill>
                <a:latin typeface="微軟正黑體" panose="020B0604030504040204" pitchFamily="34" charset="-120"/>
                <a:ea typeface="微軟正黑體" panose="020B0604030504040204" pitchFamily="34" charset="-120"/>
              </a:rPr>
              <a:t>)</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smtClean="0">
                <a:solidFill>
                  <a:srgbClr val="0000FF"/>
                </a:solidFill>
                <a:latin typeface="微軟正黑體" panose="020B0604030504040204" pitchFamily="34" charset="-120"/>
                <a:ea typeface="微軟正黑體" panose="020B0604030504040204" pitchFamily="34" charset="-120"/>
              </a:rPr>
              <a:t>有無重大異常關聯</a:t>
            </a:r>
            <a:r>
              <a:rPr lang="en-US" altLang="zh-TW" sz="2600" b="1" smtClean="0">
                <a:solidFill>
                  <a:srgbClr val="0000FF"/>
                </a:solidFill>
                <a:latin typeface="微軟正黑體" panose="020B0604030504040204" pitchFamily="34" charset="-120"/>
                <a:ea typeface="微軟正黑體" panose="020B0604030504040204" pitchFamily="34" charset="-120"/>
              </a:rPr>
              <a:t>(§50-1-5)</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smtClean="0">
                <a:solidFill>
                  <a:srgbClr val="0000FF"/>
                </a:solidFill>
                <a:latin typeface="微軟正黑體" panose="020B0604030504040204" pitchFamily="34" charset="-120"/>
                <a:ea typeface="微軟正黑體" panose="020B0604030504040204" pitchFamily="34" charset="-120"/>
              </a:rPr>
              <a:t>是否為工程會公告之拒絕往來廠商</a:t>
            </a:r>
            <a:r>
              <a:rPr lang="en-US" altLang="zh-TW" sz="2600" b="1">
                <a:solidFill>
                  <a:srgbClr val="0000FF"/>
                </a:solidFill>
                <a:latin typeface="微軟正黑體" panose="020B0604030504040204" pitchFamily="34" charset="-120"/>
                <a:ea typeface="微軟正黑體" panose="020B0604030504040204" pitchFamily="34" charset="-120"/>
              </a:rPr>
              <a:t>(§</a:t>
            </a:r>
            <a:r>
              <a:rPr lang="en-US" altLang="zh-TW" sz="2600" b="1" smtClean="0">
                <a:solidFill>
                  <a:srgbClr val="0000FF"/>
                </a:solidFill>
                <a:latin typeface="微軟正黑體" panose="020B0604030504040204" pitchFamily="34" charset="-120"/>
                <a:ea typeface="微軟正黑體" panose="020B0604030504040204" pitchFamily="34" charset="-120"/>
              </a:rPr>
              <a:t>50-1-6)</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smtClean="0">
                <a:solidFill>
                  <a:srgbClr val="0000FF"/>
                </a:solidFill>
                <a:latin typeface="微軟正黑體" panose="020B0604030504040204" pitchFamily="34" charset="-120"/>
                <a:ea typeface="微軟正黑體" panose="020B0604030504040204" pitchFamily="34" charset="-120"/>
              </a:rPr>
              <a:t>是否為營業中之廠商</a:t>
            </a:r>
            <a:r>
              <a:rPr lang="en-US" altLang="zh-TW" sz="2600" b="1" smtClean="0">
                <a:solidFill>
                  <a:srgbClr val="0000FF"/>
                </a:solidFill>
                <a:latin typeface="微軟正黑體" panose="020B0604030504040204" pitchFamily="34" charset="-120"/>
                <a:ea typeface="微軟正黑體" panose="020B0604030504040204" pitchFamily="34" charset="-120"/>
              </a:rPr>
              <a:t>(</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有無自行停業、受停業處分或歇業</a:t>
            </a:r>
            <a:r>
              <a:rPr lang="en-US" altLang="zh-TW" sz="2600" b="1" smtClean="0">
                <a:solidFill>
                  <a:srgbClr val="0000FF"/>
                </a:solidFill>
                <a:latin typeface="微軟正黑體" panose="020B0604030504040204" pitchFamily="34" charset="-120"/>
                <a:ea typeface="微軟正黑體" panose="020B0604030504040204" pitchFamily="34" charset="-120"/>
              </a:rPr>
              <a:t>)</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smtClean="0">
                <a:solidFill>
                  <a:srgbClr val="0000FF"/>
                </a:solidFill>
                <a:latin typeface="微軟正黑體" panose="020B0604030504040204" pitchFamily="34" charset="-120"/>
                <a:ea typeface="微軟正黑體" panose="020B0604030504040204" pitchFamily="34" charset="-120"/>
              </a:rPr>
              <a:t>公告金額以上或未達採購</a:t>
            </a:r>
            <a:r>
              <a:rPr lang="zh-TW" altLang="en-US" sz="2600" b="1">
                <a:solidFill>
                  <a:srgbClr val="0000FF"/>
                </a:solidFill>
                <a:latin typeface="微軟正黑體" panose="020B0604030504040204" pitchFamily="34" charset="-120"/>
                <a:ea typeface="微軟正黑體" panose="020B0604030504040204" pitchFamily="34" charset="-120"/>
              </a:rPr>
              <a:t>第</a:t>
            </a:r>
            <a:r>
              <a:rPr lang="en-US" altLang="zh-TW" sz="2600" b="1">
                <a:solidFill>
                  <a:srgbClr val="0000FF"/>
                </a:solidFill>
                <a:latin typeface="微軟正黑體" panose="020B0604030504040204" pitchFamily="34" charset="-120"/>
                <a:ea typeface="微軟正黑體" panose="020B0604030504040204" pitchFamily="34" charset="-120"/>
              </a:rPr>
              <a:t>1</a:t>
            </a:r>
            <a:r>
              <a:rPr lang="zh-TW" altLang="en-US" sz="2600" b="1" smtClean="0">
                <a:solidFill>
                  <a:srgbClr val="0000FF"/>
                </a:solidFill>
                <a:latin typeface="微軟正黑體" panose="020B0604030504040204" pitchFamily="34" charset="-120"/>
                <a:ea typeface="微軟正黑體" panose="020B0604030504040204" pitchFamily="34" charset="-120"/>
              </a:rPr>
              <a:t>次公告是否達法定家數</a:t>
            </a:r>
            <a:r>
              <a:rPr lang="en-US" altLang="zh-TW" sz="2600" b="1" smtClean="0">
                <a:solidFill>
                  <a:srgbClr val="0000FF"/>
                </a:solidFill>
                <a:latin typeface="微軟正黑體" panose="020B0604030504040204" pitchFamily="34" charset="-120"/>
                <a:ea typeface="微軟正黑體" panose="020B0604030504040204" pitchFamily="34" charset="-120"/>
              </a:rPr>
              <a:t>(§19</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須</a:t>
            </a:r>
            <a:r>
              <a:rPr lang="en-US" altLang="zh-TW"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3</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家；</a:t>
            </a:r>
            <a:r>
              <a:rPr lang="en-US" altLang="zh-TW" sz="2600" b="1" smtClean="0">
                <a:solidFill>
                  <a:srgbClr val="0000FF"/>
                </a:solidFill>
                <a:latin typeface="微軟正黑體" panose="020B0604030504040204" pitchFamily="34" charset="-120"/>
                <a:ea typeface="微軟正黑體" panose="020B0604030504040204" pitchFamily="34" charset="-120"/>
              </a:rPr>
              <a:t>§20-1</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須</a:t>
            </a:r>
            <a:r>
              <a:rPr lang="en-US" altLang="zh-TW"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6</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家；</a:t>
            </a:r>
            <a:r>
              <a:rPr lang="en-US" altLang="zh-TW" sz="2600" b="1" smtClean="0">
                <a:solidFill>
                  <a:srgbClr val="0000FF"/>
                </a:solidFill>
                <a:latin typeface="微軟正黑體" panose="020B0604030504040204" pitchFamily="34" charset="-120"/>
                <a:ea typeface="微軟正黑體" panose="020B0604030504040204" pitchFamily="34" charset="-120"/>
              </a:rPr>
              <a:t>§20-2~5</a:t>
            </a:r>
            <a:r>
              <a:rPr lang="zh-TW" altLang="en-US" sz="2600" b="1" smtClean="0">
                <a:solidFill>
                  <a:srgbClr val="0000FF"/>
                </a:solidFill>
                <a:latin typeface="微軟正黑體" panose="020B0604030504040204" pitchFamily="34" charset="-120"/>
                <a:ea typeface="微軟正黑體" panose="020B0604030504040204" pitchFamily="34" charset="-120"/>
              </a:rPr>
              <a:t>及</a:t>
            </a:r>
            <a:r>
              <a:rPr lang="en-US" altLang="zh-TW" sz="2600" b="1">
                <a:solidFill>
                  <a:srgbClr val="0000FF"/>
                </a:solidFill>
                <a:latin typeface="微軟正黑體" panose="020B0604030504040204" pitchFamily="34" charset="-120"/>
                <a:ea typeface="微軟正黑體" panose="020B0604030504040204" pitchFamily="34" charset="-120"/>
              </a:rPr>
              <a:t>§</a:t>
            </a:r>
            <a:r>
              <a:rPr lang="en-US" altLang="zh-TW" sz="2600" b="1" smtClean="0">
                <a:solidFill>
                  <a:srgbClr val="0000FF"/>
                </a:solidFill>
                <a:latin typeface="微軟正黑體" panose="020B0604030504040204" pitchFamily="34" charset="-120"/>
                <a:ea typeface="微軟正黑體" panose="020B0604030504040204" pitchFamily="34" charset="-120"/>
              </a:rPr>
              <a:t>22-1</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無家數限制</a:t>
            </a:r>
            <a:r>
              <a:rPr lang="zh-TW" altLang="en-US" sz="2600" b="1" smtClean="0">
                <a:solidFill>
                  <a:srgbClr val="0000FF"/>
                </a:solidFill>
                <a:latin typeface="微軟正黑體" panose="020B0604030504040204" pitchFamily="34" charset="-120"/>
                <a:ea typeface="微軟正黑體" panose="020B0604030504040204" pitchFamily="34" charset="-120"/>
              </a:rPr>
              <a:t>；未達公告金額採購</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未</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事先簽准未達</a:t>
            </a:r>
            <a:r>
              <a:rPr lang="en-US" altLang="zh-TW"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3</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家改採限制性</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須</a:t>
            </a:r>
            <a:r>
              <a:rPr lang="en-US" altLang="zh-TW"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3</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家</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已事先簽准未達</a:t>
            </a:r>
            <a:r>
              <a:rPr lang="en-US" altLang="zh-TW"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3</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家改採限制性</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無</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家數限制</a:t>
            </a:r>
            <a:r>
              <a:rPr lang="en-US" altLang="zh-TW" sz="2600" b="1">
                <a:solidFill>
                  <a:srgbClr val="0000FF"/>
                </a:solidFill>
                <a:latin typeface="微軟正黑體" panose="020B0604030504040204" pitchFamily="34" charset="-120"/>
                <a:ea typeface="微軟正黑體" panose="020B0604030504040204" pitchFamily="34" charset="-120"/>
              </a:rPr>
              <a:t>)</a:t>
            </a:r>
            <a:endParaRPr lang="en-US" altLang="zh-TW" sz="2600" b="1" smtClean="0">
              <a:solidFill>
                <a:srgbClr val="0000FF"/>
              </a:solidFill>
              <a:latin typeface="微軟正黑體" panose="020B0604030504040204" pitchFamily="34" charset="-120"/>
              <a:ea typeface="微軟正黑體" panose="020B0604030504040204" pitchFamily="34" charset="-120"/>
            </a:endParaRPr>
          </a:p>
          <a:p>
            <a:pPr marL="268288" indent="-268288" algn="just" eaLnBrk="1" hangingPunct="1">
              <a:spcBef>
                <a:spcPct val="20000"/>
              </a:spcBef>
              <a:buClr>
                <a:srgbClr val="800000"/>
              </a:buClr>
              <a:buSzPct val="75000"/>
              <a:buFont typeface="Wingdings" panose="05000000000000000000" pitchFamily="2" charset="2"/>
              <a:buChar char="n"/>
              <a:defRPr/>
            </a:pPr>
            <a:endParaRPr lang="en-US" altLang="zh-TW" sz="2600" b="1" smtClean="0">
              <a:solidFill>
                <a:srgbClr val="0000FF"/>
              </a:solidFill>
              <a:latin typeface="微軟正黑體" panose="020B0604030504040204" pitchFamily="34" charset="-120"/>
              <a:ea typeface="微軟正黑體" panose="020B0604030504040204" pitchFamily="34" charset="-120"/>
            </a:endParaRPr>
          </a:p>
          <a:p>
            <a:pPr marL="268288" indent="-268288" algn="just" eaLnBrk="1" hangingPunct="1">
              <a:spcBef>
                <a:spcPct val="20000"/>
              </a:spcBef>
              <a:buClr>
                <a:srgbClr val="800000"/>
              </a:buClr>
              <a:buSzPct val="75000"/>
              <a:buFont typeface="Wingdings" panose="05000000000000000000" pitchFamily="2" charset="2"/>
              <a:buChar char="n"/>
              <a:defRPr/>
            </a:pPr>
            <a:endParaRPr lang="zh-TW" altLang="en-US" sz="2600" b="1" dirty="0">
              <a:solidFill>
                <a:srgbClr val="0000FF"/>
              </a:solidFill>
              <a:latin typeface="微軟正黑體" panose="020B0604030504040204" pitchFamily="34" charset="-120"/>
              <a:ea typeface="微軟正黑體" panose="020B0604030504040204" pitchFamily="34" charset="-120"/>
            </a:endParaRPr>
          </a:p>
        </p:txBody>
      </p:sp>
      <p:sp>
        <p:nvSpPr>
          <p:cNvPr id="5" name="Rectangle 2">
            <a:extLst>
              <a:ext uri="{FF2B5EF4-FFF2-40B4-BE49-F238E27FC236}"/>
            </a:extLst>
          </p:cNvPr>
          <p:cNvSpPr txBox="1">
            <a:spLocks noChangeArrowheads="1"/>
          </p:cNvSpPr>
          <p:nvPr/>
        </p:nvSpPr>
        <p:spPr>
          <a:xfrm>
            <a:off x="1979713" y="188640"/>
            <a:ext cx="5040559" cy="730250"/>
          </a:xfrm>
          <a:prstGeom prst="rect">
            <a:avLst/>
          </a:prstGeom>
          <a:solidFill>
            <a:srgbClr val="FFC000"/>
          </a:solidFill>
          <a:scene3d>
            <a:camera prst="orthographicFront"/>
            <a:lightRig rig="threePt" dir="t"/>
          </a:scene3d>
          <a:sp3d>
            <a:bevelT prst="angle"/>
          </a:sp3d>
        </p:spPr>
        <p:txBody>
          <a:bodyPr anchor="ctr">
            <a:norm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lang="zh-TW" altLang="en-US" sz="3200" b="1" cap="none" dirty="0">
                <a:solidFill>
                  <a:srgbClr val="003399"/>
                </a:solidFill>
                <a:effectLst/>
                <a:latin typeface="微軟正黑體" panose="020B0604030504040204" pitchFamily="34" charset="-120"/>
              </a:rPr>
              <a:t>開標前合格標</a:t>
            </a:r>
            <a:r>
              <a:rPr lang="en-US" altLang="zh-TW" sz="3200" b="1" cap="none" dirty="0">
                <a:solidFill>
                  <a:srgbClr val="003399"/>
                </a:solidFill>
                <a:effectLst/>
                <a:latin typeface="微軟正黑體" panose="020B0604030504040204" pitchFamily="34" charset="-120"/>
              </a:rPr>
              <a:t>(</a:t>
            </a:r>
            <a:r>
              <a:rPr lang="zh-TW" altLang="en-US" sz="3200" b="1" cap="none" dirty="0">
                <a:solidFill>
                  <a:srgbClr val="003399"/>
                </a:solidFill>
                <a:effectLst/>
                <a:latin typeface="微軟正黑體" panose="020B0604030504040204" pitchFamily="34" charset="-120"/>
              </a:rPr>
              <a:t>有效標</a:t>
            </a:r>
            <a:r>
              <a:rPr lang="en-US" altLang="zh-TW" sz="3200" b="1" cap="none">
                <a:solidFill>
                  <a:srgbClr val="003399"/>
                </a:solidFill>
                <a:effectLst/>
                <a:latin typeface="微軟正黑體" panose="020B0604030504040204" pitchFamily="34" charset="-120"/>
              </a:rPr>
              <a:t>)</a:t>
            </a:r>
            <a:r>
              <a:rPr lang="zh-TW" altLang="en-US" sz="3200" b="1" cap="none" smtClean="0">
                <a:solidFill>
                  <a:srgbClr val="003399"/>
                </a:solidFill>
                <a:effectLst/>
                <a:latin typeface="微軟正黑體" panose="020B0604030504040204" pitchFamily="34" charset="-120"/>
              </a:rPr>
              <a:t>判定</a:t>
            </a:r>
            <a:endParaRPr lang="zh-TW" altLang="en-US" sz="3200" b="1" cap="none" dirty="0">
              <a:solidFill>
                <a:srgbClr val="003399"/>
              </a:solidFill>
              <a:effectLst/>
              <a:latin typeface="微軟正黑體" panose="020B0604030504040204" pitchFamily="34" charset="-120"/>
            </a:endParaRPr>
          </a:p>
        </p:txBody>
      </p:sp>
    </p:spTree>
    <p:extLst>
      <p:ext uri="{BB962C8B-B14F-4D97-AF65-F5344CB8AC3E}">
        <p14:creationId xmlns:p14="http://schemas.microsoft.com/office/powerpoint/2010/main" val="3962771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136396" y="684576"/>
            <a:ext cx="747252" cy="212520"/>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12</a:t>
            </a:fld>
            <a:endParaRPr lang="en-US" altLang="zh-TW" sz="1400" smtClean="0">
              <a:solidFill>
                <a:srgbClr val="AD1F1F"/>
              </a:solidFill>
              <a:latin typeface="Times New Roman" panose="02020603050405020304" pitchFamily="18" charset="0"/>
            </a:endParaRPr>
          </a:p>
        </p:txBody>
      </p:sp>
      <p:sp>
        <p:nvSpPr>
          <p:cNvPr id="14" name="Rectangle 11"/>
          <p:cNvSpPr>
            <a:spLocks noChangeArrowheads="1"/>
          </p:cNvSpPr>
          <p:nvPr/>
        </p:nvSpPr>
        <p:spPr bwMode="auto">
          <a:xfrm>
            <a:off x="214313" y="584461"/>
            <a:ext cx="8605837" cy="1800423"/>
          </a:xfrm>
          <a:prstGeom prst="rect">
            <a:avLst/>
          </a:prstGeom>
          <a:noFill/>
          <a:ln w="9525">
            <a:noFill/>
            <a:miter lim="800000"/>
            <a:headEnd/>
            <a:tailEnd/>
          </a:ln>
          <a:effectLst/>
        </p:spPr>
        <p:txBody>
          <a:bodyPr/>
          <a:lstStyle>
            <a:lvl1pPr marL="174625" indent="-174625" eaLnBrk="0" hangingPunct="0">
              <a:defRPr kumimoji="1" sz="2400">
                <a:solidFill>
                  <a:schemeClr val="tx1"/>
                </a:solidFill>
                <a:latin typeface="Times New Roman" pitchFamily="18" charset="0"/>
                <a:ea typeface="新細明體" charset="-120"/>
              </a:defRPr>
            </a:lvl1pPr>
            <a:lvl2pPr marL="536575" indent="-166688"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buClr>
                <a:prstClr val="black"/>
              </a:buClr>
              <a:buSzPct val="75000"/>
              <a:buFont typeface="Wingdings" pitchFamily="2" charset="2"/>
              <a:buChar char="l"/>
              <a:defRPr/>
            </a:pPr>
            <a:r>
              <a:rPr lang="zh-TW" altLang="en-US" sz="2800" b="1" smtClean="0">
                <a:solidFill>
                  <a:srgbClr val="0000FF"/>
                </a:solidFill>
                <a:latin typeface="+mj-ea"/>
                <a:ea typeface="+mj-ea"/>
              </a:rPr>
              <a:t>採購法第</a:t>
            </a:r>
            <a:r>
              <a:rPr lang="en-US" altLang="zh-TW" sz="2800" b="1" smtClean="0">
                <a:solidFill>
                  <a:srgbClr val="0000FF"/>
                </a:solidFill>
                <a:latin typeface="+mj-ea"/>
                <a:ea typeface="+mj-ea"/>
              </a:rPr>
              <a:t>8</a:t>
            </a:r>
            <a:r>
              <a:rPr lang="zh-TW" altLang="en-US" sz="2800" b="1" smtClean="0">
                <a:solidFill>
                  <a:srgbClr val="0000FF"/>
                </a:solidFill>
                <a:latin typeface="+mj-ea"/>
                <a:ea typeface="+mj-ea"/>
              </a:rPr>
              <a:t>條：</a:t>
            </a:r>
            <a:endParaRPr lang="zh-TW" altLang="en-US" sz="2800" b="1" dirty="0">
              <a:solidFill>
                <a:srgbClr val="0000FF"/>
              </a:solidFill>
              <a:latin typeface="+mj-ea"/>
              <a:ea typeface="+mj-ea"/>
            </a:endParaRPr>
          </a:p>
          <a:p>
            <a:pPr marL="0" lvl="1" indent="355600" algn="just" eaLnBrk="1" hangingPunct="1">
              <a:buClr>
                <a:srgbClr val="006600"/>
              </a:buClr>
              <a:buSzPct val="75000"/>
              <a:defRPr/>
            </a:pPr>
            <a:r>
              <a:rPr lang="zh-TW" altLang="en-US" sz="2800" b="1" smtClean="0">
                <a:solidFill>
                  <a:srgbClr val="000099"/>
                </a:solidFill>
                <a:latin typeface="+mj-ea"/>
                <a:ea typeface="+mj-ea"/>
              </a:rPr>
              <a:t>廠商指</a:t>
            </a:r>
            <a:r>
              <a:rPr lang="zh-TW" altLang="en-US" sz="2800" b="1">
                <a:solidFill>
                  <a:srgbClr val="000099"/>
                </a:solidFill>
                <a:latin typeface="+mj-ea"/>
                <a:ea typeface="+mj-ea"/>
              </a:rPr>
              <a:t>公司、合夥或獨資之工商行號及其他得提供各機關工程、財物、勞務之自然人、法人、機構或團體。</a:t>
            </a:r>
            <a:endParaRPr lang="en-US" altLang="zh-TW" sz="2800" b="1">
              <a:solidFill>
                <a:srgbClr val="000099"/>
              </a:solidFill>
              <a:latin typeface="+mj-ea"/>
              <a:ea typeface="+mj-ea"/>
            </a:endParaRPr>
          </a:p>
        </p:txBody>
      </p:sp>
      <p:pic>
        <p:nvPicPr>
          <p:cNvPr id="2" name="圖片 1"/>
          <p:cNvPicPr>
            <a:picLocks noChangeAspect="1"/>
          </p:cNvPicPr>
          <p:nvPr/>
        </p:nvPicPr>
        <p:blipFill>
          <a:blip r:embed="rId3"/>
          <a:stretch>
            <a:fillRect/>
          </a:stretch>
        </p:blipFill>
        <p:spPr>
          <a:xfrm>
            <a:off x="1079612" y="2024844"/>
            <a:ext cx="7308812" cy="4680520"/>
          </a:xfrm>
          <a:prstGeom prst="rect">
            <a:avLst/>
          </a:prstGeom>
          <a:ln w="19050">
            <a:solidFill>
              <a:srgbClr val="006600"/>
            </a:solidFill>
          </a:ln>
        </p:spPr>
      </p:pic>
      <p:sp>
        <p:nvSpPr>
          <p:cNvPr id="3" name="橢圓 2"/>
          <p:cNvSpPr/>
          <p:nvPr/>
        </p:nvSpPr>
        <p:spPr>
          <a:xfrm>
            <a:off x="1187624" y="6021288"/>
            <a:ext cx="4788532" cy="288032"/>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4730027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AF4D7EBB-F997-4812-BEB7-752C846D41DC}" type="slidenum">
              <a:rPr lang="en-US" altLang="zh-TW" sz="1400" smtClean="0">
                <a:solidFill>
                  <a:srgbClr val="AD1F1F"/>
                </a:solidFill>
                <a:latin typeface="Times New Roman" panose="02020603050405020304" pitchFamily="18" charset="0"/>
              </a:rPr>
              <a:pPr>
                <a:spcBef>
                  <a:spcPct val="0"/>
                </a:spcBef>
                <a:buClrTx/>
                <a:buSzTx/>
                <a:buFontTx/>
                <a:buNone/>
                <a:defRPr/>
              </a:pPr>
              <a:t>120</a:t>
            </a:fld>
            <a:endParaRPr lang="en-US" altLang="zh-TW" sz="1400">
              <a:solidFill>
                <a:srgbClr val="AD1F1F"/>
              </a:solidFill>
              <a:latin typeface="Times New Roman" panose="02020603050405020304" pitchFamily="18" charset="0"/>
            </a:endParaRPr>
          </a:p>
        </p:txBody>
      </p:sp>
      <p:sp>
        <p:nvSpPr>
          <p:cNvPr id="98315" name="Rectangle 11">
            <a:extLst>
              <a:ext uri="{FF2B5EF4-FFF2-40B4-BE49-F238E27FC236}"/>
            </a:extLst>
          </p:cNvPr>
          <p:cNvSpPr>
            <a:spLocks noChangeArrowheads="1"/>
          </p:cNvSpPr>
          <p:nvPr/>
        </p:nvSpPr>
        <p:spPr bwMode="auto">
          <a:xfrm>
            <a:off x="143509" y="1145066"/>
            <a:ext cx="8676964" cy="4804214"/>
          </a:xfrm>
          <a:prstGeom prst="rect">
            <a:avLst/>
          </a:prstGeom>
          <a:noFill/>
          <a:ln w="9525">
            <a:noFill/>
            <a:miter lim="800000"/>
            <a:headEnd/>
            <a:tailEnd/>
          </a:ln>
          <a:effectLst/>
        </p:spPr>
        <p:txBody>
          <a:bodyPr/>
          <a:lstStyle/>
          <a:p>
            <a:pPr algn="just" eaLnBrk="1" hangingPunct="1">
              <a:spcBef>
                <a:spcPct val="20000"/>
              </a:spcBef>
              <a:buClr>
                <a:prstClr val="black"/>
              </a:buClr>
              <a:buSzPct val="75000"/>
              <a:defRPr/>
            </a:pPr>
            <a:r>
              <a:rPr lang="zh-TW" altLang="en-US" sz="2600" b="1" smtClean="0">
                <a:solidFill>
                  <a:srgbClr val="006600"/>
                </a:solidFill>
                <a:latin typeface="微軟正黑體" panose="020B0604030504040204" pitchFamily="34" charset="-120"/>
                <a:ea typeface="微軟正黑體" panose="020B0604030504040204" pitchFamily="34" charset="-120"/>
              </a:rPr>
              <a:t>採購</a:t>
            </a:r>
            <a:r>
              <a:rPr lang="zh-TW" altLang="en-US" sz="2600" b="1" dirty="0">
                <a:solidFill>
                  <a:srgbClr val="006600"/>
                </a:solidFill>
                <a:latin typeface="微軟正黑體" panose="020B0604030504040204" pitchFamily="34" charset="-120"/>
                <a:ea typeface="微軟正黑體" panose="020B0604030504040204" pitchFamily="34" charset="-120"/>
              </a:rPr>
              <a:t>法第</a:t>
            </a:r>
            <a:r>
              <a:rPr lang="en-US" altLang="zh-TW" sz="2600" b="1" dirty="0">
                <a:solidFill>
                  <a:srgbClr val="006600"/>
                </a:solidFill>
                <a:latin typeface="微軟正黑體" panose="020B0604030504040204" pitchFamily="34" charset="-120"/>
                <a:ea typeface="微軟正黑體" panose="020B0604030504040204" pitchFamily="34" charset="-120"/>
              </a:rPr>
              <a:t>50</a:t>
            </a:r>
            <a:r>
              <a:rPr lang="zh-TW" altLang="en-US" sz="2600" b="1" dirty="0">
                <a:solidFill>
                  <a:srgbClr val="006600"/>
                </a:solidFill>
                <a:latin typeface="微軟正黑體" panose="020B0604030504040204" pitchFamily="34" charset="-120"/>
                <a:ea typeface="微軟正黑體" panose="020B0604030504040204" pitchFamily="34" charset="-120"/>
              </a:rPr>
              <a:t>條第</a:t>
            </a:r>
            <a:r>
              <a:rPr lang="en-US" altLang="zh-TW" sz="2600" b="1" dirty="0">
                <a:solidFill>
                  <a:srgbClr val="006600"/>
                </a:solidFill>
                <a:latin typeface="微軟正黑體" panose="020B0604030504040204" pitchFamily="34" charset="-120"/>
                <a:ea typeface="微軟正黑體" panose="020B0604030504040204" pitchFamily="34" charset="-120"/>
              </a:rPr>
              <a:t>1</a:t>
            </a:r>
            <a:r>
              <a:rPr lang="zh-TW" altLang="en-US" sz="2600" b="1">
                <a:solidFill>
                  <a:srgbClr val="006600"/>
                </a:solidFill>
                <a:latin typeface="微軟正黑體" panose="020B0604030504040204" pitchFamily="34" charset="-120"/>
                <a:ea typeface="微軟正黑體" panose="020B0604030504040204" pitchFamily="34" charset="-120"/>
              </a:rPr>
              <a:t>項</a:t>
            </a:r>
            <a:r>
              <a:rPr lang="zh-TW" altLang="en-US" sz="2600" b="1" smtClean="0">
                <a:solidFill>
                  <a:srgbClr val="006600"/>
                </a:solidFill>
                <a:latin typeface="微軟正黑體" panose="020B0604030504040204" pitchFamily="34" charset="-120"/>
                <a:ea typeface="微軟正黑體" panose="020B0604030504040204" pitchFamily="34" charset="-120"/>
              </a:rPr>
              <a:t>第</a:t>
            </a:r>
            <a:r>
              <a:rPr lang="en-US" altLang="zh-TW" sz="2600" b="1" smtClean="0">
                <a:solidFill>
                  <a:srgbClr val="006600"/>
                </a:solidFill>
                <a:latin typeface="微軟正黑體" panose="020B0604030504040204" pitchFamily="34" charset="-120"/>
                <a:ea typeface="微軟正黑體" panose="020B0604030504040204" pitchFamily="34" charset="-120"/>
              </a:rPr>
              <a:t>2</a:t>
            </a:r>
            <a:r>
              <a:rPr lang="zh-TW" altLang="en-US" sz="2600" b="1" smtClean="0">
                <a:solidFill>
                  <a:srgbClr val="006600"/>
                </a:solidFill>
                <a:latin typeface="微軟正黑體" panose="020B0604030504040204" pitchFamily="34" charset="-120"/>
                <a:ea typeface="微軟正黑體" panose="020B0604030504040204" pitchFamily="34" charset="-120"/>
              </a:rPr>
              <a:t>款</a:t>
            </a:r>
            <a:r>
              <a:rPr lang="en-US" altLang="zh-TW" sz="2600" b="1" smtClean="0">
                <a:solidFill>
                  <a:srgbClr val="006600"/>
                </a:solidFill>
                <a:latin typeface="微軟正黑體" panose="020B0604030504040204" pitchFamily="34" charset="-120"/>
                <a:ea typeface="微軟正黑體" panose="020B0604030504040204" pitchFamily="34" charset="-120"/>
              </a:rPr>
              <a:t>(</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投標文件內容</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不符招標文件規定</a:t>
            </a:r>
            <a:r>
              <a:rPr lang="en-US" altLang="zh-TW" sz="2600" b="1" smtClean="0">
                <a:solidFill>
                  <a:srgbClr val="006600"/>
                </a:solidFill>
                <a:latin typeface="微軟正黑體" panose="020B0604030504040204" pitchFamily="34" charset="-120"/>
                <a:ea typeface="微軟正黑體" panose="020B0604030504040204" pitchFamily="34" charset="-120"/>
              </a:rPr>
              <a:t>)</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smtClean="0">
                <a:solidFill>
                  <a:srgbClr val="0000FF"/>
                </a:solidFill>
                <a:latin typeface="微軟正黑體" panose="020B0604030504040204" pitchFamily="34" charset="-120"/>
                <a:ea typeface="微軟正黑體" panose="020B0604030504040204" pitchFamily="34" charset="-120"/>
              </a:rPr>
              <a:t>是否繳納押標金</a:t>
            </a:r>
            <a:r>
              <a:rPr lang="en-US" altLang="zh-TW" sz="2600" b="1" smtClean="0">
                <a:solidFill>
                  <a:srgbClr val="0000FF"/>
                </a:solidFill>
                <a:latin typeface="微軟正黑體" panose="020B0604030504040204" pitchFamily="34" charset="-120"/>
                <a:ea typeface="微軟正黑體" panose="020B0604030504040204" pitchFamily="34" charset="-120"/>
              </a:rPr>
              <a:t>(</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不同</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廠商同一金融機支票連號</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之處置</a:t>
            </a:r>
            <a:r>
              <a:rPr lang="en-US" altLang="zh-TW" sz="2600" b="1" smtClean="0">
                <a:solidFill>
                  <a:srgbClr val="0000FF"/>
                </a:solidFill>
                <a:latin typeface="微軟正黑體" panose="020B0604030504040204" pitchFamily="34" charset="-120"/>
                <a:ea typeface="微軟正黑體" panose="020B0604030504040204" pitchFamily="34" charset="-120"/>
              </a:rPr>
              <a:t>)</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smtClean="0">
                <a:solidFill>
                  <a:srgbClr val="0000FF"/>
                </a:solidFill>
                <a:latin typeface="微軟正黑體" panose="020B0604030504040204" pitchFamily="34" charset="-120"/>
                <a:ea typeface="微軟正黑體" panose="020B0604030504040204" pitchFamily="34" charset="-120"/>
              </a:rPr>
              <a:t>資格文件是否齊全</a:t>
            </a:r>
            <a:r>
              <a:rPr lang="en-US" altLang="zh-TW" sz="2600" b="1" smtClean="0">
                <a:solidFill>
                  <a:srgbClr val="0000FF"/>
                </a:solidFill>
                <a:latin typeface="微軟正黑體" panose="020B0604030504040204" pitchFamily="34" charset="-120"/>
                <a:ea typeface="微軟正黑體" panose="020B0604030504040204" pitchFamily="34" charset="-120"/>
              </a:rPr>
              <a:t>(</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招標文件規定之</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登記或設立證明、營業項目、許可業務登記證、公會會員證</a:t>
            </a:r>
            <a:r>
              <a:rPr lang="en-US" altLang="zh-TW" sz="2600" b="1" smtClean="0">
                <a:solidFill>
                  <a:srgbClr val="0000FF"/>
                </a:solidFill>
                <a:latin typeface="微軟正黑體" panose="020B0604030504040204" pitchFamily="34" charset="-120"/>
                <a:ea typeface="微軟正黑體" panose="020B0604030504040204" pitchFamily="34" charset="-120"/>
              </a:rPr>
              <a:t>)</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smtClean="0">
                <a:solidFill>
                  <a:srgbClr val="0000FF"/>
                </a:solidFill>
                <a:latin typeface="微軟正黑體" panose="020B0604030504040204" pitchFamily="34" charset="-120"/>
                <a:ea typeface="微軟正黑體" panose="020B0604030504040204" pitchFamily="34" charset="-120"/>
              </a:rPr>
              <a:t>報價是否完整</a:t>
            </a:r>
            <a:r>
              <a:rPr lang="en-US" altLang="zh-TW" sz="2600" b="1" smtClean="0">
                <a:solidFill>
                  <a:srgbClr val="0000FF"/>
                </a:solidFill>
                <a:latin typeface="微軟正黑體" panose="020B0604030504040204" pitchFamily="34" charset="-120"/>
                <a:ea typeface="微軟正黑體" panose="020B0604030504040204" pitchFamily="34" charset="-120"/>
              </a:rPr>
              <a:t>(</a:t>
            </a:r>
            <a:r>
              <a:rPr lang="zh-TW" altLang="en-US" sz="2600" b="1">
                <a:solidFill>
                  <a:srgbClr val="0000FF"/>
                </a:solidFill>
                <a:latin typeface="微軟正黑體" panose="020B0604030504040204" pitchFamily="34" charset="-120"/>
                <a:ea typeface="微軟正黑體" panose="020B0604030504040204" pitchFamily="34" charset="-120"/>
              </a:rPr>
              <a:t>細</a:t>
            </a:r>
            <a:r>
              <a:rPr lang="en-US" altLang="zh-TW" sz="2600" b="1" smtClean="0">
                <a:solidFill>
                  <a:srgbClr val="0000FF"/>
                </a:solidFill>
                <a:latin typeface="微軟正黑體" panose="020B0604030504040204" pitchFamily="34" charset="-120"/>
                <a:ea typeface="微軟正黑體" panose="020B0604030504040204" pitchFamily="34" charset="-120"/>
              </a:rPr>
              <a:t>§81</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數字</a:t>
            </a:r>
            <a:r>
              <a:rPr lang="zh-TW" altLang="en-US" sz="2600" b="1" u="sng">
                <a:solidFill>
                  <a:srgbClr val="000066"/>
                </a:solidFill>
                <a:uFill>
                  <a:solidFill>
                    <a:srgbClr val="FF0000"/>
                  </a:solidFill>
                </a:uFill>
                <a:latin typeface="微軟正黑體" panose="020B0604030504040204" pitchFamily="34" charset="-120"/>
                <a:ea typeface="微軟正黑體" panose="020B0604030504040204" pitchFamily="34" charset="-120"/>
              </a:rPr>
              <a:t>與文字</a:t>
            </a:r>
            <a:r>
              <a:rPr lang="zh-TW" altLang="en-US" sz="2600"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報價及其不一致之處置</a:t>
            </a:r>
            <a:r>
              <a:rPr lang="en-US" altLang="zh-TW" sz="2600" b="1" smtClean="0">
                <a:solidFill>
                  <a:srgbClr val="0000FF"/>
                </a:solidFill>
                <a:latin typeface="微軟正黑體" panose="020B0604030504040204" pitchFamily="34" charset="-120"/>
                <a:ea typeface="微軟正黑體" panose="020B0604030504040204" pitchFamily="34" charset="-120"/>
              </a:rPr>
              <a:t>)</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smtClean="0">
                <a:solidFill>
                  <a:srgbClr val="0000FF"/>
                </a:solidFill>
                <a:latin typeface="微軟正黑體" panose="020B0604030504040204" pitchFamily="34" charset="-120"/>
                <a:ea typeface="微軟正黑體" panose="020B0604030504040204" pitchFamily="34" charset="-120"/>
              </a:rPr>
              <a:t>有無重大異常關聯</a:t>
            </a:r>
            <a:r>
              <a:rPr lang="en-US" altLang="zh-TW" sz="2600" b="1" smtClean="0">
                <a:solidFill>
                  <a:srgbClr val="0000FF"/>
                </a:solidFill>
                <a:latin typeface="微軟正黑體" panose="020B0604030504040204" pitchFamily="34" charset="-120"/>
                <a:ea typeface="微軟正黑體" panose="020B0604030504040204" pitchFamily="34" charset="-120"/>
              </a:rPr>
              <a:t>(§50-1-5)</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a:solidFill>
                  <a:srgbClr val="0000FF"/>
                </a:solidFill>
                <a:latin typeface="微軟正黑體" panose="020B0604030504040204" pitchFamily="34" charset="-120"/>
                <a:ea typeface="微軟正黑體" panose="020B0604030504040204" pitchFamily="34" charset="-120"/>
              </a:rPr>
              <a:t>如允許分包商或協力</a:t>
            </a:r>
            <a:r>
              <a:rPr lang="zh-TW" altLang="en-US" sz="2600" b="1" smtClean="0">
                <a:solidFill>
                  <a:srgbClr val="0000FF"/>
                </a:solidFill>
                <a:latin typeface="微軟正黑體" panose="020B0604030504040204" pitchFamily="34" charset="-120"/>
                <a:ea typeface="微軟正黑體" panose="020B0604030504040204" pitchFamily="34" charset="-120"/>
              </a:rPr>
              <a:t>廠商，查詢是否為工程會公告之拒絕往來廠商</a:t>
            </a:r>
            <a:r>
              <a:rPr lang="en-US" altLang="zh-TW" sz="2600" b="1">
                <a:solidFill>
                  <a:srgbClr val="0000FF"/>
                </a:solidFill>
                <a:latin typeface="微軟正黑體" panose="020B0604030504040204" pitchFamily="34" charset="-120"/>
                <a:ea typeface="微軟正黑體" panose="020B0604030504040204" pitchFamily="34" charset="-120"/>
              </a:rPr>
              <a:t>(§</a:t>
            </a:r>
            <a:r>
              <a:rPr lang="en-US" altLang="zh-TW" sz="2600" b="1" smtClean="0">
                <a:solidFill>
                  <a:srgbClr val="0000FF"/>
                </a:solidFill>
                <a:latin typeface="微軟正黑體" panose="020B0604030504040204" pitchFamily="34" charset="-120"/>
                <a:ea typeface="微軟正黑體" panose="020B0604030504040204" pitchFamily="34" charset="-120"/>
              </a:rPr>
              <a:t>50-1-6)</a:t>
            </a:r>
          </a:p>
          <a:p>
            <a:pPr marL="268288" indent="-268288" algn="just" eaLnBrk="1" hangingPunct="1">
              <a:spcBef>
                <a:spcPct val="20000"/>
              </a:spcBef>
              <a:buClr>
                <a:srgbClr val="800000"/>
              </a:buClr>
              <a:buSzPct val="75000"/>
              <a:buFont typeface="Wingdings" panose="05000000000000000000" pitchFamily="2" charset="2"/>
              <a:buChar char="n"/>
              <a:defRPr/>
            </a:pPr>
            <a:r>
              <a:rPr lang="zh-TW" altLang="en-US" sz="2600" b="1" smtClean="0">
                <a:solidFill>
                  <a:srgbClr val="0000FF"/>
                </a:solidFill>
                <a:latin typeface="微軟正黑體" panose="020B0604030504040204" pitchFamily="34" charset="-120"/>
                <a:ea typeface="微軟正黑體" panose="020B0604030504040204" pitchFamily="34" charset="-120"/>
              </a:rPr>
              <a:t>審標疑義之處置</a:t>
            </a:r>
            <a:endParaRPr lang="en-US" altLang="zh-TW" sz="2600" b="1" smtClean="0">
              <a:solidFill>
                <a:srgbClr val="0000FF"/>
              </a:solidFill>
              <a:latin typeface="微軟正黑體" panose="020B0604030504040204" pitchFamily="34" charset="-120"/>
              <a:ea typeface="微軟正黑體" panose="020B0604030504040204" pitchFamily="34" charset="-120"/>
            </a:endParaRPr>
          </a:p>
          <a:p>
            <a:pPr marL="268288" indent="-268288" algn="just" eaLnBrk="1" hangingPunct="1">
              <a:spcBef>
                <a:spcPct val="20000"/>
              </a:spcBef>
              <a:buClr>
                <a:srgbClr val="800000"/>
              </a:buClr>
              <a:buSzPct val="75000"/>
              <a:buFont typeface="Wingdings" panose="05000000000000000000" pitchFamily="2" charset="2"/>
              <a:buChar char="n"/>
              <a:defRPr/>
            </a:pPr>
            <a:endParaRPr lang="zh-TW" altLang="en-US" sz="2600" b="1" dirty="0">
              <a:solidFill>
                <a:srgbClr val="0000FF"/>
              </a:solidFill>
              <a:latin typeface="微軟正黑體" panose="020B0604030504040204" pitchFamily="34" charset="-120"/>
              <a:ea typeface="微軟正黑體" panose="020B0604030504040204" pitchFamily="34" charset="-120"/>
            </a:endParaRPr>
          </a:p>
        </p:txBody>
      </p:sp>
      <p:sp>
        <p:nvSpPr>
          <p:cNvPr id="5" name="Rectangle 2">
            <a:extLst>
              <a:ext uri="{FF2B5EF4-FFF2-40B4-BE49-F238E27FC236}"/>
            </a:extLst>
          </p:cNvPr>
          <p:cNvSpPr txBox="1">
            <a:spLocks noChangeArrowheads="1"/>
          </p:cNvSpPr>
          <p:nvPr/>
        </p:nvSpPr>
        <p:spPr>
          <a:xfrm>
            <a:off x="2699793" y="188640"/>
            <a:ext cx="3528391" cy="730250"/>
          </a:xfrm>
          <a:prstGeom prst="rect">
            <a:avLst/>
          </a:prstGeom>
          <a:solidFill>
            <a:srgbClr val="FFC000"/>
          </a:solidFill>
          <a:scene3d>
            <a:camera prst="orthographicFront"/>
            <a:lightRig rig="threePt" dir="t"/>
          </a:scene3d>
          <a:sp3d>
            <a:bevelT prst="angle"/>
          </a:sp3d>
        </p:spPr>
        <p:txBody>
          <a:bodyPr anchor="ctr">
            <a:norm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lang="zh-TW" altLang="en-US" sz="3200" b="1" cap="none" smtClean="0">
                <a:solidFill>
                  <a:srgbClr val="003399"/>
                </a:solidFill>
                <a:effectLst/>
                <a:latin typeface="微軟正黑體" panose="020B0604030504040204" pitchFamily="34" charset="-120"/>
              </a:rPr>
              <a:t>開標後合格標判定</a:t>
            </a:r>
            <a:endParaRPr lang="zh-TW" altLang="en-US" sz="3200" b="1" cap="none" dirty="0">
              <a:solidFill>
                <a:srgbClr val="003399"/>
              </a:solidFill>
              <a:effectLst/>
              <a:latin typeface="微軟正黑體" panose="020B0604030504040204" pitchFamily="34" charset="-120"/>
            </a:endParaRPr>
          </a:p>
        </p:txBody>
      </p:sp>
    </p:spTree>
    <p:extLst>
      <p:ext uri="{BB962C8B-B14F-4D97-AF65-F5344CB8AC3E}">
        <p14:creationId xmlns:p14="http://schemas.microsoft.com/office/powerpoint/2010/main" val="38113173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11" name="圖片 10"/>
          <p:cNvPicPr>
            <a:picLocks noChangeAspect="1"/>
          </p:cNvPicPr>
          <p:nvPr/>
        </p:nvPicPr>
        <p:blipFill>
          <a:blip r:embed="rId3"/>
          <a:stretch>
            <a:fillRect/>
          </a:stretch>
        </p:blipFill>
        <p:spPr>
          <a:xfrm>
            <a:off x="714374" y="188640"/>
            <a:ext cx="8277225" cy="6342763"/>
          </a:xfrm>
          <a:prstGeom prst="rect">
            <a:avLst/>
          </a:prstGeom>
        </p:spPr>
      </p:pic>
      <p:sp>
        <p:nvSpPr>
          <p:cNvPr id="5" name="投影片編號版面配置區 4">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400" smtClean="0">
                <a:solidFill>
                  <a:srgbClr val="AD1F1F"/>
                </a:solidFill>
                <a:latin typeface="Times New Roman" panose="02020603050405020304" pitchFamily="18" charset="0"/>
              </a:rPr>
              <a:pPr>
                <a:spcBef>
                  <a:spcPct val="0"/>
                </a:spcBef>
                <a:buClrTx/>
                <a:buSzTx/>
                <a:buFontTx/>
                <a:buNone/>
                <a:defRPr/>
              </a:pPr>
              <a:t>121</a:t>
            </a:fld>
            <a:endParaRPr lang="en-US" altLang="zh-TW" sz="1400">
              <a:solidFill>
                <a:srgbClr val="AD1F1F"/>
              </a:solidFill>
              <a:latin typeface="Times New Roman" panose="02020603050405020304" pitchFamily="18" charset="0"/>
            </a:endParaRPr>
          </a:p>
        </p:txBody>
      </p:sp>
      <p:sp>
        <p:nvSpPr>
          <p:cNvPr id="6" name="Rectangle 2"/>
          <p:cNvSpPr txBox="1">
            <a:spLocks noChangeArrowheads="1"/>
          </p:cNvSpPr>
          <p:nvPr/>
        </p:nvSpPr>
        <p:spPr bwMode="auto">
          <a:xfrm>
            <a:off x="143508" y="784598"/>
            <a:ext cx="432048" cy="2824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r>
              <a:rPr lang="zh-TW" altLang="en-US" sz="2400" kern="0" smtClean="0">
                <a:solidFill>
                  <a:srgbClr val="003399"/>
                </a:solidFill>
                <a:latin typeface="微軟正黑體" panose="020B0604030504040204" pitchFamily="34" charset="-120"/>
              </a:rPr>
              <a:t>查詢拒絕往來廠商</a:t>
            </a:r>
            <a:endParaRPr lang="en-US" altLang="zh-TW" sz="2400" kern="0" smtClean="0">
              <a:solidFill>
                <a:srgbClr val="003399"/>
              </a:solidFill>
              <a:latin typeface="微軟正黑體" panose="020B0604030504040204" pitchFamily="34" charset="-120"/>
            </a:endParaRPr>
          </a:p>
        </p:txBody>
      </p:sp>
      <p:sp>
        <p:nvSpPr>
          <p:cNvPr id="7" name="橢圓 6"/>
          <p:cNvSpPr/>
          <p:nvPr/>
        </p:nvSpPr>
        <p:spPr>
          <a:xfrm>
            <a:off x="3491880" y="790338"/>
            <a:ext cx="972108" cy="39604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8" name="橢圓 7"/>
          <p:cNvSpPr/>
          <p:nvPr/>
        </p:nvSpPr>
        <p:spPr>
          <a:xfrm>
            <a:off x="4060899" y="4365104"/>
            <a:ext cx="1447205" cy="36004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319535992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400" smtClean="0">
                <a:solidFill>
                  <a:srgbClr val="AD1F1F"/>
                </a:solidFill>
                <a:latin typeface="Times New Roman" panose="02020603050405020304" pitchFamily="18" charset="0"/>
              </a:rPr>
              <a:pPr>
                <a:spcBef>
                  <a:spcPct val="0"/>
                </a:spcBef>
                <a:buClrTx/>
                <a:buSzTx/>
                <a:buFontTx/>
                <a:buNone/>
                <a:defRPr/>
              </a:pPr>
              <a:t>122</a:t>
            </a:fld>
            <a:endParaRPr lang="en-US" altLang="zh-TW" sz="1400">
              <a:solidFill>
                <a:srgbClr val="AD1F1F"/>
              </a:solidFill>
              <a:latin typeface="Times New Roman" panose="02020603050405020304" pitchFamily="18" charset="0"/>
            </a:endParaRPr>
          </a:p>
        </p:txBody>
      </p:sp>
      <p:sp>
        <p:nvSpPr>
          <p:cNvPr id="6" name="Rectangle 2"/>
          <p:cNvSpPr txBox="1">
            <a:spLocks noChangeArrowheads="1"/>
          </p:cNvSpPr>
          <p:nvPr/>
        </p:nvSpPr>
        <p:spPr bwMode="auto">
          <a:xfrm>
            <a:off x="287524" y="784598"/>
            <a:ext cx="575742" cy="4300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r>
              <a:rPr lang="zh-TW" altLang="en-US" sz="2800" kern="0" smtClean="0">
                <a:solidFill>
                  <a:srgbClr val="003399"/>
                </a:solidFill>
                <a:latin typeface="微軟正黑體" panose="020B0604030504040204" pitchFamily="34" charset="-120"/>
              </a:rPr>
              <a:t>拒絕往來廠商查詢結果</a:t>
            </a:r>
            <a:endParaRPr lang="en-US" altLang="zh-TW" sz="2800" kern="0" smtClean="0">
              <a:solidFill>
                <a:srgbClr val="003399"/>
              </a:solidFill>
              <a:latin typeface="微軟正黑體" panose="020B0604030504040204" pitchFamily="34" charset="-120"/>
            </a:endParaRPr>
          </a:p>
        </p:txBody>
      </p:sp>
      <p:pic>
        <p:nvPicPr>
          <p:cNvPr id="3" name="圖片 2"/>
          <p:cNvPicPr>
            <a:picLocks noChangeAspect="1"/>
          </p:cNvPicPr>
          <p:nvPr/>
        </p:nvPicPr>
        <p:blipFill>
          <a:blip r:embed="rId3"/>
          <a:stretch>
            <a:fillRect/>
          </a:stretch>
        </p:blipFill>
        <p:spPr>
          <a:xfrm>
            <a:off x="1223306" y="116632"/>
            <a:ext cx="7353300" cy="6607832"/>
          </a:xfrm>
          <a:prstGeom prst="rect">
            <a:avLst/>
          </a:prstGeom>
          <a:ln w="28575">
            <a:solidFill>
              <a:srgbClr val="660033"/>
            </a:solidFill>
          </a:ln>
        </p:spPr>
      </p:pic>
      <p:sp>
        <p:nvSpPr>
          <p:cNvPr id="7" name="橢圓 6"/>
          <p:cNvSpPr/>
          <p:nvPr/>
        </p:nvSpPr>
        <p:spPr>
          <a:xfrm>
            <a:off x="6876256" y="908720"/>
            <a:ext cx="1836204" cy="86409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8" name="橢圓 7"/>
          <p:cNvSpPr/>
          <p:nvPr/>
        </p:nvSpPr>
        <p:spPr>
          <a:xfrm>
            <a:off x="6912260" y="4545124"/>
            <a:ext cx="1836204" cy="86409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9" name="橢圓 8"/>
          <p:cNvSpPr/>
          <p:nvPr/>
        </p:nvSpPr>
        <p:spPr>
          <a:xfrm>
            <a:off x="935596" y="512676"/>
            <a:ext cx="2548444" cy="1260140"/>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10" name="橢圓 9"/>
          <p:cNvSpPr/>
          <p:nvPr/>
        </p:nvSpPr>
        <p:spPr>
          <a:xfrm>
            <a:off x="971600" y="4077072"/>
            <a:ext cx="2160240" cy="1260140"/>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264563948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400" smtClean="0">
                <a:solidFill>
                  <a:srgbClr val="AD1F1F"/>
                </a:solidFill>
                <a:latin typeface="Times New Roman" panose="02020603050405020304" pitchFamily="18" charset="0"/>
              </a:rPr>
              <a:pPr>
                <a:spcBef>
                  <a:spcPct val="0"/>
                </a:spcBef>
                <a:buClrTx/>
                <a:buSzTx/>
                <a:buFontTx/>
                <a:buNone/>
                <a:defRPr/>
              </a:pPr>
              <a:t>123</a:t>
            </a:fld>
            <a:endParaRPr lang="en-US" altLang="zh-TW" sz="1400">
              <a:solidFill>
                <a:srgbClr val="AD1F1F"/>
              </a:solidFill>
              <a:latin typeface="Times New Roman" panose="02020603050405020304" pitchFamily="18" charset="0"/>
            </a:endParaRPr>
          </a:p>
        </p:txBody>
      </p:sp>
      <p:sp>
        <p:nvSpPr>
          <p:cNvPr id="2" name="書卷 (水平) 1">
            <a:extLst/>
          </p:cNvPr>
          <p:cNvSpPr/>
          <p:nvPr/>
        </p:nvSpPr>
        <p:spPr>
          <a:xfrm>
            <a:off x="182688" y="116632"/>
            <a:ext cx="3528392" cy="832594"/>
          </a:xfrm>
          <a:prstGeom prst="horizontalScroll">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smtClean="0">
                <a:solidFill>
                  <a:prstClr val="white"/>
                </a:solidFill>
                <a:latin typeface="微軟正黑體" panose="020B0604030504040204" pitchFamily="34" charset="-120"/>
              </a:rPr>
              <a:t>拒絕</a:t>
            </a:r>
            <a:r>
              <a:rPr lang="zh-TW" altLang="en-US" sz="2800" b="1">
                <a:solidFill>
                  <a:prstClr val="white"/>
                </a:solidFill>
                <a:latin typeface="微軟正黑體" panose="020B0604030504040204" pitchFamily="34" charset="-120"/>
              </a:rPr>
              <a:t>往來廠商查詢</a:t>
            </a:r>
            <a:endParaRPr lang="zh-TW" altLang="en-US" sz="2800">
              <a:solidFill>
                <a:prstClr val="white"/>
              </a:solidFill>
              <a:latin typeface="微軟正黑體" panose="020B0604030504040204" pitchFamily="34" charset="-120"/>
            </a:endParaRPr>
          </a:p>
        </p:txBody>
      </p:sp>
      <p:sp>
        <p:nvSpPr>
          <p:cNvPr id="3" name="雲朵形圖說文字 2"/>
          <p:cNvSpPr/>
          <p:nvPr/>
        </p:nvSpPr>
        <p:spPr>
          <a:xfrm>
            <a:off x="144016" y="1016732"/>
            <a:ext cx="8748464" cy="5508612"/>
          </a:xfrm>
          <a:prstGeom prst="cloudCallout">
            <a:avLst>
              <a:gd name="adj1" fmla="val 19268"/>
              <a:gd name="adj2" fmla="val 46744"/>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700" b="1" smtClean="0">
                <a:solidFill>
                  <a:srgbClr val="C00000"/>
                </a:solidFill>
                <a:latin typeface="微軟正黑體" panose="020B0604030504040204" pitchFamily="34" charset="-120"/>
              </a:rPr>
              <a:t>一、拒絕往來廠商查詢時機。</a:t>
            </a:r>
            <a:endParaRPr lang="en-US" altLang="zh-TW" sz="2700" b="1" smtClean="0">
              <a:solidFill>
                <a:srgbClr val="C00000"/>
              </a:solidFill>
              <a:latin typeface="微軟正黑體" panose="020B0604030504040204" pitchFamily="34" charset="-120"/>
            </a:endParaRPr>
          </a:p>
          <a:p>
            <a:pPr algn="just"/>
            <a:r>
              <a:rPr lang="en-US" altLang="zh-TW" sz="2700" b="1">
                <a:solidFill>
                  <a:srgbClr val="100278"/>
                </a:solidFill>
                <a:latin typeface="微軟正黑體" panose="020B0604030504040204" pitchFamily="34" charset="-120"/>
                <a:cs typeface="Times New Roman" panose="02020603050405020304" pitchFamily="18" charset="0"/>
              </a:rPr>
              <a:t>1.</a:t>
            </a:r>
            <a:r>
              <a:rPr lang="zh-TW" altLang="en-US" sz="2700" b="1">
                <a:solidFill>
                  <a:srgbClr val="100278"/>
                </a:solidFill>
                <a:latin typeface="微軟正黑體" panose="020B0604030504040204" pitchFamily="34" charset="-120"/>
              </a:rPr>
              <a:t>開標</a:t>
            </a:r>
            <a:r>
              <a:rPr lang="zh-TW" altLang="en-US" sz="2700" b="1" smtClean="0">
                <a:solidFill>
                  <a:srgbClr val="100278"/>
                </a:solidFill>
                <a:latin typeface="微軟正黑體" panose="020B0604030504040204" pitchFamily="34" charset="-120"/>
              </a:rPr>
              <a:t>前。</a:t>
            </a:r>
            <a:endParaRPr lang="en-US" altLang="zh-TW" sz="2700" b="1" smtClean="0">
              <a:solidFill>
                <a:srgbClr val="100278"/>
              </a:solidFill>
              <a:latin typeface="微軟正黑體" panose="020B0604030504040204" pitchFamily="34" charset="-120"/>
            </a:endParaRPr>
          </a:p>
          <a:p>
            <a:pPr marL="263525" indent="-263525" algn="just"/>
            <a:r>
              <a:rPr lang="en-US" altLang="zh-TW" sz="2700" b="1" smtClean="0">
                <a:solidFill>
                  <a:srgbClr val="100278"/>
                </a:solidFill>
                <a:latin typeface="微軟正黑體" panose="020B0604030504040204" pitchFamily="34" charset="-120"/>
                <a:cs typeface="Times New Roman" panose="02020603050405020304" pitchFamily="18" charset="0"/>
              </a:rPr>
              <a:t>2.</a:t>
            </a:r>
            <a:r>
              <a:rPr lang="zh-TW" altLang="en-US" sz="2700" b="1" smtClean="0">
                <a:solidFill>
                  <a:srgbClr val="100278"/>
                </a:solidFill>
                <a:latin typeface="微軟正黑體" panose="020B0604030504040204" pitchFamily="34" charset="-120"/>
              </a:rPr>
              <a:t>最有利標評選案件，決標或議價前。</a:t>
            </a:r>
            <a:endParaRPr lang="en-US" altLang="zh-TW" sz="2700" b="1" smtClean="0">
              <a:solidFill>
                <a:srgbClr val="100278"/>
              </a:solidFill>
              <a:latin typeface="微軟正黑體" panose="020B0604030504040204" pitchFamily="34" charset="-120"/>
            </a:endParaRPr>
          </a:p>
          <a:p>
            <a:pPr marL="263525" indent="-263525" algn="just"/>
            <a:r>
              <a:rPr lang="en-US" altLang="zh-TW" sz="2700" b="1" smtClean="0">
                <a:solidFill>
                  <a:srgbClr val="100278"/>
                </a:solidFill>
                <a:latin typeface="微軟正黑體" panose="020B0604030504040204" pitchFamily="34" charset="-120"/>
              </a:rPr>
              <a:t>3.</a:t>
            </a:r>
            <a:r>
              <a:rPr lang="zh-TW" altLang="en-US" sz="2700" b="1" smtClean="0">
                <a:solidFill>
                  <a:srgbClr val="100278"/>
                </a:solidFill>
                <a:latin typeface="微軟正黑體" panose="020B0604030504040204" pitchFamily="34" charset="-120"/>
              </a:rPr>
              <a:t>共同投標廠商、投標文件檢附之協力或分包廠商、最有利標服務建議書之服務團隊。</a:t>
            </a:r>
            <a:endParaRPr lang="en-US" altLang="zh-TW" sz="2700" b="1" smtClean="0">
              <a:solidFill>
                <a:srgbClr val="100278"/>
              </a:solidFill>
              <a:latin typeface="微軟正黑體" panose="020B0604030504040204" pitchFamily="34" charset="-120"/>
            </a:endParaRPr>
          </a:p>
          <a:p>
            <a:pPr marL="263525" indent="-263525" algn="just"/>
            <a:r>
              <a:rPr lang="en-US" altLang="zh-TW" sz="2700" b="1" smtClean="0">
                <a:solidFill>
                  <a:srgbClr val="100278"/>
                </a:solidFill>
                <a:latin typeface="微軟正黑體" panose="020B0604030504040204" pitchFamily="34" charset="-120"/>
              </a:rPr>
              <a:t>4.</a:t>
            </a:r>
            <a:r>
              <a:rPr lang="zh-TW" altLang="en-US" sz="2700" b="1" smtClean="0">
                <a:solidFill>
                  <a:srgbClr val="100278"/>
                </a:solidFill>
                <a:latin typeface="微軟正黑體" panose="020B0604030504040204" pitchFamily="34" charset="-120"/>
              </a:rPr>
              <a:t>保留決標案件於決標前。</a:t>
            </a:r>
            <a:endParaRPr lang="en-US" altLang="zh-TW" sz="2700" b="1" smtClean="0">
              <a:solidFill>
                <a:srgbClr val="100278"/>
              </a:solidFill>
              <a:latin typeface="微軟正黑體" panose="020B0604030504040204" pitchFamily="34" charset="-120"/>
            </a:endParaRPr>
          </a:p>
          <a:p>
            <a:pPr marL="263525" indent="-263525" algn="just"/>
            <a:r>
              <a:rPr lang="en-US" altLang="zh-TW" sz="2700" b="1" smtClean="0">
                <a:solidFill>
                  <a:srgbClr val="100278"/>
                </a:solidFill>
                <a:latin typeface="微軟正黑體" panose="020B0604030504040204" pitchFamily="34" charset="-120"/>
                <a:cs typeface="Times New Roman" panose="02020603050405020304" pitchFamily="18" charset="0"/>
              </a:rPr>
              <a:t>5.</a:t>
            </a:r>
            <a:r>
              <a:rPr lang="zh-TW" altLang="en-US" sz="2700" b="1" smtClean="0">
                <a:solidFill>
                  <a:srgbClr val="100278"/>
                </a:solidFill>
                <a:latin typeface="微軟正黑體" panose="020B0604030504040204" pitchFamily="34" charset="-120"/>
              </a:rPr>
              <a:t>契約變更決標前。</a:t>
            </a:r>
            <a:endParaRPr lang="en-US" altLang="zh-TW" sz="2700" b="1" smtClean="0">
              <a:solidFill>
                <a:srgbClr val="100278"/>
              </a:solidFill>
              <a:latin typeface="微軟正黑體" panose="020B0604030504040204" pitchFamily="34" charset="-120"/>
            </a:endParaRPr>
          </a:p>
          <a:p>
            <a:pPr marL="720725" indent="-720725" algn="just"/>
            <a:r>
              <a:rPr lang="zh-TW" altLang="en-US" sz="2700" b="1" smtClean="0">
                <a:solidFill>
                  <a:srgbClr val="C00000"/>
                </a:solidFill>
                <a:latin typeface="微軟正黑體" panose="020B0604030504040204" pitchFamily="34" charset="-120"/>
              </a:rPr>
              <a:t>二、列印查詢結果併同採購文件保存</a:t>
            </a:r>
            <a:endParaRPr lang="zh-TW" altLang="en-US" sz="2700" b="1">
              <a:solidFill>
                <a:srgbClr val="100278"/>
              </a:solidFill>
              <a:latin typeface="微軟正黑體" panose="020B0604030504040204" pitchFamily="34" charset="-120"/>
            </a:endParaRPr>
          </a:p>
        </p:txBody>
      </p:sp>
    </p:spTree>
    <p:extLst>
      <p:ext uri="{BB962C8B-B14F-4D97-AF65-F5344CB8AC3E}">
        <p14:creationId xmlns:p14="http://schemas.microsoft.com/office/powerpoint/2010/main" val="295010890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C78526B-1097-4741-8DBC-7027A144FACB}" type="slidenum">
              <a:rPr lang="en-US" altLang="zh-TW" sz="1400" smtClean="0">
                <a:solidFill>
                  <a:srgbClr val="AD1F1F"/>
                </a:solidFill>
                <a:latin typeface="Times New Roman" panose="02020603050405020304" pitchFamily="18" charset="0"/>
              </a:rPr>
              <a:pPr>
                <a:spcBef>
                  <a:spcPct val="0"/>
                </a:spcBef>
                <a:buClrTx/>
                <a:buSzTx/>
                <a:buFontTx/>
                <a:buNone/>
                <a:defRPr/>
              </a:pPr>
              <a:t>124</a:t>
            </a:fld>
            <a:endParaRPr lang="en-US" altLang="zh-TW" sz="1400">
              <a:solidFill>
                <a:srgbClr val="AD1F1F"/>
              </a:solidFill>
              <a:latin typeface="Times New Roman" panose="02020603050405020304" pitchFamily="18" charset="0"/>
            </a:endParaRPr>
          </a:p>
        </p:txBody>
      </p:sp>
      <p:sp>
        <p:nvSpPr>
          <p:cNvPr id="5" name="書卷 (水平) 4">
            <a:extLst/>
          </p:cNvPr>
          <p:cNvSpPr/>
          <p:nvPr/>
        </p:nvSpPr>
        <p:spPr>
          <a:xfrm>
            <a:off x="395536" y="168027"/>
            <a:ext cx="4968552" cy="832594"/>
          </a:xfrm>
          <a:prstGeom prst="horizontalScroll">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smtClean="0">
                <a:solidFill>
                  <a:prstClr val="black"/>
                </a:solidFill>
                <a:latin typeface="微軟正黑體" panose="020B0604030504040204" pitchFamily="34" charset="-120"/>
              </a:rPr>
              <a:t>如何查察工程相關廠商資料</a:t>
            </a:r>
            <a:endParaRPr lang="zh-TW" altLang="en-US" sz="2800">
              <a:solidFill>
                <a:prstClr val="black"/>
              </a:solidFill>
              <a:latin typeface="微軟正黑體" panose="020B0604030504040204" pitchFamily="34" charset="-120"/>
            </a:endParaRPr>
          </a:p>
        </p:txBody>
      </p:sp>
      <p:sp>
        <p:nvSpPr>
          <p:cNvPr id="6" name="Rectangle 11">
            <a:extLst/>
          </p:cNvPr>
          <p:cNvSpPr>
            <a:spLocks noChangeArrowheads="1"/>
          </p:cNvSpPr>
          <p:nvPr/>
        </p:nvSpPr>
        <p:spPr bwMode="auto">
          <a:xfrm>
            <a:off x="107504" y="1160748"/>
            <a:ext cx="8884096" cy="4284476"/>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marL="2509838" indent="-2509838" algn="just">
              <a:lnSpc>
                <a:spcPts val="3200"/>
              </a:lnSpc>
            </a:pPr>
            <a:r>
              <a:rPr lang="zh-TW" altLang="en-US" sz="2800" b="1" smtClean="0">
                <a:solidFill>
                  <a:srgbClr val="0000FF"/>
                </a:solidFill>
                <a:latin typeface="微軟正黑體" panose="020B0604030504040204" pitchFamily="34" charset="-120"/>
                <a:ea typeface="微軟正黑體" panose="020B0604030504040204" pitchFamily="34" charset="-120"/>
              </a:rPr>
              <a:t>公司分公司</a:t>
            </a:r>
            <a:r>
              <a:rPr lang="en-US" altLang="zh-TW" sz="2800" b="1" smtClean="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800" b="1">
                <a:solidFill>
                  <a:srgbClr val="006600"/>
                </a:solidFill>
                <a:latin typeface="微軟正黑體" panose="020B0604030504040204" pitchFamily="34" charset="-120"/>
                <a:ea typeface="微軟正黑體" panose="020B0604030504040204" pitchFamily="34" charset="-120"/>
              </a:rPr>
              <a:t>經濟部商業</a:t>
            </a:r>
            <a:r>
              <a:rPr lang="zh-TW" altLang="en-US" sz="2800" b="1" smtClean="0">
                <a:solidFill>
                  <a:srgbClr val="006600"/>
                </a:solidFill>
                <a:latin typeface="微軟正黑體" panose="020B0604030504040204" pitchFamily="34" charset="-120"/>
                <a:ea typeface="微軟正黑體" panose="020B0604030504040204" pitchFamily="34" charset="-120"/>
              </a:rPr>
              <a:t>司</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商工登記公示資料查詢。</a:t>
            </a:r>
            <a:endParaRPr lang="en-US" altLang="zh-TW" sz="2800" b="1">
              <a:solidFill>
                <a:srgbClr val="006600"/>
              </a:solidFill>
              <a:latin typeface="微軟正黑體" panose="020B0604030504040204" pitchFamily="34" charset="-120"/>
              <a:ea typeface="微軟正黑體" panose="020B0604030504040204" pitchFamily="34" charset="-120"/>
            </a:endParaRPr>
          </a:p>
          <a:p>
            <a:pPr marL="2151063" indent="-2151063" algn="just">
              <a:lnSpc>
                <a:spcPts val="3200"/>
              </a:lnSpc>
            </a:pPr>
            <a:r>
              <a:rPr lang="zh-TW" altLang="en-US" sz="2800" b="1">
                <a:solidFill>
                  <a:srgbClr val="0000FF"/>
                </a:solidFill>
                <a:latin typeface="微軟正黑體" panose="020B0604030504040204" pitchFamily="34" charset="-120"/>
                <a:ea typeface="微軟正黑體" panose="020B0604030504040204" pitchFamily="34" charset="-120"/>
              </a:rPr>
              <a:t>營造</a:t>
            </a:r>
            <a:r>
              <a:rPr lang="zh-TW" altLang="en-US" sz="2800" b="1" smtClean="0">
                <a:solidFill>
                  <a:srgbClr val="0000FF"/>
                </a:solidFill>
                <a:latin typeface="微軟正黑體" panose="020B0604030504040204" pitchFamily="34" charset="-120"/>
                <a:ea typeface="微軟正黑體" panose="020B0604030504040204" pitchFamily="34" charset="-120"/>
              </a:rPr>
              <a:t>業      </a:t>
            </a:r>
            <a:r>
              <a:rPr lang="en-US" altLang="zh-TW" sz="2800" b="1" smtClean="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800" b="1">
                <a:solidFill>
                  <a:srgbClr val="006600"/>
                </a:solidFill>
                <a:latin typeface="微軟正黑體" panose="020B0604030504040204" pitchFamily="34" charset="-120"/>
                <a:ea typeface="微軟正黑體" panose="020B0604030504040204" pitchFamily="34" charset="-120"/>
              </a:rPr>
              <a:t>全國建築管理資訊系統入口網</a:t>
            </a:r>
            <a:r>
              <a:rPr lang="en-US" altLang="zh-TW" sz="2800" b="1">
                <a:solidFill>
                  <a:srgbClr val="006600"/>
                </a:solidFill>
                <a:latin typeface="微軟正黑體" panose="020B0604030504040204" pitchFamily="34" charset="-120"/>
                <a:ea typeface="微軟正黑體" panose="020B0604030504040204" pitchFamily="34" charset="-120"/>
              </a:rPr>
              <a:t>/</a:t>
            </a:r>
            <a:r>
              <a:rPr lang="zh-TW" altLang="en-US" sz="2800" b="1">
                <a:solidFill>
                  <a:srgbClr val="006600"/>
                </a:solidFill>
                <a:latin typeface="微軟正黑體" panose="020B0604030504040204" pitchFamily="34" charset="-120"/>
                <a:ea typeface="微軟正黑體" panose="020B0604030504040204" pitchFamily="34" charset="-120"/>
              </a:rPr>
              <a:t>營造</a:t>
            </a:r>
            <a:r>
              <a:rPr lang="zh-TW" altLang="en-US" sz="2800" b="1" smtClean="0">
                <a:solidFill>
                  <a:srgbClr val="006600"/>
                </a:solidFill>
                <a:latin typeface="微軟正黑體" panose="020B0604030504040204" pitchFamily="34" charset="-120"/>
                <a:ea typeface="微軟正黑體" panose="020B0604030504040204" pitchFamily="34" charset="-120"/>
              </a:rPr>
              <a:t>業務</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a:solidFill>
                  <a:srgbClr val="006600"/>
                </a:solidFill>
                <a:latin typeface="微軟正黑體" panose="020B0604030504040204" pitchFamily="34" charset="-120"/>
                <a:ea typeface="微軟正黑體" panose="020B0604030504040204" pitchFamily="34" charset="-120"/>
              </a:rPr>
              <a:t>營管資訊查詢</a:t>
            </a:r>
            <a:r>
              <a:rPr lang="en-US" altLang="zh-TW" sz="2800" b="1" smtClean="0">
                <a:solidFill>
                  <a:srgbClr val="006600"/>
                </a:solidFill>
                <a:latin typeface="微軟正黑體" panose="020B0604030504040204" pitchFamily="34" charset="-120"/>
                <a:ea typeface="微軟正黑體" panose="020B0604030504040204" pitchFamily="34" charset="-120"/>
              </a:rPr>
              <a:t>/</a:t>
            </a:r>
            <a:endParaRPr lang="en-US" altLang="zh-TW" sz="2800" b="1">
              <a:solidFill>
                <a:srgbClr val="006600"/>
              </a:solidFill>
              <a:latin typeface="微軟正黑體" panose="020B0604030504040204" pitchFamily="34" charset="-120"/>
              <a:ea typeface="微軟正黑體" panose="020B0604030504040204" pitchFamily="34" charset="-120"/>
            </a:endParaRPr>
          </a:p>
          <a:p>
            <a:pPr marL="2151063" indent="-2151063" algn="just">
              <a:lnSpc>
                <a:spcPts val="3200"/>
              </a:lnSpc>
            </a:pPr>
            <a:r>
              <a:rPr lang="zh-TW" altLang="en-US" sz="2800" b="1" smtClean="0">
                <a:solidFill>
                  <a:srgbClr val="0000FF"/>
                </a:solidFill>
                <a:latin typeface="微軟正黑體" panose="020B0604030504040204" pitchFamily="34" charset="-120"/>
                <a:ea typeface="微軟正黑體" panose="020B0604030504040204" pitchFamily="34" charset="-120"/>
              </a:rPr>
              <a:t>室內裝修業</a:t>
            </a:r>
            <a:r>
              <a:rPr lang="en-US" altLang="zh-TW" sz="2800" b="1" smtClean="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800" b="1">
                <a:solidFill>
                  <a:srgbClr val="006600"/>
                </a:solidFill>
                <a:latin typeface="微軟正黑體" panose="020B0604030504040204" pitchFamily="34" charset="-120"/>
                <a:ea typeface="微軟正黑體" panose="020B0604030504040204" pitchFamily="34" charset="-120"/>
              </a:rPr>
              <a:t>全國建築管理資訊系統入口網</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證照與講習</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公司</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機構</a:t>
            </a:r>
            <a:r>
              <a:rPr lang="zh-TW" altLang="en-US" sz="2800" b="1">
                <a:solidFill>
                  <a:srgbClr val="006600"/>
                </a:solidFill>
                <a:latin typeface="微軟正黑體" panose="020B0604030504040204" pitchFamily="34" charset="-120"/>
                <a:ea typeface="微軟正黑體" panose="020B0604030504040204" pitchFamily="34" charset="-120"/>
              </a:rPr>
              <a:t>資料</a:t>
            </a:r>
            <a:r>
              <a:rPr lang="zh-TW" altLang="en-US" sz="2800" b="1" smtClean="0">
                <a:solidFill>
                  <a:srgbClr val="006600"/>
                </a:solidFill>
                <a:latin typeface="微軟正黑體" panose="020B0604030504040204" pitchFamily="34" charset="-120"/>
                <a:ea typeface="微軟正黑體" panose="020B0604030504040204" pitchFamily="34" charset="-120"/>
              </a:rPr>
              <a:t>查詢</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類別</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室內裝修業。</a:t>
            </a:r>
            <a:endParaRPr lang="en-US" altLang="zh-TW" sz="2800" b="1">
              <a:solidFill>
                <a:srgbClr val="006600"/>
              </a:solidFill>
              <a:latin typeface="微軟正黑體" panose="020B0604030504040204" pitchFamily="34" charset="-120"/>
              <a:ea typeface="微軟正黑體" panose="020B0604030504040204" pitchFamily="34" charset="-120"/>
            </a:endParaRPr>
          </a:p>
          <a:p>
            <a:pPr marL="2151063" indent="-2151063" algn="just">
              <a:lnSpc>
                <a:spcPts val="3200"/>
              </a:lnSpc>
            </a:pPr>
            <a:r>
              <a:rPr lang="zh-TW" altLang="en-US" sz="2800" b="1">
                <a:solidFill>
                  <a:srgbClr val="0000FF"/>
                </a:solidFill>
                <a:latin typeface="微軟正黑體" panose="020B0604030504040204" pitchFamily="34" charset="-120"/>
                <a:ea typeface="微軟正黑體" panose="020B0604030504040204" pitchFamily="34" charset="-120"/>
              </a:rPr>
              <a:t>建築師事務所</a:t>
            </a:r>
            <a:r>
              <a:rPr lang="en-US" altLang="zh-TW" sz="2800" b="1" smtClean="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800" b="1">
                <a:solidFill>
                  <a:srgbClr val="006600"/>
                </a:solidFill>
                <a:latin typeface="微軟正黑體" panose="020B0604030504040204" pitchFamily="34" charset="-120"/>
                <a:ea typeface="微軟正黑體" panose="020B0604030504040204" pitchFamily="34" charset="-120"/>
              </a:rPr>
              <a:t>全國建築管理資訊系統入口</a:t>
            </a:r>
            <a:r>
              <a:rPr lang="zh-TW" altLang="en-US" sz="2800" b="1" smtClean="0">
                <a:solidFill>
                  <a:srgbClr val="006600"/>
                </a:solidFill>
                <a:latin typeface="微軟正黑體" panose="020B0604030504040204" pitchFamily="34" charset="-120"/>
                <a:ea typeface="微軟正黑體" panose="020B0604030504040204" pitchFamily="34" charset="-120"/>
              </a:rPr>
              <a:t>網</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建管業務</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建築師登記。</a:t>
            </a:r>
            <a:endParaRPr lang="en-US" altLang="zh-TW" sz="2800" b="1" smtClean="0">
              <a:solidFill>
                <a:srgbClr val="006600"/>
              </a:solidFill>
              <a:latin typeface="微軟正黑體" panose="020B0604030504040204" pitchFamily="34" charset="-120"/>
              <a:ea typeface="微軟正黑體" panose="020B0604030504040204" pitchFamily="34" charset="-120"/>
            </a:endParaRPr>
          </a:p>
          <a:p>
            <a:pPr marL="2151063" indent="-2151063" algn="just">
              <a:lnSpc>
                <a:spcPts val="3200"/>
              </a:lnSpc>
            </a:pPr>
            <a:r>
              <a:rPr lang="zh-TW" altLang="en-US" sz="2800" b="1" smtClean="0">
                <a:solidFill>
                  <a:srgbClr val="0000FF"/>
                </a:solidFill>
                <a:latin typeface="微軟正黑體" panose="020B0604030504040204" pitchFamily="34" charset="-120"/>
                <a:ea typeface="微軟正黑體" panose="020B0604030504040204" pitchFamily="34" charset="-120"/>
              </a:rPr>
              <a:t>技師事務所及顧問公司</a:t>
            </a:r>
            <a:r>
              <a:rPr lang="en-US" altLang="zh-TW" sz="2800" b="1" smtClean="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800" b="1" smtClean="0">
                <a:solidFill>
                  <a:srgbClr val="006600"/>
                </a:solidFill>
                <a:latin typeface="微軟正黑體" panose="020B0604030504040204" pitchFamily="34" charset="-120"/>
                <a:ea typeface="微軟正黑體" panose="020B0604030504040204" pitchFamily="34" charset="-120"/>
              </a:rPr>
              <a:t>工程會首頁</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工程技術</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技師執業資訊查詢。</a:t>
            </a:r>
            <a:endParaRPr lang="en-US" altLang="zh-TW" sz="2800" b="1" smtClean="0">
              <a:solidFill>
                <a:srgbClr val="00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1691683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fld id="{DBF007D5-4295-4447-81CE-B48A6409A8D5}" type="slidenum">
              <a:rPr lang="en-US" altLang="zh-TW" sz="1400" smtClean="0">
                <a:solidFill>
                  <a:srgbClr val="AD1F1F"/>
                </a:solidFill>
                <a:latin typeface="Times New Roman" panose="02020603050405020304" pitchFamily="18" charset="0"/>
              </a:rPr>
              <a:pPr eaLnBrk="1" hangingPunct="1">
                <a:spcBef>
                  <a:spcPct val="0"/>
                </a:spcBef>
                <a:buClrTx/>
                <a:buSzTx/>
                <a:buFontTx/>
                <a:buNone/>
                <a:defRPr/>
              </a:pPr>
              <a:t>125</a:t>
            </a:fld>
            <a:endParaRPr lang="en-US" altLang="zh-TW" sz="1400" smtClean="0">
              <a:solidFill>
                <a:srgbClr val="AD1F1F"/>
              </a:solidFill>
              <a:latin typeface="Times New Roman" panose="02020603050405020304" pitchFamily="18" charset="0"/>
            </a:endParaRPr>
          </a:p>
        </p:txBody>
      </p:sp>
      <p:pic>
        <p:nvPicPr>
          <p:cNvPr id="3" name="圖片 2"/>
          <p:cNvPicPr>
            <a:picLocks noChangeAspect="1"/>
          </p:cNvPicPr>
          <p:nvPr/>
        </p:nvPicPr>
        <p:blipFill>
          <a:blip r:embed="rId3"/>
          <a:stretch>
            <a:fillRect/>
          </a:stretch>
        </p:blipFill>
        <p:spPr>
          <a:xfrm>
            <a:off x="251520" y="948505"/>
            <a:ext cx="8136904" cy="5792863"/>
          </a:xfrm>
          <a:prstGeom prst="rect">
            <a:avLst/>
          </a:prstGeom>
        </p:spPr>
      </p:pic>
      <p:sp>
        <p:nvSpPr>
          <p:cNvPr id="6" name="Rectangle 11"/>
          <p:cNvSpPr>
            <a:spLocks noChangeArrowheads="1"/>
          </p:cNvSpPr>
          <p:nvPr/>
        </p:nvSpPr>
        <p:spPr bwMode="auto">
          <a:xfrm>
            <a:off x="395536" y="103688"/>
            <a:ext cx="8569325" cy="824924"/>
          </a:xfrm>
          <a:prstGeom prst="rect">
            <a:avLst/>
          </a:prstGeom>
          <a:noFill/>
          <a:ln w="9525">
            <a:noFill/>
            <a:miter lim="800000"/>
            <a:headEnd/>
            <a:tailEnd/>
          </a:ln>
          <a:effectLst/>
        </p:spPr>
        <p:txBody>
          <a:bodyPr/>
          <a:lstStyle/>
          <a:p>
            <a:pPr marL="354013" lvl="1" indent="-354013" algn="just" eaLnBrk="1" hangingPunct="1">
              <a:lnSpc>
                <a:spcPts val="2800"/>
              </a:lnSpc>
              <a:buClr>
                <a:srgbClr val="006600"/>
              </a:buClr>
              <a:buSzPct val="75000"/>
              <a:defRPr/>
            </a:pPr>
            <a:r>
              <a:rPr lang="zh-TW" altLang="en-US" sz="2600" b="1" smtClean="0">
                <a:solidFill>
                  <a:srgbClr val="0000FF"/>
                </a:solidFill>
                <a:latin typeface="微軟正黑體" panose="020B0604030504040204" pitchFamily="34" charset="-120"/>
                <a:ea typeface="微軟正黑體" panose="020B0604030504040204" pitchFamily="34" charset="-120"/>
              </a:rPr>
              <a:t>查詢優良廠商：</a:t>
            </a:r>
            <a:endParaRPr lang="en-US" altLang="zh-TW" sz="2600" b="1" smtClean="0">
              <a:solidFill>
                <a:srgbClr val="0000FF"/>
              </a:solidFill>
              <a:latin typeface="微軟正黑體" panose="020B0604030504040204" pitchFamily="34" charset="-120"/>
              <a:ea typeface="微軟正黑體" panose="020B0604030504040204" pitchFamily="34" charset="-120"/>
            </a:endParaRPr>
          </a:p>
          <a:p>
            <a:pPr marL="354013" lvl="1" indent="-354013" algn="just" eaLnBrk="1" hangingPunct="1">
              <a:lnSpc>
                <a:spcPts val="2800"/>
              </a:lnSpc>
              <a:buClr>
                <a:srgbClr val="006600"/>
              </a:buClr>
              <a:buSzPct val="75000"/>
              <a:defRPr/>
            </a:pPr>
            <a:r>
              <a:rPr lang="en-US" altLang="zh-TW" sz="2600" b="1" smtClean="0">
                <a:solidFill>
                  <a:srgbClr val="0000FF"/>
                </a:solidFill>
                <a:latin typeface="微軟正黑體" panose="020B0604030504040204" pitchFamily="34" charset="-120"/>
                <a:ea typeface="微軟正黑體" panose="020B0604030504040204" pitchFamily="34" charset="-120"/>
              </a:rPr>
              <a:t>web.pcc.gov.tw/</a:t>
            </a:r>
            <a:r>
              <a:rPr lang="zh-TW" altLang="en-US" sz="2600" b="1" smtClean="0">
                <a:solidFill>
                  <a:srgbClr val="0000FF"/>
                </a:solidFill>
                <a:latin typeface="微軟正黑體" panose="020B0604030504040204" pitchFamily="34" charset="-120"/>
                <a:ea typeface="微軟正黑體" panose="020B0604030504040204" pitchFamily="34" charset="-120"/>
              </a:rPr>
              <a:t>查詢服務</a:t>
            </a:r>
            <a:r>
              <a:rPr lang="en-US" altLang="zh-TW" sz="2600" b="1" smtClean="0">
                <a:solidFill>
                  <a:srgbClr val="0000FF"/>
                </a:solidFill>
                <a:latin typeface="微軟正黑體" panose="020B0604030504040204" pitchFamily="34" charset="-120"/>
                <a:ea typeface="微軟正黑體" panose="020B0604030504040204" pitchFamily="34" charset="-120"/>
              </a:rPr>
              <a:t>/</a:t>
            </a:r>
            <a:r>
              <a:rPr lang="zh-TW" altLang="en-US" sz="2600" b="1" smtClean="0">
                <a:solidFill>
                  <a:srgbClr val="0000FF"/>
                </a:solidFill>
                <a:latin typeface="微軟正黑體" panose="020B0604030504040204" pitchFamily="34" charset="-120"/>
                <a:ea typeface="微軟正黑體" panose="020B0604030504040204" pitchFamily="34" charset="-120"/>
              </a:rPr>
              <a:t>廠商相關</a:t>
            </a:r>
            <a:r>
              <a:rPr lang="en-US" altLang="zh-TW" sz="2600" b="1" smtClean="0">
                <a:solidFill>
                  <a:srgbClr val="0000FF"/>
                </a:solidFill>
                <a:latin typeface="微軟正黑體" panose="020B0604030504040204" pitchFamily="34" charset="-120"/>
                <a:ea typeface="微軟正黑體" panose="020B0604030504040204" pitchFamily="34" charset="-120"/>
              </a:rPr>
              <a:t>/</a:t>
            </a:r>
            <a:r>
              <a:rPr lang="zh-TW" altLang="en-US" sz="2600" b="1" smtClean="0">
                <a:solidFill>
                  <a:srgbClr val="0000FF"/>
                </a:solidFill>
                <a:latin typeface="微軟正黑體" panose="020B0604030504040204" pitchFamily="34" charset="-120"/>
                <a:ea typeface="微軟正黑體" panose="020B0604030504040204" pitchFamily="34" charset="-120"/>
              </a:rPr>
              <a:t>優良廠商</a:t>
            </a:r>
            <a:endParaRPr lang="zh-TW" altLang="en-US" sz="2600" b="1" dirty="0">
              <a:solidFill>
                <a:srgbClr val="006600"/>
              </a:solidFill>
              <a:latin typeface="微軟正黑體" panose="020B0604030504040204" pitchFamily="34" charset="-120"/>
              <a:ea typeface="微軟正黑體" panose="020B0604030504040204" pitchFamily="34" charset="-120"/>
            </a:endParaRPr>
          </a:p>
        </p:txBody>
      </p:sp>
      <p:sp>
        <p:nvSpPr>
          <p:cNvPr id="4" name="橢圓 3"/>
          <p:cNvSpPr/>
          <p:nvPr/>
        </p:nvSpPr>
        <p:spPr>
          <a:xfrm>
            <a:off x="3779912" y="4797152"/>
            <a:ext cx="108012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368832987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fld id="{DBF007D5-4295-4447-81CE-B48A6409A8D5}" type="slidenum">
              <a:rPr lang="en-US" altLang="zh-TW" sz="1400" smtClean="0">
                <a:solidFill>
                  <a:srgbClr val="AD1F1F"/>
                </a:solidFill>
                <a:latin typeface="Times New Roman" panose="02020603050405020304" pitchFamily="18" charset="0"/>
              </a:rPr>
              <a:pPr eaLnBrk="1" hangingPunct="1">
                <a:spcBef>
                  <a:spcPct val="0"/>
                </a:spcBef>
                <a:buClrTx/>
                <a:buSzTx/>
                <a:buFontTx/>
                <a:buNone/>
                <a:defRPr/>
              </a:pPr>
              <a:t>126</a:t>
            </a:fld>
            <a:endParaRPr lang="en-US" altLang="zh-TW" sz="1400" smtClean="0">
              <a:solidFill>
                <a:srgbClr val="AD1F1F"/>
              </a:solidFill>
              <a:latin typeface="Times New Roman" panose="02020603050405020304" pitchFamily="18" charset="0"/>
            </a:endParaRPr>
          </a:p>
        </p:txBody>
      </p:sp>
      <p:grpSp>
        <p:nvGrpSpPr>
          <p:cNvPr id="8" name="群組 7"/>
          <p:cNvGrpSpPr/>
          <p:nvPr/>
        </p:nvGrpSpPr>
        <p:grpSpPr>
          <a:xfrm>
            <a:off x="95415" y="116632"/>
            <a:ext cx="5391150" cy="3400425"/>
            <a:chOff x="95415" y="260648"/>
            <a:chExt cx="5391150" cy="3400425"/>
          </a:xfrm>
        </p:grpSpPr>
        <p:pic>
          <p:nvPicPr>
            <p:cNvPr id="2" name="圖片 1"/>
            <p:cNvPicPr>
              <a:picLocks noChangeAspect="1"/>
            </p:cNvPicPr>
            <p:nvPr/>
          </p:nvPicPr>
          <p:blipFill>
            <a:blip r:embed="rId3"/>
            <a:stretch>
              <a:fillRect/>
            </a:stretch>
          </p:blipFill>
          <p:spPr>
            <a:xfrm>
              <a:off x="95415" y="260648"/>
              <a:ext cx="5391150" cy="3400425"/>
            </a:xfrm>
            <a:prstGeom prst="rect">
              <a:avLst/>
            </a:prstGeom>
            <a:ln>
              <a:solidFill>
                <a:srgbClr val="0000FF"/>
              </a:solidFill>
            </a:ln>
          </p:spPr>
        </p:pic>
        <p:sp>
          <p:nvSpPr>
            <p:cNvPr id="4" name="橢圓 3"/>
            <p:cNvSpPr/>
            <p:nvPr/>
          </p:nvSpPr>
          <p:spPr>
            <a:xfrm>
              <a:off x="4406445" y="3284984"/>
              <a:ext cx="1080120" cy="3760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7" name="雲朵形圖說文字 6"/>
            <p:cNvSpPr/>
            <p:nvPr/>
          </p:nvSpPr>
          <p:spPr>
            <a:xfrm>
              <a:off x="1763688" y="1772816"/>
              <a:ext cx="3168352" cy="720080"/>
            </a:xfrm>
            <a:prstGeom prst="cloudCallout">
              <a:avLst>
                <a:gd name="adj1" fmla="val -13022"/>
                <a:gd name="adj2" fmla="val 71571"/>
              </a:avLst>
            </a:prstGeom>
            <a:blipFill>
              <a:blip r:embed="rId4"/>
              <a:tile tx="0" ty="0" sx="100000" sy="100000" flip="none" algn="tl"/>
            </a:bli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mtClean="0">
                  <a:solidFill>
                    <a:srgbClr val="0000FF"/>
                  </a:solidFill>
                </a:rPr>
                <a:t>設定查詢區間</a:t>
              </a:r>
              <a:endParaRPr lang="zh-TW" altLang="en-US" b="1">
                <a:solidFill>
                  <a:srgbClr val="0000FF"/>
                </a:solidFill>
              </a:endParaRPr>
            </a:p>
          </p:txBody>
        </p:sp>
      </p:grpSp>
      <p:pic>
        <p:nvPicPr>
          <p:cNvPr id="9" name="圖片 8"/>
          <p:cNvPicPr>
            <a:picLocks noChangeAspect="1"/>
          </p:cNvPicPr>
          <p:nvPr/>
        </p:nvPicPr>
        <p:blipFill>
          <a:blip r:embed="rId5"/>
          <a:stretch>
            <a:fillRect/>
          </a:stretch>
        </p:blipFill>
        <p:spPr>
          <a:xfrm>
            <a:off x="179512" y="3645024"/>
            <a:ext cx="7854081" cy="3101900"/>
          </a:xfrm>
          <a:prstGeom prst="rect">
            <a:avLst/>
          </a:prstGeom>
          <a:ln>
            <a:solidFill>
              <a:srgbClr val="800000"/>
            </a:solidFill>
          </a:ln>
        </p:spPr>
      </p:pic>
      <p:cxnSp>
        <p:nvCxnSpPr>
          <p:cNvPr id="11" name="直線接點 10"/>
          <p:cNvCxnSpPr/>
          <p:nvPr/>
        </p:nvCxnSpPr>
        <p:spPr>
          <a:xfrm>
            <a:off x="95415" y="6721475"/>
            <a:ext cx="8134185" cy="25449"/>
          </a:xfrm>
          <a:prstGeom prst="line">
            <a:avLst/>
          </a:prstGeom>
          <a:ln w="28575">
            <a:solidFill>
              <a:srgbClr val="000066"/>
            </a:solidFill>
            <a:prstDash val="sysDash"/>
          </a:ln>
        </p:spPr>
        <p:style>
          <a:lnRef idx="1">
            <a:schemeClr val="accent1"/>
          </a:lnRef>
          <a:fillRef idx="0">
            <a:schemeClr val="accent1"/>
          </a:fillRef>
          <a:effectRef idx="0">
            <a:schemeClr val="accent1"/>
          </a:effectRef>
          <a:fontRef idx="minor">
            <a:schemeClr val="tx1"/>
          </a:fontRef>
        </p:style>
      </p:cxnSp>
      <p:sp>
        <p:nvSpPr>
          <p:cNvPr id="15" name="右彎箭號 14"/>
          <p:cNvSpPr/>
          <p:nvPr/>
        </p:nvSpPr>
        <p:spPr>
          <a:xfrm rot="5400000">
            <a:off x="5184068" y="1808820"/>
            <a:ext cx="2160240" cy="1368152"/>
          </a:xfrm>
          <a:prstGeom prst="bentArrow">
            <a:avLst/>
          </a:prstGeom>
          <a:solidFill>
            <a:schemeClr val="bg2">
              <a:lumMod val="75000"/>
            </a:schemeClr>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black"/>
              </a:solidFill>
            </a:endParaRPr>
          </a:p>
        </p:txBody>
      </p:sp>
    </p:spTree>
    <p:extLst>
      <p:ext uri="{BB962C8B-B14F-4D97-AF65-F5344CB8AC3E}">
        <p14:creationId xmlns:p14="http://schemas.microsoft.com/office/powerpoint/2010/main" val="51047977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2249751-A5A8-4800-A5FD-F60BF127618C}" type="slidenum">
              <a:rPr lang="en-US" altLang="zh-TW" sz="1400" smtClean="0">
                <a:solidFill>
                  <a:srgbClr val="AD1F1F"/>
                </a:solidFill>
                <a:latin typeface="Times New Roman" panose="02020603050405020304" pitchFamily="18" charset="0"/>
              </a:rPr>
              <a:pPr>
                <a:spcBef>
                  <a:spcPct val="0"/>
                </a:spcBef>
                <a:buClrTx/>
                <a:buSzTx/>
                <a:buFontTx/>
                <a:buNone/>
                <a:defRPr/>
              </a:pPr>
              <a:t>127</a:t>
            </a:fld>
            <a:endParaRPr lang="en-US" altLang="zh-TW" sz="1400">
              <a:solidFill>
                <a:srgbClr val="AD1F1F"/>
              </a:solidFill>
              <a:latin typeface="Times New Roman" panose="02020603050405020304" pitchFamily="18" charset="0"/>
            </a:endParaRPr>
          </a:p>
        </p:txBody>
      </p:sp>
      <p:sp>
        <p:nvSpPr>
          <p:cNvPr id="295938" name="Rectangle 3">
            <a:extLst>
              <a:ext uri="{FF2B5EF4-FFF2-40B4-BE49-F238E27FC236}"/>
            </a:extLst>
          </p:cNvPr>
          <p:cNvSpPr>
            <a:spLocks noGrp="1" noChangeArrowheads="1"/>
          </p:cNvSpPr>
          <p:nvPr>
            <p:ph type="body" idx="4294967295"/>
          </p:nvPr>
        </p:nvSpPr>
        <p:spPr>
          <a:xfrm>
            <a:off x="107950" y="1052512"/>
            <a:ext cx="8785225" cy="5805488"/>
          </a:xfrm>
        </p:spPr>
        <p:txBody>
          <a:bodyPr/>
          <a:lstStyle/>
          <a:p>
            <a:pPr marL="268288" indent="-268288" algn="just" eaLnBrk="1" hangingPunct="1">
              <a:buClr>
                <a:srgbClr val="000099"/>
              </a:buClr>
              <a:buFont typeface="Wingdings" panose="05000000000000000000" pitchFamily="2" charset="2"/>
              <a:buChar char="l"/>
              <a:defRPr/>
            </a:pPr>
            <a:r>
              <a:rPr lang="zh-TW" altLang="en-US" sz="2600" b="1" u="dbl" smtClean="0">
                <a:solidFill>
                  <a:srgbClr val="0000FF"/>
                </a:solidFill>
                <a:uFill>
                  <a:solidFill>
                    <a:srgbClr val="006600"/>
                  </a:solidFill>
                </a:uFill>
                <a:latin typeface="+mj-ea"/>
                <a:ea typeface="+mj-ea"/>
              </a:rPr>
              <a:t>投標</a:t>
            </a:r>
            <a:r>
              <a:rPr lang="zh-TW" altLang="en-US" sz="2600" b="1" u="dbl">
                <a:solidFill>
                  <a:srgbClr val="0000FF"/>
                </a:solidFill>
                <a:uFill>
                  <a:solidFill>
                    <a:srgbClr val="006600"/>
                  </a:solidFill>
                </a:uFill>
                <a:latin typeface="+mj-ea"/>
                <a:ea typeface="+mj-ea"/>
              </a:rPr>
              <a:t>廠商資格與特殊或巨額採購認定標準</a:t>
            </a:r>
            <a:r>
              <a:rPr lang="zh-TW" altLang="en-US" sz="2600" b="1">
                <a:solidFill>
                  <a:srgbClr val="0000FF"/>
                </a:solidFill>
                <a:latin typeface="+mj-ea"/>
                <a:ea typeface="+mj-ea"/>
              </a:rPr>
              <a:t>第</a:t>
            </a:r>
            <a:r>
              <a:rPr lang="en-US" altLang="zh-TW" sz="2600" b="1" smtClean="0">
                <a:solidFill>
                  <a:srgbClr val="0000FF"/>
                </a:solidFill>
                <a:latin typeface="+mj-ea"/>
                <a:ea typeface="+mj-ea"/>
              </a:rPr>
              <a:t>3</a:t>
            </a:r>
            <a:r>
              <a:rPr lang="zh-TW" altLang="en-US" sz="2600" b="1" smtClean="0">
                <a:solidFill>
                  <a:srgbClr val="0000FF"/>
                </a:solidFill>
                <a:latin typeface="+mj-ea"/>
                <a:ea typeface="+mj-ea"/>
              </a:rPr>
              <a:t>條第</a:t>
            </a:r>
            <a:r>
              <a:rPr lang="en-US" altLang="zh-TW" sz="2600" b="1" smtClean="0">
                <a:solidFill>
                  <a:srgbClr val="0000FF"/>
                </a:solidFill>
                <a:latin typeface="+mj-ea"/>
                <a:ea typeface="+mj-ea"/>
              </a:rPr>
              <a:t>5</a:t>
            </a:r>
            <a:r>
              <a:rPr lang="zh-TW" altLang="en-US" sz="2600" b="1" smtClean="0">
                <a:solidFill>
                  <a:srgbClr val="0000FF"/>
                </a:solidFill>
                <a:latin typeface="+mj-ea"/>
                <a:ea typeface="+mj-ea"/>
              </a:rPr>
              <a:t>項</a:t>
            </a:r>
            <a:endParaRPr lang="zh-TW" altLang="en-US" sz="2600" b="1" dirty="0">
              <a:solidFill>
                <a:srgbClr val="0000FF"/>
              </a:solidFill>
              <a:latin typeface="+mj-ea"/>
              <a:ea typeface="+mj-ea"/>
            </a:endParaRPr>
          </a:p>
          <a:p>
            <a:pPr marL="174625" indent="360363" algn="just">
              <a:buClr>
                <a:srgbClr val="660033"/>
              </a:buClr>
              <a:buNone/>
              <a:defRPr/>
            </a:pPr>
            <a:r>
              <a:rPr lang="zh-TW" altLang="en-US" sz="2600" b="1" smtClean="0">
                <a:solidFill>
                  <a:srgbClr val="000099"/>
                </a:solidFill>
                <a:latin typeface="+mj-ea"/>
                <a:ea typeface="+mj-ea"/>
              </a:rPr>
              <a:t>第</a:t>
            </a:r>
            <a:r>
              <a:rPr lang="en-US" altLang="zh-TW" sz="2600" b="1" smtClean="0">
                <a:solidFill>
                  <a:srgbClr val="000099"/>
                </a:solidFill>
                <a:latin typeface="+mj-ea"/>
                <a:ea typeface="+mj-ea"/>
              </a:rPr>
              <a:t>1</a:t>
            </a:r>
            <a:r>
              <a:rPr lang="zh-TW" altLang="en-US" sz="2600" b="1" smtClean="0">
                <a:solidFill>
                  <a:srgbClr val="000099"/>
                </a:solidFill>
                <a:latin typeface="+mj-ea"/>
                <a:ea typeface="+mj-ea"/>
              </a:rPr>
              <a:t>項第</a:t>
            </a:r>
            <a:r>
              <a:rPr lang="en-US" altLang="zh-TW" sz="2600" b="1" smtClean="0">
                <a:solidFill>
                  <a:srgbClr val="000099"/>
                </a:solidFill>
                <a:latin typeface="+mj-ea"/>
                <a:ea typeface="+mj-ea"/>
              </a:rPr>
              <a:t>2</a:t>
            </a:r>
            <a:r>
              <a:rPr lang="zh-TW" altLang="en-US" sz="2600" b="1" smtClean="0">
                <a:solidFill>
                  <a:srgbClr val="000099"/>
                </a:solidFill>
                <a:latin typeface="+mj-ea"/>
                <a:ea typeface="+mj-ea"/>
              </a:rPr>
              <a:t>款</a:t>
            </a:r>
            <a:r>
              <a:rPr lang="zh-TW" altLang="en-US" sz="2600" b="1" u="sng">
                <a:solidFill>
                  <a:srgbClr val="000099"/>
                </a:solidFill>
                <a:uFill>
                  <a:solidFill>
                    <a:srgbClr val="FF0000"/>
                  </a:solidFill>
                </a:uFill>
                <a:latin typeface="+mj-ea"/>
                <a:ea typeface="+mj-ea"/>
              </a:rPr>
              <a:t>納稅證明</a:t>
            </a:r>
            <a:r>
              <a:rPr lang="zh-TW" altLang="en-US" sz="2600" b="1">
                <a:solidFill>
                  <a:srgbClr val="000099"/>
                </a:solidFill>
                <a:latin typeface="+mj-ea"/>
                <a:ea typeface="+mj-ea"/>
              </a:rPr>
              <a:t>，其屬營業稅繳稅證明者，為</a:t>
            </a:r>
            <a:r>
              <a:rPr lang="zh-TW" altLang="en-US" sz="2600" b="1" u="sng">
                <a:solidFill>
                  <a:srgbClr val="000099"/>
                </a:solidFill>
                <a:uFill>
                  <a:solidFill>
                    <a:srgbClr val="FF0000"/>
                  </a:solidFill>
                </a:uFill>
                <a:latin typeface="+mj-ea"/>
                <a:ea typeface="+mj-ea"/>
              </a:rPr>
              <a:t>營業稅繳款書收據聯或</a:t>
            </a:r>
            <a:r>
              <a:rPr lang="zh-TW" altLang="en-US" sz="2600" b="1">
                <a:solidFill>
                  <a:srgbClr val="000099"/>
                </a:solidFill>
                <a:latin typeface="+mj-ea"/>
                <a:ea typeface="+mj-ea"/>
              </a:rPr>
              <a:t>主管稽徵機關核章之</a:t>
            </a:r>
            <a:r>
              <a:rPr lang="zh-TW" altLang="en-US" sz="2600" b="1" u="sng">
                <a:solidFill>
                  <a:srgbClr val="000099"/>
                </a:solidFill>
                <a:uFill>
                  <a:solidFill>
                    <a:srgbClr val="FF0000"/>
                  </a:solidFill>
                </a:uFill>
                <a:latin typeface="+mj-ea"/>
                <a:ea typeface="+mj-ea"/>
              </a:rPr>
              <a:t>最近一期營業人銷售額與稅額申報書收執聯</a:t>
            </a:r>
            <a:r>
              <a:rPr lang="zh-TW" altLang="en-US" sz="2600" b="1">
                <a:solidFill>
                  <a:srgbClr val="000099"/>
                </a:solidFill>
                <a:latin typeface="+mj-ea"/>
                <a:ea typeface="+mj-ea"/>
              </a:rPr>
              <a:t>。廠商不及提出最近一期證明者，</a:t>
            </a:r>
            <a:r>
              <a:rPr lang="zh-TW" altLang="en-US" sz="2600" b="1" u="sng">
                <a:solidFill>
                  <a:srgbClr val="000099"/>
                </a:solidFill>
                <a:uFill>
                  <a:solidFill>
                    <a:srgbClr val="FF0000"/>
                  </a:solidFill>
                </a:uFill>
                <a:latin typeface="+mj-ea"/>
                <a:ea typeface="+mj-ea"/>
              </a:rPr>
              <a:t>得以前一期</a:t>
            </a:r>
            <a:r>
              <a:rPr lang="zh-TW" altLang="en-US" sz="2600" b="1">
                <a:solidFill>
                  <a:srgbClr val="000099"/>
                </a:solidFill>
                <a:latin typeface="+mj-ea"/>
                <a:ea typeface="+mj-ea"/>
              </a:rPr>
              <a:t>之納稅證明代之。新設立且未屆第一期營業稅繳納期限者，得以營業稅主管稽徵機關核發之</a:t>
            </a:r>
            <a:r>
              <a:rPr lang="zh-TW" altLang="en-US" sz="2600" b="1" u="sng">
                <a:solidFill>
                  <a:srgbClr val="000099"/>
                </a:solidFill>
                <a:uFill>
                  <a:solidFill>
                    <a:srgbClr val="FF0000"/>
                  </a:solidFill>
                </a:uFill>
                <a:latin typeface="+mj-ea"/>
                <a:ea typeface="+mj-ea"/>
              </a:rPr>
              <a:t>核准設立登記公函代之</a:t>
            </a:r>
            <a:r>
              <a:rPr lang="zh-TW" altLang="en-US" sz="2600" b="1">
                <a:solidFill>
                  <a:srgbClr val="000099"/>
                </a:solidFill>
                <a:latin typeface="+mj-ea"/>
                <a:ea typeface="+mj-ea"/>
              </a:rPr>
              <a:t>；經核定使用統一發票者，應一併檢附申領統一發票購票證相關文件。營業稅或所得稅之納稅證明，</a:t>
            </a:r>
            <a:r>
              <a:rPr lang="zh-TW" altLang="en-US" sz="2600" b="1" u="sng">
                <a:solidFill>
                  <a:srgbClr val="000099"/>
                </a:solidFill>
                <a:uFill>
                  <a:solidFill>
                    <a:srgbClr val="FF0000"/>
                  </a:solidFill>
                </a:uFill>
                <a:latin typeface="+mj-ea"/>
                <a:ea typeface="+mj-ea"/>
              </a:rPr>
              <a:t>得以與上開最近一期或前一期證明相同期間內主管稽徵機關核發之無違章欠稅之查復表代之</a:t>
            </a:r>
            <a:r>
              <a:rPr lang="zh-TW" altLang="en-US" sz="2600" b="1" smtClean="0">
                <a:solidFill>
                  <a:srgbClr val="000099"/>
                </a:solidFill>
                <a:latin typeface="+mj-ea"/>
                <a:ea typeface="+mj-ea"/>
              </a:rPr>
              <a:t>。</a:t>
            </a:r>
            <a:endParaRPr lang="en-US" altLang="zh-TW" sz="2600" b="1" dirty="0">
              <a:latin typeface="+mj-ea"/>
              <a:ea typeface="+mj-ea"/>
            </a:endParaRPr>
          </a:p>
        </p:txBody>
      </p:sp>
      <p:sp>
        <p:nvSpPr>
          <p:cNvPr id="6" name="Rectangle 2">
            <a:extLst>
              <a:ext uri="{FF2B5EF4-FFF2-40B4-BE49-F238E27FC236}"/>
            </a:extLst>
          </p:cNvPr>
          <p:cNvSpPr>
            <a:spLocks noChangeArrowheads="1"/>
          </p:cNvSpPr>
          <p:nvPr/>
        </p:nvSpPr>
        <p:spPr bwMode="auto">
          <a:xfrm>
            <a:off x="395537" y="441325"/>
            <a:ext cx="3888431" cy="587375"/>
          </a:xfrm>
          <a:prstGeom prst="rect">
            <a:avLst/>
          </a:prstGeom>
          <a:noFill/>
          <a:ln w="9525">
            <a:noFill/>
            <a:miter lim="800000"/>
            <a:headEnd/>
            <a:tailEnd/>
          </a:ln>
        </p:spPr>
        <p:txBody>
          <a:bodyPr anchor="b"/>
          <a:lstStyle/>
          <a:p>
            <a:pPr>
              <a:lnSpc>
                <a:spcPct val="90000"/>
              </a:lnSpc>
              <a:defRPr/>
            </a:pPr>
            <a:r>
              <a:rPr lang="zh-TW" altLang="en-US" sz="3200" b="1" spc="-100" smtClean="0">
                <a:solidFill>
                  <a:srgbClr val="003399"/>
                </a:solidFill>
                <a:latin typeface="微軟正黑體" panose="020B0604030504040204" pitchFamily="34" charset="-120"/>
                <a:ea typeface="微軟正黑體" panose="020B0604030504040204" pitchFamily="34" charset="-120"/>
              </a:rPr>
              <a:t>有效之納稅證明文件</a:t>
            </a:r>
            <a:endParaRPr lang="en-US" altLang="zh-TW" sz="3200" b="1" spc="-100" smtClean="0">
              <a:solidFill>
                <a:srgbClr val="0033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6200750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2249751-A5A8-4800-A5FD-F60BF127618C}" type="slidenum">
              <a:rPr lang="en-US" altLang="zh-TW" sz="1400" smtClean="0">
                <a:solidFill>
                  <a:srgbClr val="AD1F1F"/>
                </a:solidFill>
                <a:latin typeface="Times New Roman" panose="02020603050405020304" pitchFamily="18" charset="0"/>
              </a:rPr>
              <a:pPr>
                <a:spcBef>
                  <a:spcPct val="0"/>
                </a:spcBef>
                <a:buClrTx/>
                <a:buSzTx/>
                <a:buFontTx/>
                <a:buNone/>
                <a:defRPr/>
              </a:pPr>
              <a:t>128</a:t>
            </a:fld>
            <a:endParaRPr lang="en-US" altLang="zh-TW" sz="1400">
              <a:solidFill>
                <a:srgbClr val="AD1F1F"/>
              </a:solidFill>
              <a:latin typeface="Times New Roman" panose="02020603050405020304" pitchFamily="18" charset="0"/>
            </a:endParaRPr>
          </a:p>
        </p:txBody>
      </p:sp>
      <p:sp>
        <p:nvSpPr>
          <p:cNvPr id="295938" name="Rectangle 3">
            <a:extLst>
              <a:ext uri="{FF2B5EF4-FFF2-40B4-BE49-F238E27FC236}"/>
            </a:extLst>
          </p:cNvPr>
          <p:cNvSpPr>
            <a:spLocks noGrp="1" noChangeArrowheads="1"/>
          </p:cNvSpPr>
          <p:nvPr>
            <p:ph type="body" idx="4294967295"/>
          </p:nvPr>
        </p:nvSpPr>
        <p:spPr>
          <a:xfrm>
            <a:off x="107950" y="1052512"/>
            <a:ext cx="8785225" cy="5805488"/>
          </a:xfrm>
        </p:spPr>
        <p:txBody>
          <a:bodyPr/>
          <a:lstStyle/>
          <a:p>
            <a:pPr marL="268288" indent="-268288" algn="just" eaLnBrk="1" hangingPunct="1">
              <a:buClr>
                <a:srgbClr val="000099"/>
              </a:buClr>
              <a:buFont typeface="Wingdings" panose="05000000000000000000" pitchFamily="2" charset="2"/>
              <a:buChar char="l"/>
              <a:defRPr/>
            </a:pPr>
            <a:r>
              <a:rPr lang="en-US" altLang="zh-TW" sz="2600" b="1" u="dbl" smtClean="0">
                <a:solidFill>
                  <a:srgbClr val="0000FF"/>
                </a:solidFill>
                <a:uFill>
                  <a:solidFill>
                    <a:srgbClr val="006600"/>
                  </a:solidFill>
                </a:uFill>
                <a:latin typeface="+mj-ea"/>
                <a:ea typeface="+mj-ea"/>
              </a:rPr>
              <a:t>112.05.23</a:t>
            </a:r>
            <a:r>
              <a:rPr lang="zh-TW" altLang="en-US" sz="2600" b="1" u="dbl">
                <a:solidFill>
                  <a:srgbClr val="0000FF"/>
                </a:solidFill>
                <a:uFill>
                  <a:solidFill>
                    <a:srgbClr val="006600"/>
                  </a:solidFill>
                </a:uFill>
                <a:latin typeface="+mj-ea"/>
                <a:ea typeface="+mj-ea"/>
              </a:rPr>
              <a:t>工程企字第</a:t>
            </a:r>
            <a:r>
              <a:rPr lang="en-US" altLang="zh-TW" sz="2600" b="1" u="dbl">
                <a:solidFill>
                  <a:srgbClr val="0000FF"/>
                </a:solidFill>
                <a:uFill>
                  <a:solidFill>
                    <a:srgbClr val="006600"/>
                  </a:solidFill>
                </a:uFill>
                <a:latin typeface="+mj-ea"/>
                <a:ea typeface="+mj-ea"/>
              </a:rPr>
              <a:t>1120010202</a:t>
            </a:r>
            <a:r>
              <a:rPr lang="zh-TW" altLang="en-US" sz="2600" b="1" u="dbl" smtClean="0">
                <a:solidFill>
                  <a:srgbClr val="0000FF"/>
                </a:solidFill>
                <a:uFill>
                  <a:solidFill>
                    <a:srgbClr val="006600"/>
                  </a:solidFill>
                </a:uFill>
                <a:latin typeface="+mj-ea"/>
                <a:ea typeface="+mj-ea"/>
              </a:rPr>
              <a:t>號函</a:t>
            </a:r>
            <a:endParaRPr lang="zh-TW" altLang="en-US" sz="2600" b="1" dirty="0">
              <a:solidFill>
                <a:srgbClr val="0000FF"/>
              </a:solidFill>
              <a:latin typeface="+mj-ea"/>
              <a:ea typeface="+mj-ea"/>
            </a:endParaRPr>
          </a:p>
          <a:p>
            <a:pPr marL="268288" indent="-260350" algn="just">
              <a:buClr>
                <a:srgbClr val="660033"/>
              </a:buClr>
              <a:buNone/>
              <a:defRPr/>
            </a:pPr>
            <a:r>
              <a:rPr lang="zh-TW" altLang="en-US" sz="2600" b="1">
                <a:solidFill>
                  <a:srgbClr val="000099"/>
                </a:solidFill>
                <a:latin typeface="+mj-ea"/>
                <a:ea typeface="+mj-ea"/>
              </a:rPr>
              <a:t>一、本會為推行採購作業電子化，便捷廠商參與政府採購投標作業及機關審標作業，於</a:t>
            </a:r>
            <a:r>
              <a:rPr lang="zh-TW" altLang="en-US" sz="2600" b="1" smtClean="0">
                <a:solidFill>
                  <a:srgbClr val="000099"/>
                </a:solidFill>
                <a:latin typeface="+mj-ea"/>
                <a:ea typeface="+mj-ea"/>
              </a:rPr>
              <a:t>政府</a:t>
            </a:r>
            <a:r>
              <a:rPr lang="zh-TW" altLang="en-US" sz="2600" b="1">
                <a:solidFill>
                  <a:srgbClr val="000099"/>
                </a:solidFill>
                <a:latin typeface="+mj-ea"/>
                <a:ea typeface="+mj-ea"/>
              </a:rPr>
              <a:t>電子採購網（下稱採購網）介接</a:t>
            </a:r>
            <a:r>
              <a:rPr lang="zh-TW" altLang="en-US" sz="2600" b="1" u="sng">
                <a:solidFill>
                  <a:srgbClr val="000099"/>
                </a:solidFill>
                <a:uFill>
                  <a:solidFill>
                    <a:srgbClr val="0000FF"/>
                  </a:solidFill>
                </a:uFill>
                <a:latin typeface="+mj-ea"/>
                <a:ea typeface="+mj-ea"/>
              </a:rPr>
              <a:t>財政部財政資訊中心</a:t>
            </a:r>
            <a:r>
              <a:rPr lang="zh-TW" altLang="en-US" sz="2600" b="1">
                <a:solidFill>
                  <a:srgbClr val="000099"/>
                </a:solidFill>
                <a:latin typeface="+mj-ea"/>
                <a:ea typeface="+mj-ea"/>
              </a:rPr>
              <a:t>之納稅證明資料，</a:t>
            </a:r>
            <a:r>
              <a:rPr lang="zh-TW" altLang="en-US" sz="2600" b="1" u="heavy">
                <a:solidFill>
                  <a:srgbClr val="006600"/>
                </a:solidFill>
                <a:uFill>
                  <a:solidFill>
                    <a:srgbClr val="FF0000"/>
                  </a:solidFill>
                </a:uFill>
                <a:latin typeface="+mj-ea"/>
                <a:ea typeface="+mj-ea"/>
              </a:rPr>
              <a:t>投標廠商得於採購網下載</a:t>
            </a:r>
            <a:r>
              <a:rPr lang="zh-TW" altLang="en-US" sz="2600" b="1" u="heavy" smtClean="0">
                <a:solidFill>
                  <a:srgbClr val="006600"/>
                </a:solidFill>
                <a:uFill>
                  <a:solidFill>
                    <a:srgbClr val="FF0000"/>
                  </a:solidFill>
                </a:uFill>
                <a:latin typeface="+mj-ea"/>
                <a:ea typeface="+mj-ea"/>
              </a:rPr>
              <a:t>營業稅</a:t>
            </a:r>
            <a:r>
              <a:rPr lang="zh-TW" altLang="en-US" sz="2600" b="1" u="heavy">
                <a:solidFill>
                  <a:srgbClr val="006600"/>
                </a:solidFill>
                <a:uFill>
                  <a:solidFill>
                    <a:srgbClr val="FF0000"/>
                  </a:solidFill>
                </a:uFill>
                <a:latin typeface="+mj-ea"/>
                <a:ea typeface="+mj-ea"/>
              </a:rPr>
              <a:t>（申報及繳納）及無違章欠稅查復資料，將該納稅證明查詢紀錄列印後附於投標文件，作為</a:t>
            </a:r>
            <a:r>
              <a:rPr lang="zh-TW" altLang="en-US" sz="2600" b="1" u="heavy" smtClean="0">
                <a:solidFill>
                  <a:srgbClr val="006600"/>
                </a:solidFill>
                <a:uFill>
                  <a:solidFill>
                    <a:srgbClr val="FF0000"/>
                  </a:solidFill>
                </a:uFill>
                <a:latin typeface="+mj-ea"/>
                <a:ea typeface="+mj-ea"/>
              </a:rPr>
              <a:t>廠商納稅</a:t>
            </a:r>
            <a:r>
              <a:rPr lang="zh-TW" altLang="en-US" sz="2600" b="1" u="heavy">
                <a:solidFill>
                  <a:srgbClr val="006600"/>
                </a:solidFill>
                <a:uFill>
                  <a:solidFill>
                    <a:srgbClr val="FF0000"/>
                  </a:solidFill>
                </a:uFill>
                <a:latin typeface="+mj-ea"/>
                <a:ea typeface="+mj-ea"/>
              </a:rPr>
              <a:t>證明，供機關審標之用</a:t>
            </a:r>
            <a:r>
              <a:rPr lang="zh-TW" altLang="en-US" sz="2600" b="1" smtClean="0">
                <a:solidFill>
                  <a:srgbClr val="000099"/>
                </a:solidFill>
                <a:latin typeface="+mj-ea"/>
                <a:ea typeface="+mj-ea"/>
              </a:rPr>
              <a:t>。</a:t>
            </a:r>
            <a:endParaRPr lang="en-US" altLang="zh-TW" sz="2600" b="1" smtClean="0">
              <a:solidFill>
                <a:srgbClr val="000099"/>
              </a:solidFill>
              <a:latin typeface="+mj-ea"/>
              <a:ea typeface="+mj-ea"/>
            </a:endParaRPr>
          </a:p>
          <a:p>
            <a:pPr marL="268288" indent="-260350" algn="just">
              <a:buClr>
                <a:srgbClr val="660033"/>
              </a:buClr>
              <a:buNone/>
              <a:defRPr/>
            </a:pPr>
            <a:r>
              <a:rPr lang="zh-TW" altLang="en-US" sz="2600" b="1">
                <a:solidFill>
                  <a:srgbClr val="000099"/>
                </a:solidFill>
                <a:latin typeface="+mj-ea"/>
                <a:ea typeface="+mj-ea"/>
              </a:rPr>
              <a:t>二、上開採購網產出資料附記皆載有：「投標廠商查詢資料限招標機關於</a:t>
            </a:r>
            <a:r>
              <a:rPr lang="zh-TW" altLang="en-US" sz="2600" b="1" smtClean="0">
                <a:solidFill>
                  <a:srgbClr val="000099"/>
                </a:solidFill>
                <a:latin typeface="+mj-ea"/>
                <a:ea typeface="+mj-ea"/>
              </a:rPr>
              <a:t>政府</a:t>
            </a:r>
            <a:r>
              <a:rPr lang="zh-TW" altLang="en-US" sz="2600" b="1">
                <a:solidFill>
                  <a:srgbClr val="000099"/>
                </a:solidFill>
                <a:latin typeface="+mj-ea"/>
                <a:ea typeface="+mj-ea"/>
              </a:rPr>
              <a:t>電子採購網使用。此份列印之納稅證明查詢紀錄，可附於投標文件，作為廠商納稅證明」</a:t>
            </a:r>
            <a:r>
              <a:rPr lang="zh-TW" altLang="en-US" sz="2600" b="1" smtClean="0">
                <a:solidFill>
                  <a:srgbClr val="000099"/>
                </a:solidFill>
                <a:latin typeface="+mj-ea"/>
                <a:ea typeface="+mj-ea"/>
              </a:rPr>
              <a:t>。</a:t>
            </a:r>
            <a:endParaRPr lang="en-US" altLang="zh-TW" sz="2600" b="1" dirty="0">
              <a:latin typeface="+mj-ea"/>
              <a:ea typeface="+mj-ea"/>
            </a:endParaRPr>
          </a:p>
        </p:txBody>
      </p:sp>
      <p:sp>
        <p:nvSpPr>
          <p:cNvPr id="6" name="Rectangle 2">
            <a:extLst>
              <a:ext uri="{FF2B5EF4-FFF2-40B4-BE49-F238E27FC236}"/>
            </a:extLst>
          </p:cNvPr>
          <p:cNvSpPr>
            <a:spLocks noChangeArrowheads="1"/>
          </p:cNvSpPr>
          <p:nvPr/>
        </p:nvSpPr>
        <p:spPr bwMode="auto">
          <a:xfrm>
            <a:off x="395537" y="441325"/>
            <a:ext cx="3888431" cy="587375"/>
          </a:xfrm>
          <a:prstGeom prst="rect">
            <a:avLst/>
          </a:prstGeom>
          <a:noFill/>
          <a:ln w="9525">
            <a:noFill/>
            <a:miter lim="800000"/>
            <a:headEnd/>
            <a:tailEnd/>
          </a:ln>
        </p:spPr>
        <p:txBody>
          <a:bodyPr anchor="b"/>
          <a:lstStyle/>
          <a:p>
            <a:pPr>
              <a:lnSpc>
                <a:spcPct val="90000"/>
              </a:lnSpc>
              <a:defRPr/>
            </a:pPr>
            <a:r>
              <a:rPr lang="zh-TW" altLang="en-US" sz="3200" b="1" spc="-100" smtClean="0">
                <a:solidFill>
                  <a:srgbClr val="003399"/>
                </a:solidFill>
                <a:latin typeface="微軟正黑體" panose="020B0604030504040204" pitchFamily="34" charset="-120"/>
                <a:ea typeface="微軟正黑體" panose="020B0604030504040204" pitchFamily="34" charset="-120"/>
              </a:rPr>
              <a:t>有效之納稅證明文件</a:t>
            </a:r>
            <a:endParaRPr lang="en-US" altLang="zh-TW" sz="3200" b="1" spc="-100" smtClean="0">
              <a:solidFill>
                <a:srgbClr val="0033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4306100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D627911E-509A-4E6C-A051-6E3EF2AF0DD7}" type="slidenum">
              <a:rPr lang="en-US" altLang="zh-TW" sz="1400" smtClean="0">
                <a:solidFill>
                  <a:srgbClr val="AD1F1F"/>
                </a:solidFill>
                <a:latin typeface="Times New Roman" panose="02020603050405020304" pitchFamily="18" charset="0"/>
              </a:rPr>
              <a:pPr>
                <a:spcBef>
                  <a:spcPct val="0"/>
                </a:spcBef>
                <a:buClrTx/>
                <a:buSzTx/>
                <a:buFontTx/>
                <a:buNone/>
                <a:defRPr/>
              </a:pPr>
              <a:t>129</a:t>
            </a:fld>
            <a:endParaRPr lang="en-US" altLang="zh-TW" sz="1400">
              <a:solidFill>
                <a:srgbClr val="AD1F1F"/>
              </a:solidFill>
              <a:latin typeface="Times New Roman" panose="02020603050405020304" pitchFamily="18" charset="0"/>
            </a:endParaRPr>
          </a:p>
        </p:txBody>
      </p:sp>
      <p:sp>
        <p:nvSpPr>
          <p:cNvPr id="7" name="Rectangle 2">
            <a:extLst>
              <a:ext uri="{FF2B5EF4-FFF2-40B4-BE49-F238E27FC236}"/>
            </a:extLst>
          </p:cNvPr>
          <p:cNvSpPr txBox="1">
            <a:spLocks noChangeArrowheads="1"/>
          </p:cNvSpPr>
          <p:nvPr/>
        </p:nvSpPr>
        <p:spPr>
          <a:xfrm>
            <a:off x="215516" y="116632"/>
            <a:ext cx="8568952" cy="504056"/>
          </a:xfrm>
          <a:prstGeom prst="rect">
            <a:avLst/>
          </a:prstGeom>
        </p:spPr>
        <p:txBody>
          <a:bodyPr anchor="ctr">
            <a:norm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lang="zh-TW" altLang="en-US" sz="2400" b="1" cap="none">
                <a:solidFill>
                  <a:srgbClr val="003399"/>
                </a:solidFill>
                <a:effectLst/>
                <a:latin typeface="微軟正黑體" panose="020B0604030504040204" pitchFamily="34" charset="-120"/>
              </a:rPr>
              <a:t>營業人銷售額與稅額申報</a:t>
            </a:r>
            <a:r>
              <a:rPr lang="zh-TW" altLang="en-US" sz="2400" b="1" cap="none" smtClean="0">
                <a:solidFill>
                  <a:srgbClr val="003399"/>
                </a:solidFill>
                <a:effectLst/>
                <a:latin typeface="微軟正黑體" panose="020B0604030504040204" pitchFamily="34" charset="-120"/>
              </a:rPr>
              <a:t>書</a:t>
            </a:r>
            <a:r>
              <a:rPr lang="en-US" altLang="zh-TW" sz="2400" b="1" cap="none" smtClean="0">
                <a:solidFill>
                  <a:srgbClr val="003399"/>
                </a:solidFill>
                <a:effectLst/>
                <a:latin typeface="微軟正黑體" panose="020B0604030504040204" pitchFamily="34" charset="-120"/>
                <a:cs typeface="Times New Roman" panose="02020603050405020304" pitchFamily="18" charset="0"/>
              </a:rPr>
              <a:t>401</a:t>
            </a:r>
            <a:r>
              <a:rPr lang="zh-TW" altLang="en-US" sz="2400" b="1" cap="none" smtClean="0">
                <a:solidFill>
                  <a:srgbClr val="003399"/>
                </a:solidFill>
                <a:effectLst/>
                <a:latin typeface="微軟正黑體" panose="020B0604030504040204" pitchFamily="34" charset="-120"/>
              </a:rPr>
              <a:t>（</a:t>
            </a:r>
            <a:r>
              <a:rPr lang="zh-TW" altLang="en-US" sz="2400" b="1" cap="none">
                <a:solidFill>
                  <a:srgbClr val="003399"/>
                </a:solidFill>
                <a:effectLst/>
                <a:latin typeface="微軟正黑體" panose="020B0604030504040204" pitchFamily="34" charset="-120"/>
              </a:rPr>
              <a:t>收執</a:t>
            </a:r>
            <a:r>
              <a:rPr lang="zh-TW" altLang="en-US" sz="2400" b="1" cap="none" smtClean="0">
                <a:solidFill>
                  <a:srgbClr val="003399"/>
                </a:solidFill>
                <a:effectLst/>
                <a:latin typeface="微軟正黑體" panose="020B0604030504040204" pitchFamily="34" charset="-120"/>
              </a:rPr>
              <a:t>聯，</a:t>
            </a:r>
            <a:r>
              <a:rPr lang="zh-TW" altLang="en-US" sz="2400" b="1" cap="none" smtClean="0">
                <a:solidFill>
                  <a:srgbClr val="C00000"/>
                </a:solidFill>
                <a:effectLst/>
                <a:latin typeface="微軟正黑體" panose="020B0604030504040204" pitchFamily="34" charset="-120"/>
              </a:rPr>
              <a:t>當期須繳稅者</a:t>
            </a:r>
            <a:r>
              <a:rPr lang="zh-TW" altLang="en-US" sz="2400" b="1" cap="none" smtClean="0">
                <a:solidFill>
                  <a:srgbClr val="003399"/>
                </a:solidFill>
                <a:effectLst/>
                <a:latin typeface="微軟正黑體" panose="020B0604030504040204" pitchFamily="34" charset="-120"/>
              </a:rPr>
              <a:t>）</a:t>
            </a:r>
            <a:endParaRPr lang="zh-TW" altLang="en-US" sz="2400" b="1" cap="none" dirty="0">
              <a:solidFill>
                <a:srgbClr val="003399"/>
              </a:solidFill>
              <a:effectLst/>
              <a:latin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147637" y="595461"/>
            <a:ext cx="8848725" cy="6126014"/>
          </a:xfrm>
          <a:prstGeom prst="rect">
            <a:avLst/>
          </a:prstGeom>
          <a:ln w="28575">
            <a:solidFill>
              <a:srgbClr val="660033"/>
            </a:solidFill>
          </a:ln>
        </p:spPr>
      </p:pic>
      <p:sp>
        <p:nvSpPr>
          <p:cNvPr id="3" name="矩形 2"/>
          <p:cNvSpPr/>
          <p:nvPr/>
        </p:nvSpPr>
        <p:spPr>
          <a:xfrm>
            <a:off x="6084168" y="2528900"/>
            <a:ext cx="2871428" cy="19834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8" name="矩形 7"/>
          <p:cNvSpPr/>
          <p:nvPr/>
        </p:nvSpPr>
        <p:spPr>
          <a:xfrm>
            <a:off x="5913040" y="5409220"/>
            <a:ext cx="2871428" cy="19834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14365009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136396" y="684576"/>
            <a:ext cx="747252" cy="212520"/>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13</a:t>
            </a:fld>
            <a:endParaRPr lang="en-US" altLang="zh-TW" sz="1400" smtClean="0">
              <a:solidFill>
                <a:srgbClr val="AD1F1F"/>
              </a:solidFill>
              <a:latin typeface="Times New Roman" panose="02020603050405020304" pitchFamily="18" charset="0"/>
            </a:endParaRPr>
          </a:p>
        </p:txBody>
      </p:sp>
      <p:pic>
        <p:nvPicPr>
          <p:cNvPr id="2" name="圖片 1"/>
          <p:cNvPicPr>
            <a:picLocks noChangeAspect="1"/>
          </p:cNvPicPr>
          <p:nvPr/>
        </p:nvPicPr>
        <p:blipFill>
          <a:blip r:embed="rId3"/>
          <a:stretch>
            <a:fillRect/>
          </a:stretch>
        </p:blipFill>
        <p:spPr>
          <a:xfrm>
            <a:off x="179512" y="98788"/>
            <a:ext cx="8604956" cy="1171575"/>
          </a:xfrm>
          <a:prstGeom prst="rect">
            <a:avLst/>
          </a:prstGeom>
          <a:ln>
            <a:solidFill>
              <a:srgbClr val="660033"/>
            </a:solidFill>
          </a:ln>
        </p:spPr>
      </p:pic>
      <p:pic>
        <p:nvPicPr>
          <p:cNvPr id="5" name="圖片 4"/>
          <p:cNvPicPr>
            <a:picLocks noChangeAspect="1"/>
          </p:cNvPicPr>
          <p:nvPr/>
        </p:nvPicPr>
        <p:blipFill>
          <a:blip r:embed="rId4"/>
          <a:stretch>
            <a:fillRect/>
          </a:stretch>
        </p:blipFill>
        <p:spPr>
          <a:xfrm>
            <a:off x="179512" y="1270363"/>
            <a:ext cx="4495800" cy="4381500"/>
          </a:xfrm>
          <a:prstGeom prst="rect">
            <a:avLst/>
          </a:prstGeom>
          <a:ln>
            <a:solidFill>
              <a:srgbClr val="660033"/>
            </a:solidFill>
          </a:ln>
        </p:spPr>
      </p:pic>
      <p:pic>
        <p:nvPicPr>
          <p:cNvPr id="6" name="圖片 5"/>
          <p:cNvPicPr>
            <a:picLocks noChangeAspect="1"/>
          </p:cNvPicPr>
          <p:nvPr/>
        </p:nvPicPr>
        <p:blipFill>
          <a:blip r:embed="rId5"/>
          <a:stretch>
            <a:fillRect/>
          </a:stretch>
        </p:blipFill>
        <p:spPr>
          <a:xfrm>
            <a:off x="4680301" y="1270363"/>
            <a:ext cx="4429125" cy="5473337"/>
          </a:xfrm>
          <a:prstGeom prst="rect">
            <a:avLst/>
          </a:prstGeom>
          <a:ln>
            <a:solidFill>
              <a:srgbClr val="660033"/>
            </a:solidFill>
          </a:ln>
        </p:spPr>
      </p:pic>
    </p:spTree>
    <p:extLst>
      <p:ext uri="{BB962C8B-B14F-4D97-AF65-F5344CB8AC3E}">
        <p14:creationId xmlns:p14="http://schemas.microsoft.com/office/powerpoint/2010/main" val="73063839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5" name="圖片 4"/>
          <p:cNvPicPr>
            <a:picLocks noChangeAspect="1"/>
          </p:cNvPicPr>
          <p:nvPr/>
        </p:nvPicPr>
        <p:blipFill>
          <a:blip r:embed="rId3"/>
          <a:stretch>
            <a:fillRect/>
          </a:stretch>
        </p:blipFill>
        <p:spPr>
          <a:xfrm>
            <a:off x="133350" y="676585"/>
            <a:ext cx="8877300" cy="6028779"/>
          </a:xfrm>
          <a:prstGeom prst="rect">
            <a:avLst/>
          </a:prstGeom>
          <a:ln w="28575">
            <a:solidFill>
              <a:srgbClr val="660033"/>
            </a:solidFill>
          </a:ln>
        </p:spPr>
      </p:pic>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D627911E-509A-4E6C-A051-6E3EF2AF0DD7}" type="slidenum">
              <a:rPr lang="en-US" altLang="zh-TW" sz="1400" smtClean="0">
                <a:solidFill>
                  <a:srgbClr val="AD1F1F"/>
                </a:solidFill>
                <a:latin typeface="Times New Roman" panose="02020603050405020304" pitchFamily="18" charset="0"/>
              </a:rPr>
              <a:pPr>
                <a:spcBef>
                  <a:spcPct val="0"/>
                </a:spcBef>
                <a:buClrTx/>
                <a:buSzTx/>
                <a:buFontTx/>
                <a:buNone/>
                <a:defRPr/>
              </a:pPr>
              <a:t>130</a:t>
            </a:fld>
            <a:endParaRPr lang="en-US" altLang="zh-TW" sz="1400">
              <a:solidFill>
                <a:srgbClr val="AD1F1F"/>
              </a:solidFill>
              <a:latin typeface="Times New Roman" panose="02020603050405020304" pitchFamily="18" charset="0"/>
            </a:endParaRPr>
          </a:p>
        </p:txBody>
      </p:sp>
      <p:sp>
        <p:nvSpPr>
          <p:cNvPr id="7" name="Rectangle 2">
            <a:extLst>
              <a:ext uri="{FF2B5EF4-FFF2-40B4-BE49-F238E27FC236}"/>
            </a:extLst>
          </p:cNvPr>
          <p:cNvSpPr txBox="1">
            <a:spLocks noChangeArrowheads="1"/>
          </p:cNvSpPr>
          <p:nvPr/>
        </p:nvSpPr>
        <p:spPr>
          <a:xfrm>
            <a:off x="215516" y="152636"/>
            <a:ext cx="8568952" cy="504056"/>
          </a:xfrm>
          <a:prstGeom prst="rect">
            <a:avLst/>
          </a:prstGeom>
        </p:spPr>
        <p:txBody>
          <a:bodyPr anchor="ctr">
            <a:norm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lang="zh-TW" altLang="en-US" sz="2400" b="1" cap="none">
                <a:solidFill>
                  <a:srgbClr val="003399"/>
                </a:solidFill>
                <a:effectLst/>
                <a:latin typeface="微軟正黑體" panose="020B0604030504040204" pitchFamily="34" charset="-120"/>
              </a:rPr>
              <a:t>營業人銷售額與稅額申報</a:t>
            </a:r>
            <a:r>
              <a:rPr lang="zh-TW" altLang="en-US" sz="2400" b="1" cap="none" smtClean="0">
                <a:solidFill>
                  <a:srgbClr val="003399"/>
                </a:solidFill>
                <a:effectLst/>
                <a:latin typeface="微軟正黑體" panose="020B0604030504040204" pitchFamily="34" charset="-120"/>
              </a:rPr>
              <a:t>書</a:t>
            </a:r>
            <a:r>
              <a:rPr lang="en-US" altLang="zh-TW" sz="2400" b="1" cap="none" smtClean="0">
                <a:solidFill>
                  <a:srgbClr val="003399"/>
                </a:solidFill>
                <a:effectLst/>
                <a:latin typeface="微軟正黑體" panose="020B0604030504040204" pitchFamily="34" charset="-120"/>
                <a:cs typeface="Times New Roman" panose="02020603050405020304" pitchFamily="18" charset="0"/>
              </a:rPr>
              <a:t>401</a:t>
            </a:r>
            <a:r>
              <a:rPr lang="zh-TW" altLang="en-US" sz="2400" b="1" cap="none" smtClean="0">
                <a:solidFill>
                  <a:srgbClr val="003399"/>
                </a:solidFill>
                <a:effectLst/>
                <a:latin typeface="微軟正黑體" panose="020B0604030504040204" pitchFamily="34" charset="-120"/>
              </a:rPr>
              <a:t>（</a:t>
            </a:r>
            <a:r>
              <a:rPr lang="zh-TW" altLang="en-US" sz="2400" b="1" cap="none">
                <a:solidFill>
                  <a:srgbClr val="003399"/>
                </a:solidFill>
                <a:effectLst/>
                <a:latin typeface="微軟正黑體" panose="020B0604030504040204" pitchFamily="34" charset="-120"/>
              </a:rPr>
              <a:t>收執</a:t>
            </a:r>
            <a:r>
              <a:rPr lang="zh-TW" altLang="en-US" sz="2400" b="1" cap="none" smtClean="0">
                <a:solidFill>
                  <a:srgbClr val="003399"/>
                </a:solidFill>
                <a:effectLst/>
                <a:latin typeface="微軟正黑體" panose="020B0604030504040204" pitchFamily="34" charset="-120"/>
              </a:rPr>
              <a:t>聯，</a:t>
            </a:r>
            <a:r>
              <a:rPr lang="zh-TW" altLang="en-US" sz="2400" b="1" cap="none" smtClean="0">
                <a:solidFill>
                  <a:srgbClr val="C00000"/>
                </a:solidFill>
                <a:effectLst/>
                <a:latin typeface="微軟正黑體" panose="020B0604030504040204" pitchFamily="34" charset="-120"/>
              </a:rPr>
              <a:t>當期免繳稅者</a:t>
            </a:r>
            <a:r>
              <a:rPr lang="zh-TW" altLang="en-US" sz="2400" b="1" cap="none" smtClean="0">
                <a:solidFill>
                  <a:srgbClr val="003399"/>
                </a:solidFill>
                <a:effectLst/>
                <a:latin typeface="微軟正黑體" panose="020B0604030504040204" pitchFamily="34" charset="-120"/>
              </a:rPr>
              <a:t>）</a:t>
            </a:r>
            <a:endParaRPr lang="zh-TW" altLang="en-US" sz="2400" b="1" cap="none" dirty="0">
              <a:solidFill>
                <a:srgbClr val="003399"/>
              </a:solidFill>
              <a:effectLst/>
              <a:latin typeface="微軟正黑體" panose="020B0604030504040204" pitchFamily="34" charset="-120"/>
            </a:endParaRPr>
          </a:p>
        </p:txBody>
      </p:sp>
      <p:sp>
        <p:nvSpPr>
          <p:cNvPr id="3" name="矩形 2"/>
          <p:cNvSpPr/>
          <p:nvPr/>
        </p:nvSpPr>
        <p:spPr>
          <a:xfrm>
            <a:off x="6084168" y="2528900"/>
            <a:ext cx="2871428" cy="19834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8" name="矩形 7"/>
          <p:cNvSpPr/>
          <p:nvPr/>
        </p:nvSpPr>
        <p:spPr>
          <a:xfrm>
            <a:off x="5913040" y="5409220"/>
            <a:ext cx="2871428" cy="19834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2429948594"/>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txBox="1">
            <a:spLocks noGrp="1"/>
          </p:cNvSpPr>
          <p:nvPr/>
        </p:nvSpPr>
        <p:spPr>
          <a:xfrm>
            <a:off x="8229600" y="6477000"/>
            <a:ext cx="762000" cy="244475"/>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95F89289-C443-41AC-B62E-A5686FB4C342}" type="slidenum">
              <a:rPr kumimoji="0" lang="en-US" altLang="zh-TW" sz="16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131</a:t>
            </a:fld>
            <a:endParaRPr kumimoji="0" lang="en-US" altLang="zh-TW" sz="16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8" name="Rectangle 2">
            <a:extLst>
              <a:ext uri="{FF2B5EF4-FFF2-40B4-BE49-F238E27FC236}"/>
            </a:extLst>
          </p:cNvPr>
          <p:cNvSpPr txBox="1">
            <a:spLocks noChangeArrowheads="1"/>
          </p:cNvSpPr>
          <p:nvPr/>
        </p:nvSpPr>
        <p:spPr bwMode="auto">
          <a:xfrm>
            <a:off x="359532" y="416409"/>
            <a:ext cx="8001000" cy="563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kern="0" smtClean="0">
                <a:solidFill>
                  <a:srgbClr val="003366"/>
                </a:solidFill>
                <a:effectLst>
                  <a:outerShdw blurRad="38100" dist="38100" dir="2700000" algn="tl">
                    <a:srgbClr val="C0C0C0"/>
                  </a:outerShdw>
                </a:effectLst>
                <a:latin typeface="微軟正黑體" panose="020B0604030504040204" pitchFamily="34" charset="-120"/>
              </a:rPr>
              <a:t>投標文件收件注意事項與狀況處置</a:t>
            </a:r>
            <a:endParaRPr lang="en-US" altLang="zh-TW" sz="2400" kern="0" dirty="0">
              <a:solidFill>
                <a:srgbClr val="CC3300"/>
              </a:solidFill>
              <a:effectLst>
                <a:outerShdw blurRad="38100" dist="38100" dir="2700000" algn="tl">
                  <a:srgbClr val="C0C0C0"/>
                </a:outerShdw>
              </a:effectLst>
              <a:latin typeface="微軟正黑體" panose="020B0604030504040204" pitchFamily="34" charset="-120"/>
            </a:endParaRPr>
          </a:p>
        </p:txBody>
      </p:sp>
      <p:sp>
        <p:nvSpPr>
          <p:cNvPr id="9" name="Rectangle 3">
            <a:extLst>
              <a:ext uri="{FF2B5EF4-FFF2-40B4-BE49-F238E27FC236}"/>
            </a:extLst>
          </p:cNvPr>
          <p:cNvSpPr txBox="1">
            <a:spLocks noChangeArrowheads="1"/>
          </p:cNvSpPr>
          <p:nvPr/>
        </p:nvSpPr>
        <p:spPr bwMode="auto">
          <a:xfrm>
            <a:off x="215516" y="1160748"/>
            <a:ext cx="8676964" cy="5697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algn="just" eaLnBrk="1" hangingPunct="1">
              <a:lnSpc>
                <a:spcPct val="90000"/>
              </a:lnSpc>
              <a:buClr>
                <a:srgbClr val="003366"/>
              </a:buClr>
              <a:defRPr/>
            </a:pPr>
            <a:r>
              <a:rPr lang="zh-TW" altLang="en-US" b="1" kern="0" smtClean="0">
                <a:solidFill>
                  <a:srgbClr val="006600"/>
                </a:solidFill>
                <a:latin typeface="微軟正黑體" panose="020B0604030504040204" pitchFamily="34" charset="-120"/>
              </a:rPr>
              <a:t>廠商之投標文件</a:t>
            </a:r>
            <a:r>
              <a:rPr lang="zh-TW" altLang="en-US" b="1" kern="0" smtClean="0">
                <a:solidFill>
                  <a:srgbClr val="003366"/>
                </a:solidFill>
                <a:latin typeface="微軟正黑體" panose="020B0604030504040204" pitchFamily="34" charset="-120"/>
              </a:rPr>
              <a:t>，</a:t>
            </a:r>
            <a:r>
              <a:rPr lang="zh-TW" altLang="en-US" b="1" kern="0" smtClean="0">
                <a:solidFill>
                  <a:srgbClr val="0000FF"/>
                </a:solidFill>
                <a:latin typeface="微軟正黑體" panose="020B0604030504040204" pitchFamily="34" charset="-120"/>
              </a:rPr>
              <a:t>應以書面密封</a:t>
            </a:r>
            <a:r>
              <a:rPr lang="zh-TW" altLang="en-US" b="1" kern="0" smtClean="0">
                <a:solidFill>
                  <a:srgbClr val="006600"/>
                </a:solidFill>
                <a:latin typeface="微軟正黑體" panose="020B0604030504040204" pitchFamily="34" charset="-120"/>
              </a:rPr>
              <a:t>，</a:t>
            </a:r>
            <a:r>
              <a:rPr lang="zh-TW" altLang="en-US" b="1" u="sng" kern="0" smtClean="0">
                <a:solidFill>
                  <a:srgbClr val="000099"/>
                </a:solidFill>
                <a:latin typeface="微軟正黑體" panose="020B0604030504040204" pitchFamily="34" charset="-120"/>
              </a:rPr>
              <a:t>於投標截止期限前，以郵遞或專人送達招標機關或其指定之場所</a:t>
            </a:r>
            <a:r>
              <a:rPr lang="zh-TW" altLang="en-US" b="1" kern="0" smtClean="0">
                <a:solidFill>
                  <a:srgbClr val="006600"/>
                </a:solidFill>
                <a:latin typeface="微軟正黑體" panose="020B0604030504040204" pitchFamily="34" charset="-120"/>
              </a:rPr>
              <a:t>。</a:t>
            </a:r>
            <a:r>
              <a:rPr lang="en-US" altLang="zh-TW" b="1" kern="0" smtClean="0">
                <a:solidFill>
                  <a:srgbClr val="660033"/>
                </a:solidFill>
                <a:latin typeface="微軟正黑體" panose="020B0604030504040204" pitchFamily="34" charset="-120"/>
              </a:rPr>
              <a:t>(</a:t>
            </a:r>
            <a:r>
              <a:rPr lang="zh-TW" altLang="en-US" b="1" kern="0" smtClean="0">
                <a:solidFill>
                  <a:srgbClr val="660033"/>
                </a:solidFill>
                <a:latin typeface="微軟正黑體" panose="020B0604030504040204" pitchFamily="34" charset="-120"/>
              </a:rPr>
              <a:t>第</a:t>
            </a:r>
            <a:r>
              <a:rPr lang="en-US" altLang="zh-TW" b="1" kern="0" smtClean="0">
                <a:solidFill>
                  <a:srgbClr val="660033"/>
                </a:solidFill>
                <a:latin typeface="微軟正黑體" panose="020B0604030504040204" pitchFamily="34" charset="-120"/>
              </a:rPr>
              <a:t>1</a:t>
            </a:r>
            <a:r>
              <a:rPr lang="zh-TW" altLang="en-US" b="1" kern="0" smtClean="0">
                <a:solidFill>
                  <a:srgbClr val="660033"/>
                </a:solidFill>
                <a:latin typeface="微軟正黑體" panose="020B0604030504040204" pitchFamily="34" charset="-120"/>
              </a:rPr>
              <a:t>項</a:t>
            </a:r>
            <a:r>
              <a:rPr lang="en-US" altLang="zh-TW" b="1" kern="0" smtClean="0">
                <a:solidFill>
                  <a:srgbClr val="660033"/>
                </a:solidFill>
                <a:latin typeface="微軟正黑體" panose="020B0604030504040204" pitchFamily="34" charset="-120"/>
              </a:rPr>
              <a:t>)</a:t>
            </a:r>
            <a:r>
              <a:rPr lang="zh-TW" altLang="en-US" b="1" kern="0" smtClean="0">
                <a:solidFill>
                  <a:srgbClr val="006600"/>
                </a:solidFill>
                <a:latin typeface="微軟正黑體" panose="020B0604030504040204" pitchFamily="34" charset="-120"/>
              </a:rPr>
              <a:t>前項投標文件，廠商得以電子資料傳輸方式遞送。但以招標文件已有訂明者為限，並應於規定期限前遞送正式文件。</a:t>
            </a:r>
            <a:r>
              <a:rPr lang="en-US" altLang="zh-TW" b="1" kern="0" smtClean="0">
                <a:solidFill>
                  <a:srgbClr val="660033"/>
                </a:solidFill>
                <a:latin typeface="微軟正黑體" panose="020B0604030504040204" pitchFamily="34" charset="-120"/>
              </a:rPr>
              <a:t>(</a:t>
            </a:r>
            <a:r>
              <a:rPr lang="zh-TW" altLang="en-US" b="1" kern="0" smtClean="0">
                <a:solidFill>
                  <a:srgbClr val="660033"/>
                </a:solidFill>
                <a:latin typeface="微軟正黑體" panose="020B0604030504040204" pitchFamily="34" charset="-120"/>
              </a:rPr>
              <a:t>第</a:t>
            </a:r>
            <a:r>
              <a:rPr lang="en-US" altLang="zh-TW" b="1" kern="0" smtClean="0">
                <a:solidFill>
                  <a:srgbClr val="660033"/>
                </a:solidFill>
                <a:latin typeface="微軟正黑體" panose="020B0604030504040204" pitchFamily="34" charset="-120"/>
              </a:rPr>
              <a:t>2</a:t>
            </a:r>
            <a:r>
              <a:rPr lang="zh-TW" altLang="en-US" b="1" kern="0" smtClean="0">
                <a:solidFill>
                  <a:srgbClr val="660033"/>
                </a:solidFill>
                <a:latin typeface="微軟正黑體" panose="020B0604030504040204" pitchFamily="34" charset="-120"/>
              </a:rPr>
              <a:t>項</a:t>
            </a:r>
            <a:r>
              <a:rPr lang="en-US" altLang="zh-TW" b="1" kern="0" smtClean="0">
                <a:solidFill>
                  <a:srgbClr val="660033"/>
                </a:solidFill>
                <a:latin typeface="微軟正黑體" panose="020B0604030504040204" pitchFamily="34" charset="-120"/>
              </a:rPr>
              <a:t>)</a:t>
            </a:r>
            <a:r>
              <a:rPr lang="zh-TW" altLang="en-US" b="1" kern="0" smtClean="0">
                <a:solidFill>
                  <a:srgbClr val="006600"/>
                </a:solidFill>
                <a:latin typeface="微軟正黑體" panose="020B0604030504040204" pitchFamily="34" charset="-120"/>
              </a:rPr>
              <a:t>機關</a:t>
            </a:r>
            <a:r>
              <a:rPr lang="zh-TW" altLang="en-US" b="1" kern="0" smtClean="0">
                <a:solidFill>
                  <a:srgbClr val="0000FF"/>
                </a:solidFill>
                <a:latin typeface="微軟正黑體" panose="020B0604030504040204" pitchFamily="34" charset="-120"/>
              </a:rPr>
              <a:t>得於</a:t>
            </a:r>
            <a:r>
              <a:rPr lang="zh-TW" altLang="en-US" b="1" kern="0" smtClean="0">
                <a:solidFill>
                  <a:srgbClr val="006600"/>
                </a:solidFill>
                <a:latin typeface="微軟正黑體" panose="020B0604030504040204" pitchFamily="34" charset="-120"/>
              </a:rPr>
              <a:t>招標文件中規定</a:t>
            </a:r>
            <a:r>
              <a:rPr lang="zh-TW" altLang="en-US" b="1" kern="0" smtClean="0">
                <a:solidFill>
                  <a:srgbClr val="0000FF"/>
                </a:solidFill>
                <a:latin typeface="微軟正黑體" panose="020B0604030504040204" pitchFamily="34" charset="-120"/>
              </a:rPr>
              <a:t>允許廠商於開標前補正非契約必要之點之文件</a:t>
            </a:r>
            <a:r>
              <a:rPr lang="zh-TW" altLang="en-US" b="1" kern="0" smtClean="0">
                <a:solidFill>
                  <a:srgbClr val="003366"/>
                </a:solidFill>
                <a:latin typeface="微軟正黑體" panose="020B0604030504040204" pitchFamily="34" charset="-120"/>
              </a:rPr>
              <a:t>。</a:t>
            </a:r>
            <a:r>
              <a:rPr lang="en-US" altLang="zh-TW" b="1" kern="0" smtClean="0">
                <a:solidFill>
                  <a:srgbClr val="660033"/>
                </a:solidFill>
                <a:latin typeface="微軟正黑體" panose="020B0604030504040204" pitchFamily="34" charset="-120"/>
              </a:rPr>
              <a:t>(</a:t>
            </a:r>
            <a:r>
              <a:rPr lang="zh-TW" altLang="en-US" b="1" kern="0" smtClean="0">
                <a:solidFill>
                  <a:srgbClr val="660033"/>
                </a:solidFill>
                <a:latin typeface="微軟正黑體" panose="020B0604030504040204" pitchFamily="34" charset="-120"/>
              </a:rPr>
              <a:t>第</a:t>
            </a:r>
            <a:r>
              <a:rPr lang="en-US" altLang="zh-TW" b="1" kern="0" smtClean="0">
                <a:solidFill>
                  <a:srgbClr val="660033"/>
                </a:solidFill>
                <a:latin typeface="微軟正黑體" panose="020B0604030504040204" pitchFamily="34" charset="-120"/>
              </a:rPr>
              <a:t>3</a:t>
            </a:r>
            <a:r>
              <a:rPr lang="zh-TW" altLang="en-US" b="1" kern="0" smtClean="0">
                <a:solidFill>
                  <a:srgbClr val="660033"/>
                </a:solidFill>
                <a:latin typeface="微軟正黑體" panose="020B0604030504040204" pitchFamily="34" charset="-120"/>
              </a:rPr>
              <a:t>項</a:t>
            </a:r>
            <a:r>
              <a:rPr lang="en-US" altLang="zh-TW" b="1" kern="0" smtClean="0">
                <a:solidFill>
                  <a:srgbClr val="660033"/>
                </a:solidFill>
                <a:latin typeface="微軟正黑體" panose="020B0604030504040204" pitchFamily="34" charset="-120"/>
              </a:rPr>
              <a:t>)</a:t>
            </a:r>
            <a:r>
              <a:rPr lang="en-US" altLang="zh-TW" kern="0" smtClean="0">
                <a:solidFill>
                  <a:srgbClr val="003366"/>
                </a:solidFill>
                <a:latin typeface="微軟正黑體" panose="020B0604030504040204" pitchFamily="34" charset="-120"/>
              </a:rPr>
              <a:t> </a:t>
            </a:r>
            <a:r>
              <a:rPr lang="en-US" altLang="zh-TW" b="1" kern="0" smtClean="0">
                <a:solidFill>
                  <a:srgbClr val="CC3300"/>
                </a:solidFill>
                <a:effectLst>
                  <a:outerShdw blurRad="38100" dist="38100" dir="2700000" algn="tl">
                    <a:srgbClr val="C0C0C0"/>
                  </a:outerShdw>
                </a:effectLst>
                <a:latin typeface="微軟正黑體" panose="020B0604030504040204" pitchFamily="34" charset="-120"/>
              </a:rPr>
              <a:t>(</a:t>
            </a:r>
            <a:r>
              <a:rPr lang="zh-TW" altLang="en-US" b="1" kern="0" smtClean="0">
                <a:solidFill>
                  <a:srgbClr val="CC3300"/>
                </a:solidFill>
                <a:effectLst>
                  <a:outerShdw blurRad="38100" dist="38100" dir="2700000" algn="tl">
                    <a:srgbClr val="C0C0C0"/>
                  </a:outerShdw>
                </a:effectLst>
                <a:latin typeface="微軟正黑體" panose="020B0604030504040204" pitchFamily="34" charset="-120"/>
              </a:rPr>
              <a:t>採購法</a:t>
            </a:r>
            <a:r>
              <a:rPr lang="en-US" altLang="zh-TW" b="1" kern="0" smtClean="0">
                <a:solidFill>
                  <a:srgbClr val="CC3300"/>
                </a:solidFill>
                <a:effectLst>
                  <a:outerShdw blurRad="38100" dist="38100" dir="2700000" algn="tl">
                    <a:srgbClr val="C0C0C0"/>
                  </a:outerShdw>
                </a:effectLst>
                <a:latin typeface="微軟正黑體" panose="020B0604030504040204" pitchFamily="34" charset="-120"/>
              </a:rPr>
              <a:t>33)</a:t>
            </a:r>
            <a:r>
              <a:rPr lang="zh-TW" altLang="en-US" b="1" kern="0" smtClean="0">
                <a:solidFill>
                  <a:srgbClr val="0000CC"/>
                </a:solidFill>
                <a:latin typeface="微軟正黑體" panose="020B0604030504040204" pitchFamily="34" charset="-120"/>
              </a:rPr>
              <a:t> </a:t>
            </a:r>
          </a:p>
          <a:p>
            <a:pPr algn="just" eaLnBrk="1" hangingPunct="1">
              <a:lnSpc>
                <a:spcPct val="90000"/>
              </a:lnSpc>
              <a:buClr>
                <a:srgbClr val="003366"/>
              </a:buClr>
              <a:defRPr/>
            </a:pPr>
            <a:r>
              <a:rPr lang="zh-TW" altLang="en-US" b="1" kern="0" smtClean="0">
                <a:solidFill>
                  <a:srgbClr val="006600"/>
                </a:solidFill>
                <a:latin typeface="微軟正黑體" panose="020B0604030504040204" pitchFamily="34" charset="-120"/>
              </a:rPr>
              <a:t>本法第</a:t>
            </a:r>
            <a:r>
              <a:rPr lang="en-US" altLang="zh-TW" b="1" kern="0" smtClean="0">
                <a:solidFill>
                  <a:srgbClr val="006600"/>
                </a:solidFill>
                <a:latin typeface="微軟正黑體" panose="020B0604030504040204" pitchFamily="34" charset="-120"/>
              </a:rPr>
              <a:t>33</a:t>
            </a:r>
            <a:r>
              <a:rPr lang="zh-TW" altLang="en-US" b="1" kern="0" smtClean="0">
                <a:solidFill>
                  <a:srgbClr val="006600"/>
                </a:solidFill>
                <a:latin typeface="微軟正黑體" panose="020B0604030504040204" pitchFamily="34" charset="-120"/>
              </a:rPr>
              <a:t>條第</a:t>
            </a:r>
            <a:r>
              <a:rPr lang="en-US" altLang="zh-TW" b="1" kern="0" smtClean="0">
                <a:solidFill>
                  <a:srgbClr val="006600"/>
                </a:solidFill>
                <a:latin typeface="微軟正黑體" panose="020B0604030504040204" pitchFamily="34" charset="-120"/>
              </a:rPr>
              <a:t>1</a:t>
            </a:r>
            <a:r>
              <a:rPr lang="zh-TW" altLang="en-US" b="1" kern="0" smtClean="0">
                <a:solidFill>
                  <a:srgbClr val="006600"/>
                </a:solidFill>
                <a:latin typeface="微軟正黑體" panose="020B0604030504040204" pitchFamily="34" charset="-120"/>
              </a:rPr>
              <a:t>項所稱書面密封，指將投標文件置於不透明之信封或容器內，並以漿糊、膠水、膠帶、釘書針、繩索或其他類似材料封裝者。</a:t>
            </a:r>
            <a:r>
              <a:rPr lang="en-US" altLang="zh-TW" b="1" kern="0" smtClean="0">
                <a:solidFill>
                  <a:srgbClr val="660033"/>
                </a:solidFill>
                <a:latin typeface="微軟正黑體" panose="020B0604030504040204" pitchFamily="34" charset="-120"/>
              </a:rPr>
              <a:t>(</a:t>
            </a:r>
            <a:r>
              <a:rPr lang="zh-TW" altLang="en-US" b="1" kern="0" smtClean="0">
                <a:solidFill>
                  <a:srgbClr val="660033"/>
                </a:solidFill>
                <a:latin typeface="微軟正黑體" panose="020B0604030504040204" pitchFamily="34" charset="-120"/>
              </a:rPr>
              <a:t>第</a:t>
            </a:r>
            <a:r>
              <a:rPr lang="en-US" altLang="zh-TW" b="1" kern="0" smtClean="0">
                <a:solidFill>
                  <a:srgbClr val="660033"/>
                </a:solidFill>
                <a:latin typeface="微軟正黑體" panose="020B0604030504040204" pitchFamily="34" charset="-120"/>
              </a:rPr>
              <a:t>1</a:t>
            </a:r>
            <a:r>
              <a:rPr lang="zh-TW" altLang="en-US" b="1" kern="0" smtClean="0">
                <a:solidFill>
                  <a:srgbClr val="660033"/>
                </a:solidFill>
                <a:latin typeface="微軟正黑體" panose="020B0604030504040204" pitchFamily="34" charset="-120"/>
              </a:rPr>
              <a:t>項</a:t>
            </a:r>
            <a:r>
              <a:rPr lang="en-US" altLang="zh-TW" b="1" kern="0" smtClean="0">
                <a:solidFill>
                  <a:srgbClr val="660033"/>
                </a:solidFill>
                <a:latin typeface="微軟正黑體" panose="020B0604030504040204" pitchFamily="34" charset="-120"/>
              </a:rPr>
              <a:t>)</a:t>
            </a:r>
            <a:r>
              <a:rPr lang="zh-TW" altLang="en-US" b="1" u="sng" kern="0">
                <a:solidFill>
                  <a:srgbClr val="000099"/>
                </a:solidFill>
                <a:latin typeface="微軟正黑體" panose="020B0604030504040204" pitchFamily="34" charset="-120"/>
              </a:rPr>
              <a:t>信封上或容器外應標示廠商名稱及地址</a:t>
            </a:r>
            <a:r>
              <a:rPr lang="zh-TW" altLang="en-US" b="1" kern="0">
                <a:solidFill>
                  <a:srgbClr val="006600"/>
                </a:solidFill>
                <a:latin typeface="微軟正黑體" panose="020B0604030504040204" pitchFamily="34" charset="-120"/>
              </a:rPr>
              <a:t>。其交寄或付郵所在地，機關不得予以限制。</a:t>
            </a:r>
            <a:r>
              <a:rPr lang="en-US" altLang="zh-TW" b="1" kern="0" smtClean="0">
                <a:solidFill>
                  <a:srgbClr val="660033"/>
                </a:solidFill>
                <a:latin typeface="微軟正黑體" panose="020B0604030504040204" pitchFamily="34" charset="-120"/>
              </a:rPr>
              <a:t>(</a:t>
            </a:r>
            <a:r>
              <a:rPr lang="zh-TW" altLang="en-US" b="1" kern="0" smtClean="0">
                <a:solidFill>
                  <a:srgbClr val="660033"/>
                </a:solidFill>
                <a:latin typeface="微軟正黑體" panose="020B0604030504040204" pitchFamily="34" charset="-120"/>
              </a:rPr>
              <a:t>第</a:t>
            </a:r>
            <a:r>
              <a:rPr lang="en-US" altLang="zh-TW" b="1" kern="0" smtClean="0">
                <a:solidFill>
                  <a:srgbClr val="660033"/>
                </a:solidFill>
                <a:latin typeface="微軟正黑體" panose="020B0604030504040204" pitchFamily="34" charset="-120"/>
              </a:rPr>
              <a:t>2</a:t>
            </a:r>
            <a:r>
              <a:rPr lang="zh-TW" altLang="en-US" b="1" kern="0" smtClean="0">
                <a:solidFill>
                  <a:srgbClr val="660033"/>
                </a:solidFill>
                <a:latin typeface="微軟正黑體" panose="020B0604030504040204" pitchFamily="34" charset="-120"/>
              </a:rPr>
              <a:t>項</a:t>
            </a:r>
            <a:r>
              <a:rPr lang="en-US" altLang="zh-TW" b="1" kern="0" smtClean="0">
                <a:solidFill>
                  <a:srgbClr val="660033"/>
                </a:solidFill>
                <a:latin typeface="微軟正黑體" panose="020B0604030504040204" pitchFamily="34" charset="-120"/>
              </a:rPr>
              <a:t>)</a:t>
            </a:r>
            <a:r>
              <a:rPr lang="zh-TW" altLang="en-US" b="1" kern="0">
                <a:solidFill>
                  <a:srgbClr val="006600"/>
                </a:solidFill>
                <a:latin typeface="微軟正黑體" panose="020B0604030504040204" pitchFamily="34" charset="-120"/>
              </a:rPr>
              <a:t>本法第</a:t>
            </a:r>
            <a:r>
              <a:rPr lang="en-US" altLang="zh-TW" b="1" kern="0">
                <a:solidFill>
                  <a:srgbClr val="006600"/>
                </a:solidFill>
                <a:latin typeface="微軟正黑體" panose="020B0604030504040204" pitchFamily="34" charset="-120"/>
              </a:rPr>
              <a:t>33</a:t>
            </a:r>
            <a:r>
              <a:rPr lang="zh-TW" altLang="en-US" b="1" kern="0">
                <a:solidFill>
                  <a:srgbClr val="006600"/>
                </a:solidFill>
                <a:latin typeface="微軟正黑體" panose="020B0604030504040204" pitchFamily="34" charset="-120"/>
              </a:rPr>
              <a:t>條第</a:t>
            </a:r>
            <a:r>
              <a:rPr lang="en-US" altLang="zh-TW" b="1" kern="0">
                <a:solidFill>
                  <a:srgbClr val="006600"/>
                </a:solidFill>
                <a:latin typeface="微軟正黑體" panose="020B0604030504040204" pitchFamily="34" charset="-120"/>
              </a:rPr>
              <a:t>1</a:t>
            </a:r>
            <a:r>
              <a:rPr lang="zh-TW" altLang="en-US" b="1" kern="0">
                <a:solidFill>
                  <a:srgbClr val="006600"/>
                </a:solidFill>
                <a:latin typeface="微軟正黑體" panose="020B0604030504040204" pitchFamily="34" charset="-120"/>
              </a:rPr>
              <a:t>項所稱指定之場所，不得以郵政信箱為唯一場所。</a:t>
            </a:r>
            <a:r>
              <a:rPr lang="en-US" altLang="zh-TW" b="1" kern="0" smtClean="0">
                <a:solidFill>
                  <a:srgbClr val="660033"/>
                </a:solidFill>
                <a:latin typeface="微軟正黑體" panose="020B0604030504040204" pitchFamily="34" charset="-120"/>
              </a:rPr>
              <a:t>(</a:t>
            </a:r>
            <a:r>
              <a:rPr lang="zh-TW" altLang="en-US" b="1" kern="0" smtClean="0">
                <a:solidFill>
                  <a:srgbClr val="660033"/>
                </a:solidFill>
                <a:latin typeface="微軟正黑體" panose="020B0604030504040204" pitchFamily="34" charset="-120"/>
              </a:rPr>
              <a:t>第</a:t>
            </a:r>
            <a:r>
              <a:rPr lang="en-US" altLang="zh-TW" b="1" kern="0" smtClean="0">
                <a:solidFill>
                  <a:srgbClr val="660033"/>
                </a:solidFill>
                <a:latin typeface="微軟正黑體" panose="020B0604030504040204" pitchFamily="34" charset="-120"/>
              </a:rPr>
              <a:t>3</a:t>
            </a:r>
            <a:r>
              <a:rPr lang="zh-TW" altLang="en-US" b="1" kern="0" smtClean="0">
                <a:solidFill>
                  <a:srgbClr val="660033"/>
                </a:solidFill>
                <a:latin typeface="微軟正黑體" panose="020B0604030504040204" pitchFamily="34" charset="-120"/>
              </a:rPr>
              <a:t>項</a:t>
            </a:r>
            <a:r>
              <a:rPr lang="en-US" altLang="zh-TW" b="1" kern="0" smtClean="0">
                <a:solidFill>
                  <a:srgbClr val="660033"/>
                </a:solidFill>
                <a:latin typeface="微軟正黑體" panose="020B0604030504040204" pitchFamily="34" charset="-120"/>
              </a:rPr>
              <a:t>)</a:t>
            </a:r>
            <a:r>
              <a:rPr lang="en-US" altLang="zh-TW" kern="0" smtClean="0">
                <a:solidFill>
                  <a:srgbClr val="003366"/>
                </a:solidFill>
                <a:latin typeface="微軟正黑體" panose="020B0604030504040204" pitchFamily="34" charset="-120"/>
              </a:rPr>
              <a:t> </a:t>
            </a:r>
            <a:r>
              <a:rPr lang="en-US" altLang="zh-TW" b="1" kern="0">
                <a:solidFill>
                  <a:srgbClr val="CC3300"/>
                </a:solidFill>
                <a:effectLst>
                  <a:outerShdw blurRad="38100" dist="38100" dir="2700000" algn="tl">
                    <a:srgbClr val="C0C0C0"/>
                  </a:outerShdw>
                </a:effectLst>
                <a:latin typeface="微軟正黑體" panose="020B0604030504040204" pitchFamily="34" charset="-120"/>
              </a:rPr>
              <a:t>(</a:t>
            </a:r>
            <a:r>
              <a:rPr lang="zh-TW" altLang="en-US" b="1" kern="0">
                <a:solidFill>
                  <a:srgbClr val="CC3300"/>
                </a:solidFill>
                <a:effectLst>
                  <a:outerShdw blurRad="38100" dist="38100" dir="2700000" algn="tl">
                    <a:srgbClr val="C0C0C0"/>
                  </a:outerShdw>
                </a:effectLst>
                <a:latin typeface="微軟正黑體" panose="020B0604030504040204" pitchFamily="34" charset="-120"/>
              </a:rPr>
              <a:t>細則</a:t>
            </a:r>
            <a:r>
              <a:rPr lang="en-US" altLang="zh-TW" b="1" kern="0">
                <a:solidFill>
                  <a:srgbClr val="CC3300"/>
                </a:solidFill>
                <a:effectLst>
                  <a:outerShdw blurRad="38100" dist="38100" dir="2700000" algn="tl">
                    <a:srgbClr val="C0C0C0"/>
                  </a:outerShdw>
                </a:effectLst>
                <a:latin typeface="微軟正黑體" panose="020B0604030504040204" pitchFamily="34" charset="-120"/>
              </a:rPr>
              <a:t>29)</a:t>
            </a:r>
            <a:r>
              <a:rPr lang="zh-TW" altLang="en-US" b="1" kern="0">
                <a:solidFill>
                  <a:srgbClr val="CC3300"/>
                </a:solidFill>
                <a:effectLst>
                  <a:outerShdw blurRad="38100" dist="38100" dir="2700000" algn="tl">
                    <a:srgbClr val="C0C0C0"/>
                  </a:outerShdw>
                </a:effectLst>
                <a:latin typeface="微軟正黑體" panose="020B0604030504040204" pitchFamily="34" charset="-120"/>
              </a:rPr>
              <a:t> </a:t>
            </a:r>
            <a:endParaRPr lang="zh-TW" altLang="en-US" b="1" kern="0" dirty="0">
              <a:solidFill>
                <a:srgbClr val="CC3300"/>
              </a:solidFill>
              <a:effectLst>
                <a:outerShdw blurRad="38100" dist="38100" dir="2700000" algn="tl">
                  <a:srgbClr val="C0C0C0"/>
                </a:outerShdw>
              </a:effectLst>
              <a:latin typeface="微軟正黑體" panose="020B0604030504040204" pitchFamily="34" charset="-120"/>
            </a:endParaRPr>
          </a:p>
        </p:txBody>
      </p:sp>
    </p:spTree>
    <p:extLst>
      <p:ext uri="{BB962C8B-B14F-4D97-AF65-F5344CB8AC3E}">
        <p14:creationId xmlns:p14="http://schemas.microsoft.com/office/powerpoint/2010/main" val="1357161493"/>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2249751-A5A8-4800-A5FD-F60BF127618C}" type="slidenum">
              <a:rPr lang="en-US" altLang="zh-TW" sz="1400" smtClean="0">
                <a:solidFill>
                  <a:srgbClr val="AD1F1F"/>
                </a:solidFill>
                <a:latin typeface="Times New Roman" panose="02020603050405020304" pitchFamily="18" charset="0"/>
              </a:rPr>
              <a:pPr>
                <a:spcBef>
                  <a:spcPct val="0"/>
                </a:spcBef>
                <a:buClrTx/>
                <a:buSzTx/>
                <a:buFontTx/>
                <a:buNone/>
                <a:defRPr/>
              </a:pPr>
              <a:t>132</a:t>
            </a:fld>
            <a:endParaRPr lang="en-US" altLang="zh-TW" sz="1400">
              <a:solidFill>
                <a:srgbClr val="AD1F1F"/>
              </a:solidFill>
              <a:latin typeface="Times New Roman" panose="02020603050405020304" pitchFamily="18" charset="0"/>
            </a:endParaRPr>
          </a:p>
        </p:txBody>
      </p:sp>
      <p:sp>
        <p:nvSpPr>
          <p:cNvPr id="6" name="Rectangle 2">
            <a:extLst>
              <a:ext uri="{FF2B5EF4-FFF2-40B4-BE49-F238E27FC236}"/>
            </a:extLst>
          </p:cNvPr>
          <p:cNvSpPr>
            <a:spLocks noChangeArrowheads="1"/>
          </p:cNvSpPr>
          <p:nvPr/>
        </p:nvSpPr>
        <p:spPr bwMode="auto">
          <a:xfrm>
            <a:off x="2339752" y="332656"/>
            <a:ext cx="4680519" cy="696044"/>
          </a:xfrm>
          <a:prstGeom prst="rect">
            <a:avLst/>
          </a:prstGeom>
          <a:noFill/>
          <a:ln w="9525">
            <a:noFill/>
            <a:miter lim="800000"/>
            <a:headEnd/>
            <a:tailEnd/>
          </a:ln>
        </p:spPr>
        <p:txBody>
          <a:bodyPr anchor="b"/>
          <a:lstStyle/>
          <a:p>
            <a:pPr>
              <a:lnSpc>
                <a:spcPct val="90000"/>
              </a:lnSpc>
              <a:defRPr/>
            </a:pPr>
            <a:r>
              <a:rPr lang="zh-TW" altLang="en-US" sz="4000" b="1" spc="-100">
                <a:solidFill>
                  <a:srgbClr val="003399"/>
                </a:solidFill>
                <a:latin typeface="微軟正黑體" panose="020B0604030504040204" pitchFamily="34" charset="-120"/>
                <a:ea typeface="微軟正黑體" panose="020B0604030504040204" pitchFamily="34" charset="-120"/>
              </a:rPr>
              <a:t>廠商資格限制爭議</a:t>
            </a:r>
            <a:endParaRPr lang="en-US" altLang="zh-TW" sz="4000" b="1" spc="-100" smtClean="0">
              <a:solidFill>
                <a:srgbClr val="003399"/>
              </a:solidFill>
              <a:latin typeface="微軟正黑體" panose="020B0604030504040204" pitchFamily="34" charset="-120"/>
              <a:ea typeface="微軟正黑體" panose="020B0604030504040204" pitchFamily="34" charset="-120"/>
            </a:endParaRPr>
          </a:p>
        </p:txBody>
      </p:sp>
      <p:sp>
        <p:nvSpPr>
          <p:cNvPr id="7" name="Rectangle 3"/>
          <p:cNvSpPr txBox="1">
            <a:spLocks noChangeArrowheads="1"/>
          </p:cNvSpPr>
          <p:nvPr/>
        </p:nvSpPr>
        <p:spPr bwMode="auto">
          <a:xfrm>
            <a:off x="971600" y="2348880"/>
            <a:ext cx="689796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a:spcBef>
                <a:spcPts val="0"/>
              </a:spcBef>
              <a:buClr>
                <a:srgbClr val="C00000"/>
              </a:buClr>
              <a:buFont typeface="Wingdings" panose="05000000000000000000" pitchFamily="2" charset="2"/>
              <a:buChar char="n"/>
            </a:pPr>
            <a:r>
              <a:rPr kumimoji="0" lang="en-US" altLang="zh-TW" sz="4000" b="1">
                <a:solidFill>
                  <a:prstClr val="black"/>
                </a:solidFill>
                <a:latin typeface="微軟正黑體" panose="020B0604030504040204" pitchFamily="34" charset="-120"/>
              </a:rPr>
              <a:t>『</a:t>
            </a:r>
            <a:r>
              <a:rPr kumimoji="0" lang="zh-TW" altLang="en-US" sz="4000" b="1" smtClean="0">
                <a:solidFill>
                  <a:prstClr val="black"/>
                </a:solidFill>
                <a:latin typeface="微軟正黑體" panose="020B0604030504040204" pitchFamily="34" charset="-120"/>
              </a:rPr>
              <a:t>歇業</a:t>
            </a:r>
            <a:r>
              <a:rPr kumimoji="0" lang="en-US" altLang="zh-TW" sz="4000" b="1" smtClean="0">
                <a:solidFill>
                  <a:prstClr val="black"/>
                </a:solidFill>
                <a:latin typeface="微軟正黑體" panose="020B0604030504040204" pitchFamily="34" charset="-120"/>
              </a:rPr>
              <a:t>』</a:t>
            </a:r>
            <a:r>
              <a:rPr kumimoji="0" lang="zh-TW" altLang="en-US" sz="4000" b="1" smtClean="0">
                <a:solidFill>
                  <a:prstClr val="black"/>
                </a:solidFill>
                <a:latin typeface="微軟正黑體" panose="020B0604030504040204" pitchFamily="34" charset="-120"/>
              </a:rPr>
              <a:t>與</a:t>
            </a:r>
            <a:r>
              <a:rPr kumimoji="0" lang="en-US" altLang="zh-TW" sz="4000" b="1">
                <a:solidFill>
                  <a:prstClr val="black"/>
                </a:solidFill>
                <a:latin typeface="微軟正黑體" panose="020B0604030504040204" pitchFamily="34" charset="-120"/>
              </a:rPr>
              <a:t>『</a:t>
            </a:r>
            <a:r>
              <a:rPr kumimoji="0" lang="zh-TW" altLang="en-US" sz="4000" b="1" smtClean="0">
                <a:solidFill>
                  <a:prstClr val="black"/>
                </a:solidFill>
                <a:latin typeface="微軟正黑體" panose="020B0604030504040204" pitchFamily="34" charset="-120"/>
              </a:rPr>
              <a:t>停業</a:t>
            </a:r>
            <a:r>
              <a:rPr kumimoji="0" lang="en-US" altLang="zh-TW" sz="4000" b="1">
                <a:solidFill>
                  <a:prstClr val="black"/>
                </a:solidFill>
                <a:latin typeface="微軟正黑體" panose="020B0604030504040204" pitchFamily="34" charset="-120"/>
              </a:rPr>
              <a:t>』</a:t>
            </a:r>
            <a:r>
              <a:rPr kumimoji="0" lang="zh-TW" altLang="en-US" sz="4000" b="1" smtClean="0">
                <a:solidFill>
                  <a:prstClr val="black"/>
                </a:solidFill>
                <a:latin typeface="微軟正黑體" panose="020B0604030504040204" pitchFamily="34" charset="-120"/>
              </a:rPr>
              <a:t>廠商</a:t>
            </a:r>
            <a:r>
              <a:rPr kumimoji="0" lang="zh-TW" altLang="en-US" sz="4000" b="1">
                <a:solidFill>
                  <a:prstClr val="black"/>
                </a:solidFill>
                <a:latin typeface="微軟正黑體" panose="020B0604030504040204" pitchFamily="34" charset="-120"/>
              </a:rPr>
              <a:t>可否參與投標或作為決標對象</a:t>
            </a:r>
            <a:r>
              <a:rPr kumimoji="0" lang="en-US" altLang="zh-TW" sz="4000" b="1">
                <a:solidFill>
                  <a:prstClr val="black"/>
                </a:solidFill>
                <a:latin typeface="微軟正黑體" panose="020B0604030504040204" pitchFamily="34" charset="-120"/>
              </a:rPr>
              <a:t>? </a:t>
            </a:r>
          </a:p>
        </p:txBody>
      </p:sp>
    </p:spTree>
    <p:extLst>
      <p:ext uri="{BB962C8B-B14F-4D97-AF65-F5344CB8AC3E}">
        <p14:creationId xmlns:p14="http://schemas.microsoft.com/office/powerpoint/2010/main" val="2555237308"/>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2249751-A5A8-4800-A5FD-F60BF127618C}" type="slidenum">
              <a:rPr lang="en-US" altLang="zh-TW" sz="1400" smtClean="0">
                <a:solidFill>
                  <a:srgbClr val="AD1F1F"/>
                </a:solidFill>
                <a:latin typeface="Times New Roman" panose="02020603050405020304" pitchFamily="18" charset="0"/>
              </a:rPr>
              <a:pPr>
                <a:spcBef>
                  <a:spcPct val="0"/>
                </a:spcBef>
                <a:buClrTx/>
                <a:buSzTx/>
                <a:buFontTx/>
                <a:buNone/>
                <a:defRPr/>
              </a:pPr>
              <a:t>133</a:t>
            </a:fld>
            <a:endParaRPr lang="en-US" altLang="zh-TW" sz="1400">
              <a:solidFill>
                <a:srgbClr val="AD1F1F"/>
              </a:solidFill>
              <a:latin typeface="Times New Roman" panose="02020603050405020304" pitchFamily="18" charset="0"/>
            </a:endParaRPr>
          </a:p>
        </p:txBody>
      </p:sp>
      <p:sp>
        <p:nvSpPr>
          <p:cNvPr id="6" name="Rectangle 2">
            <a:extLst>
              <a:ext uri="{FF2B5EF4-FFF2-40B4-BE49-F238E27FC236}"/>
            </a:extLst>
          </p:cNvPr>
          <p:cNvSpPr>
            <a:spLocks noChangeArrowheads="1"/>
          </p:cNvSpPr>
          <p:nvPr/>
        </p:nvSpPr>
        <p:spPr bwMode="auto">
          <a:xfrm>
            <a:off x="539552" y="260648"/>
            <a:ext cx="2016223" cy="696044"/>
          </a:xfrm>
          <a:prstGeom prst="rect">
            <a:avLst/>
          </a:prstGeom>
          <a:noFill/>
          <a:ln w="9525">
            <a:noFill/>
            <a:miter lim="800000"/>
            <a:headEnd/>
            <a:tailEnd/>
          </a:ln>
        </p:spPr>
        <p:txBody>
          <a:bodyPr anchor="b"/>
          <a:lstStyle/>
          <a:p>
            <a:pPr>
              <a:lnSpc>
                <a:spcPct val="90000"/>
              </a:lnSpc>
              <a:defRPr/>
            </a:pPr>
            <a:r>
              <a:rPr lang="zh-TW" altLang="en-US" sz="4000" b="1" spc="-100" smtClean="0">
                <a:solidFill>
                  <a:srgbClr val="003399"/>
                </a:solidFill>
                <a:latin typeface="微軟正黑體" panose="020B0604030504040204" pitchFamily="34" charset="-120"/>
                <a:ea typeface="微軟正黑體" panose="020B0604030504040204" pitchFamily="34" charset="-120"/>
              </a:rPr>
              <a:t>歇       業</a:t>
            </a:r>
            <a:endParaRPr lang="en-US" altLang="zh-TW" sz="4000" b="1" spc="-100" smtClean="0">
              <a:solidFill>
                <a:srgbClr val="003399"/>
              </a:solidFill>
              <a:latin typeface="微軟正黑體" panose="020B0604030504040204" pitchFamily="34" charset="-120"/>
              <a:ea typeface="微軟正黑體" panose="020B0604030504040204" pitchFamily="34" charset="-120"/>
            </a:endParaRPr>
          </a:p>
        </p:txBody>
      </p:sp>
      <p:sp>
        <p:nvSpPr>
          <p:cNvPr id="7" name="Rectangle 3"/>
          <p:cNvSpPr txBox="1">
            <a:spLocks noChangeArrowheads="1"/>
          </p:cNvSpPr>
          <p:nvPr/>
        </p:nvSpPr>
        <p:spPr bwMode="auto">
          <a:xfrm>
            <a:off x="418057" y="1196751"/>
            <a:ext cx="8474423" cy="5277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algn="just">
              <a:lnSpc>
                <a:spcPct val="110000"/>
              </a:lnSpc>
              <a:spcBef>
                <a:spcPts val="0"/>
              </a:spcBef>
              <a:buClr>
                <a:srgbClr val="C00000"/>
              </a:buClr>
              <a:buFont typeface="Wingdings" panose="05000000000000000000" pitchFamily="2" charset="2"/>
              <a:buChar char="n"/>
            </a:pPr>
            <a:r>
              <a:rPr kumimoji="0" lang="zh-TW" altLang="en-US" sz="2800" b="1">
                <a:solidFill>
                  <a:prstClr val="black"/>
                </a:solidFill>
                <a:latin typeface="微軟正黑體" panose="020B0604030504040204" pitchFamily="34" charset="-120"/>
              </a:rPr>
              <a:t>商業登記法第</a:t>
            </a:r>
            <a:r>
              <a:rPr kumimoji="0" lang="en-US" altLang="zh-TW" sz="2800" b="1">
                <a:solidFill>
                  <a:prstClr val="black"/>
                </a:solidFill>
                <a:latin typeface="微軟正黑體" panose="020B0604030504040204" pitchFamily="34" charset="-120"/>
              </a:rPr>
              <a:t>18</a:t>
            </a:r>
            <a:r>
              <a:rPr kumimoji="0" lang="zh-TW" altLang="en-US" sz="2800" b="1">
                <a:solidFill>
                  <a:prstClr val="black"/>
                </a:solidFill>
                <a:latin typeface="微軟正黑體" panose="020B0604030504040204" pitchFamily="34" charset="-120"/>
              </a:rPr>
              <a:t>條：「商業</a:t>
            </a:r>
            <a:r>
              <a:rPr kumimoji="0" lang="zh-TW" altLang="en-US" sz="2800" b="1" u="sng">
                <a:solidFill>
                  <a:prstClr val="black"/>
                </a:solidFill>
                <a:uFill>
                  <a:solidFill>
                    <a:srgbClr val="006600"/>
                  </a:solidFill>
                </a:uFill>
                <a:latin typeface="微軟正黑體" panose="020B0604030504040204" pitchFamily="34" charset="-120"/>
              </a:rPr>
              <a:t>終止營業時</a:t>
            </a:r>
            <a:r>
              <a:rPr kumimoji="0" lang="zh-TW" altLang="en-US" sz="2800" b="1">
                <a:solidFill>
                  <a:prstClr val="black"/>
                </a:solidFill>
                <a:latin typeface="微軟正黑體" panose="020B0604030504040204" pitchFamily="34" charset="-120"/>
              </a:rPr>
              <a:t>，</a:t>
            </a:r>
            <a:r>
              <a:rPr kumimoji="0" lang="zh-TW" altLang="en-US" sz="2800" b="1" u="sng">
                <a:solidFill>
                  <a:prstClr val="black"/>
                </a:solidFill>
                <a:uFill>
                  <a:solidFill>
                    <a:srgbClr val="006600"/>
                  </a:solidFill>
                </a:uFill>
                <a:latin typeface="微軟正黑體" panose="020B0604030504040204" pitchFamily="34" charset="-120"/>
              </a:rPr>
              <a:t>應自事實發生之日起十五日內，申請歇業登記</a:t>
            </a:r>
            <a:r>
              <a:rPr kumimoji="0" lang="zh-TW" altLang="en-US" sz="2800" b="1">
                <a:solidFill>
                  <a:prstClr val="black"/>
                </a:solidFill>
                <a:latin typeface="微軟正黑體" panose="020B0604030504040204" pitchFamily="34" charset="-120"/>
              </a:rPr>
              <a:t>。」</a:t>
            </a:r>
          </a:p>
          <a:p>
            <a:pPr algn="just">
              <a:lnSpc>
                <a:spcPct val="110000"/>
              </a:lnSpc>
              <a:spcBef>
                <a:spcPts val="0"/>
              </a:spcBef>
              <a:buClr>
                <a:srgbClr val="C00000"/>
              </a:buClr>
              <a:buFont typeface="Wingdings" panose="05000000000000000000" pitchFamily="2" charset="2"/>
              <a:buChar char="n"/>
            </a:pPr>
            <a:r>
              <a:rPr kumimoji="0" lang="zh-TW" altLang="en-US" sz="2800" b="1">
                <a:solidFill>
                  <a:prstClr val="black"/>
                </a:solidFill>
                <a:latin typeface="微軟正黑體" panose="020B0604030504040204" pitchFamily="34" charset="-120"/>
              </a:rPr>
              <a:t>營造業法第</a:t>
            </a:r>
            <a:r>
              <a:rPr kumimoji="0" lang="en-US" altLang="zh-TW" sz="2800" b="1">
                <a:solidFill>
                  <a:prstClr val="black"/>
                </a:solidFill>
                <a:latin typeface="微軟正黑體" panose="020B0604030504040204" pitchFamily="34" charset="-120"/>
              </a:rPr>
              <a:t>20</a:t>
            </a:r>
            <a:r>
              <a:rPr kumimoji="0" lang="zh-TW" altLang="en-US" sz="2800" b="1">
                <a:solidFill>
                  <a:prstClr val="black"/>
                </a:solidFill>
                <a:latin typeface="微軟正黑體" panose="020B0604030504040204" pitchFamily="34" charset="-120"/>
              </a:rPr>
              <a:t>條：「</a:t>
            </a:r>
            <a:r>
              <a:rPr kumimoji="0" lang="zh-TW" altLang="en-US" sz="2800" b="1" u="sng">
                <a:solidFill>
                  <a:prstClr val="black"/>
                </a:solidFill>
                <a:uFill>
                  <a:solidFill>
                    <a:srgbClr val="006600"/>
                  </a:solidFill>
                </a:uFill>
                <a:latin typeface="微軟正黑體" panose="020B0604030504040204" pitchFamily="34" charset="-120"/>
              </a:rPr>
              <a:t>營造業自行停業或受停業處分時</a:t>
            </a:r>
            <a:r>
              <a:rPr kumimoji="0" lang="zh-TW" altLang="en-US" sz="2800" b="1">
                <a:solidFill>
                  <a:prstClr val="black"/>
                </a:solidFill>
                <a:latin typeface="微軟正黑體" panose="020B0604030504040204" pitchFamily="34" charset="-120"/>
              </a:rPr>
              <a:t>，</a:t>
            </a:r>
            <a:r>
              <a:rPr kumimoji="0" lang="zh-TW" altLang="en-US" sz="2800" b="1" u="sng">
                <a:solidFill>
                  <a:prstClr val="black"/>
                </a:solidFill>
                <a:uFill>
                  <a:solidFill>
                    <a:srgbClr val="006600"/>
                  </a:solidFill>
                </a:uFill>
                <a:latin typeface="微軟正黑體" panose="020B0604030504040204" pitchFamily="34" charset="-120"/>
              </a:rPr>
              <a:t>應</a:t>
            </a:r>
            <a:r>
              <a:rPr kumimoji="0" lang="zh-TW" altLang="en-US" sz="2800" b="1">
                <a:solidFill>
                  <a:prstClr val="black"/>
                </a:solidFill>
                <a:latin typeface="微軟正黑體" panose="020B0604030504040204" pitchFamily="34" charset="-120"/>
              </a:rPr>
              <a:t>將其營造業登記證書及承攬工程手冊</a:t>
            </a:r>
            <a:r>
              <a:rPr kumimoji="0" lang="zh-TW" altLang="en-US" sz="2800" b="1" u="sng">
                <a:solidFill>
                  <a:prstClr val="black"/>
                </a:solidFill>
                <a:uFill>
                  <a:solidFill>
                    <a:srgbClr val="006600"/>
                  </a:solidFill>
                </a:uFill>
                <a:latin typeface="微軟正黑體" panose="020B0604030504040204" pitchFamily="34" charset="-120"/>
              </a:rPr>
              <a:t>送繳</a:t>
            </a:r>
            <a:r>
              <a:rPr kumimoji="0" lang="zh-TW" altLang="en-US" sz="2800" b="1">
                <a:solidFill>
                  <a:prstClr val="black"/>
                </a:solidFill>
                <a:latin typeface="微軟正黑體" panose="020B0604030504040204" pitchFamily="34" charset="-120"/>
              </a:rPr>
              <a:t>中央主管機關或直轄市、縣 </a:t>
            </a:r>
            <a:r>
              <a:rPr kumimoji="0" lang="en-US" altLang="zh-TW" sz="2800" b="1">
                <a:solidFill>
                  <a:prstClr val="black"/>
                </a:solidFill>
                <a:latin typeface="微軟正黑體" panose="020B0604030504040204" pitchFamily="34" charset="-120"/>
              </a:rPr>
              <a:t>(</a:t>
            </a:r>
            <a:r>
              <a:rPr kumimoji="0" lang="zh-TW" altLang="en-US" sz="2800" b="1">
                <a:solidFill>
                  <a:prstClr val="black"/>
                </a:solidFill>
                <a:latin typeface="微軟正黑體" panose="020B0604030504040204" pitchFamily="34" charset="-120"/>
              </a:rPr>
              <a:t>市</a:t>
            </a:r>
            <a:r>
              <a:rPr kumimoji="0" lang="en-US" altLang="zh-TW" sz="2800" b="1">
                <a:solidFill>
                  <a:prstClr val="black"/>
                </a:solidFill>
                <a:latin typeface="微軟正黑體" panose="020B0604030504040204" pitchFamily="34" charset="-120"/>
              </a:rPr>
              <a:t>) </a:t>
            </a:r>
            <a:r>
              <a:rPr kumimoji="0" lang="zh-TW" altLang="en-US" sz="2800" b="1" u="sng">
                <a:solidFill>
                  <a:prstClr val="black"/>
                </a:solidFill>
                <a:uFill>
                  <a:solidFill>
                    <a:srgbClr val="006600"/>
                  </a:solidFill>
                </a:uFill>
                <a:latin typeface="微軟正黑體" panose="020B0604030504040204" pitchFamily="34" charset="-120"/>
              </a:rPr>
              <a:t>主管機關註記</a:t>
            </a:r>
            <a:r>
              <a:rPr kumimoji="0" lang="zh-TW" altLang="en-US" sz="2800" b="1">
                <a:solidFill>
                  <a:prstClr val="black"/>
                </a:solidFill>
                <a:latin typeface="微軟正黑體" panose="020B0604030504040204" pitchFamily="34" charset="-120"/>
              </a:rPr>
              <a:t>後發還之；</a:t>
            </a:r>
            <a:r>
              <a:rPr kumimoji="0" lang="zh-TW" altLang="en-US" sz="2800" b="1" u="sng">
                <a:solidFill>
                  <a:prstClr val="black"/>
                </a:solidFill>
                <a:uFill>
                  <a:solidFill>
                    <a:srgbClr val="006600"/>
                  </a:solidFill>
                </a:uFill>
                <a:latin typeface="微軟正黑體" panose="020B0604030504040204" pitchFamily="34" charset="-120"/>
              </a:rPr>
              <a:t>復業時，亦同</a:t>
            </a:r>
            <a:r>
              <a:rPr kumimoji="0" lang="zh-TW" altLang="en-US" sz="2800" b="1">
                <a:solidFill>
                  <a:prstClr val="black"/>
                </a:solidFill>
                <a:latin typeface="微軟正黑體" panose="020B0604030504040204" pitchFamily="34" charset="-120"/>
              </a:rPr>
              <a:t>。營造業</a:t>
            </a:r>
            <a:r>
              <a:rPr kumimoji="0" lang="zh-TW" altLang="en-US" sz="2800" b="1" u="sng">
                <a:solidFill>
                  <a:prstClr val="black"/>
                </a:solidFill>
                <a:uFill>
                  <a:solidFill>
                    <a:srgbClr val="006600"/>
                  </a:solidFill>
                </a:uFill>
                <a:latin typeface="微軟正黑體" panose="020B0604030504040204" pitchFamily="34" charset="-120"/>
              </a:rPr>
              <a:t>歇業時</a:t>
            </a:r>
            <a:r>
              <a:rPr kumimoji="0" lang="zh-TW" altLang="en-US" sz="2800" b="1">
                <a:solidFill>
                  <a:prstClr val="black"/>
                </a:solidFill>
                <a:latin typeface="微軟正黑體" panose="020B0604030504040204" pitchFamily="34" charset="-120"/>
              </a:rPr>
              <a:t>，</a:t>
            </a:r>
            <a:r>
              <a:rPr kumimoji="0" lang="zh-TW" altLang="en-US" sz="2800" b="1" u="sng">
                <a:solidFill>
                  <a:prstClr val="black"/>
                </a:solidFill>
                <a:uFill>
                  <a:solidFill>
                    <a:srgbClr val="006600"/>
                  </a:solidFill>
                </a:uFill>
                <a:latin typeface="微軟正黑體" panose="020B0604030504040204" pitchFamily="34" charset="-120"/>
              </a:rPr>
              <a:t>應</a:t>
            </a:r>
            <a:r>
              <a:rPr kumimoji="0" lang="zh-TW" altLang="en-US" sz="2800" b="1">
                <a:solidFill>
                  <a:prstClr val="black"/>
                </a:solidFill>
                <a:latin typeface="微軟正黑體" panose="020B0604030504040204" pitchFamily="34" charset="-120"/>
              </a:rPr>
              <a:t>將其營造業登記證書及承攬工程手冊，</a:t>
            </a:r>
            <a:r>
              <a:rPr kumimoji="0" lang="zh-TW" altLang="en-US" sz="2800" b="1" u="sng">
                <a:solidFill>
                  <a:prstClr val="black"/>
                </a:solidFill>
                <a:uFill>
                  <a:solidFill>
                    <a:srgbClr val="006600"/>
                  </a:solidFill>
                </a:uFill>
                <a:latin typeface="微軟正黑體" panose="020B0604030504040204" pitchFamily="34" charset="-120"/>
              </a:rPr>
              <a:t>送繳</a:t>
            </a:r>
            <a:r>
              <a:rPr kumimoji="0" lang="zh-TW" altLang="en-US" sz="2800" b="1">
                <a:solidFill>
                  <a:prstClr val="black"/>
                </a:solidFill>
                <a:latin typeface="微軟正黑體" panose="020B0604030504040204" pitchFamily="34" charset="-120"/>
              </a:rPr>
              <a:t>中央主管機關或直轄市、縣 </a:t>
            </a:r>
            <a:r>
              <a:rPr kumimoji="0" lang="en-US" altLang="zh-TW" sz="2800" b="1">
                <a:solidFill>
                  <a:prstClr val="black"/>
                </a:solidFill>
                <a:latin typeface="微軟正黑體" panose="020B0604030504040204" pitchFamily="34" charset="-120"/>
              </a:rPr>
              <a:t>(</a:t>
            </a:r>
            <a:r>
              <a:rPr kumimoji="0" lang="zh-TW" altLang="en-US" sz="2800" b="1">
                <a:solidFill>
                  <a:prstClr val="black"/>
                </a:solidFill>
                <a:latin typeface="微軟正黑體" panose="020B0604030504040204" pitchFamily="34" charset="-120"/>
              </a:rPr>
              <a:t>市</a:t>
            </a:r>
            <a:r>
              <a:rPr kumimoji="0" lang="en-US" altLang="zh-TW" sz="2800" b="1">
                <a:solidFill>
                  <a:prstClr val="black"/>
                </a:solidFill>
                <a:latin typeface="微軟正黑體" panose="020B0604030504040204" pitchFamily="34" charset="-120"/>
              </a:rPr>
              <a:t>) </a:t>
            </a:r>
            <a:r>
              <a:rPr kumimoji="0" lang="zh-TW" altLang="en-US" sz="2800" b="1" u="sng">
                <a:solidFill>
                  <a:prstClr val="black"/>
                </a:solidFill>
                <a:uFill>
                  <a:solidFill>
                    <a:srgbClr val="006600"/>
                  </a:solidFill>
                </a:uFill>
                <a:latin typeface="微軟正黑體" panose="020B0604030504040204" pitchFamily="34" charset="-120"/>
              </a:rPr>
              <a:t>主管機關</a:t>
            </a:r>
            <a:r>
              <a:rPr kumimoji="0" lang="zh-TW" altLang="en-US" sz="2800" b="1">
                <a:solidFill>
                  <a:prstClr val="black"/>
                </a:solidFill>
                <a:latin typeface="微軟正黑體" panose="020B0604030504040204" pitchFamily="34" charset="-120"/>
              </a:rPr>
              <a:t>，</a:t>
            </a:r>
            <a:r>
              <a:rPr kumimoji="0" lang="zh-TW" altLang="en-US" sz="2800" b="1" u="sng">
                <a:solidFill>
                  <a:prstClr val="black"/>
                </a:solidFill>
                <a:uFill>
                  <a:solidFill>
                    <a:srgbClr val="006600"/>
                  </a:solidFill>
                </a:uFill>
                <a:latin typeface="微軟正黑體" panose="020B0604030504040204" pitchFamily="34" charset="-120"/>
              </a:rPr>
              <a:t>並辦理廢止登記</a:t>
            </a:r>
            <a:r>
              <a:rPr kumimoji="0" lang="zh-TW" altLang="en-US" sz="2800" b="1">
                <a:solidFill>
                  <a:prstClr val="black"/>
                </a:solidFill>
                <a:latin typeface="微軟正黑體" panose="020B0604030504040204" pitchFamily="34" charset="-120"/>
              </a:rPr>
              <a:t>。」</a:t>
            </a:r>
          </a:p>
          <a:p>
            <a:pPr algn="just">
              <a:lnSpc>
                <a:spcPct val="110000"/>
              </a:lnSpc>
              <a:spcBef>
                <a:spcPts val="0"/>
              </a:spcBef>
              <a:buClr>
                <a:srgbClr val="C00000"/>
              </a:buClr>
              <a:buFont typeface="Wingdings" panose="05000000000000000000" pitchFamily="2" charset="2"/>
              <a:buChar char="n"/>
            </a:pPr>
            <a:r>
              <a:rPr kumimoji="0" lang="zh-TW" altLang="en-US" sz="2800" b="1">
                <a:solidFill>
                  <a:prstClr val="black"/>
                </a:solidFill>
                <a:latin typeface="微軟正黑體" panose="020B0604030504040204" pitchFamily="34" charset="-120"/>
              </a:rPr>
              <a:t>公司法第</a:t>
            </a:r>
            <a:r>
              <a:rPr kumimoji="0" lang="en-US" altLang="zh-TW" sz="2800" b="1">
                <a:solidFill>
                  <a:prstClr val="black"/>
                </a:solidFill>
                <a:latin typeface="微軟正黑體" panose="020B0604030504040204" pitchFamily="34" charset="-120"/>
              </a:rPr>
              <a:t>17-1</a:t>
            </a:r>
            <a:r>
              <a:rPr kumimoji="0" lang="zh-TW" altLang="en-US" sz="2800" b="1">
                <a:solidFill>
                  <a:prstClr val="black"/>
                </a:solidFill>
                <a:latin typeface="微軟正黑體" panose="020B0604030504040204" pitchFamily="34" charset="-120"/>
              </a:rPr>
              <a:t>條：「公司之</a:t>
            </a:r>
            <a:r>
              <a:rPr kumimoji="0" lang="zh-TW" altLang="en-US" sz="2800" b="1" u="sng">
                <a:solidFill>
                  <a:prstClr val="black"/>
                </a:solidFill>
                <a:uFill>
                  <a:solidFill>
                    <a:srgbClr val="006600"/>
                  </a:solidFill>
                </a:uFill>
                <a:latin typeface="微軟正黑體" panose="020B0604030504040204" pitchFamily="34" charset="-120"/>
              </a:rPr>
              <a:t>經營有違反法令受勒令歇業處分確定者</a:t>
            </a:r>
            <a:r>
              <a:rPr kumimoji="0" lang="zh-TW" altLang="en-US" sz="2800" b="1">
                <a:solidFill>
                  <a:prstClr val="black"/>
                </a:solidFill>
                <a:latin typeface="微軟正黑體" panose="020B0604030504040204" pitchFamily="34" charset="-120"/>
              </a:rPr>
              <a:t>，</a:t>
            </a:r>
            <a:r>
              <a:rPr kumimoji="0" lang="zh-TW" altLang="en-US" sz="2800" b="1" u="sng">
                <a:solidFill>
                  <a:prstClr val="black"/>
                </a:solidFill>
                <a:uFill>
                  <a:solidFill>
                    <a:srgbClr val="006600"/>
                  </a:solidFill>
                </a:uFill>
                <a:latin typeface="微軟正黑體" panose="020B0604030504040204" pitchFamily="34" charset="-120"/>
              </a:rPr>
              <a:t>應由</a:t>
            </a:r>
            <a:r>
              <a:rPr kumimoji="0" lang="zh-TW" altLang="en-US" sz="2800" b="1">
                <a:solidFill>
                  <a:prstClr val="black"/>
                </a:solidFill>
                <a:latin typeface="微軟正黑體" panose="020B0604030504040204" pitchFamily="34" charset="-120"/>
              </a:rPr>
              <a:t>處分機關通知中央</a:t>
            </a:r>
            <a:r>
              <a:rPr kumimoji="0" lang="zh-TW" altLang="en-US" sz="2800" b="1" u="sng">
                <a:solidFill>
                  <a:prstClr val="black"/>
                </a:solidFill>
                <a:uFill>
                  <a:solidFill>
                    <a:srgbClr val="006600"/>
                  </a:solidFill>
                </a:uFill>
                <a:latin typeface="微軟正黑體" panose="020B0604030504040204" pitchFamily="34" charset="-120"/>
              </a:rPr>
              <a:t>主管機關，廢止其公司登記或部分登記事項</a:t>
            </a:r>
            <a:r>
              <a:rPr kumimoji="0" lang="zh-TW" altLang="en-US" sz="2800" b="1">
                <a:solidFill>
                  <a:prstClr val="black"/>
                </a:solidFill>
                <a:latin typeface="微軟正黑體" panose="020B0604030504040204" pitchFamily="34" charset="-120"/>
              </a:rPr>
              <a:t>。</a:t>
            </a:r>
            <a:r>
              <a:rPr kumimoji="0" lang="zh-TW" altLang="en-US" sz="2800" b="1" smtClean="0">
                <a:solidFill>
                  <a:prstClr val="black"/>
                </a:solidFill>
                <a:latin typeface="微軟正黑體" panose="020B0604030504040204" pitchFamily="34" charset="-120"/>
              </a:rPr>
              <a:t>」。</a:t>
            </a:r>
            <a:endParaRPr kumimoji="0" lang="zh-TW" altLang="en-US" sz="2800" b="1">
              <a:solidFill>
                <a:prstClr val="black"/>
              </a:solidFill>
              <a:latin typeface="微軟正黑體" panose="020B0604030504040204" pitchFamily="34" charset="-120"/>
            </a:endParaRPr>
          </a:p>
        </p:txBody>
      </p:sp>
    </p:spTree>
    <p:extLst>
      <p:ext uri="{BB962C8B-B14F-4D97-AF65-F5344CB8AC3E}">
        <p14:creationId xmlns:p14="http://schemas.microsoft.com/office/powerpoint/2010/main" val="245927194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2249751-A5A8-4800-A5FD-F60BF127618C}" type="slidenum">
              <a:rPr lang="en-US" altLang="zh-TW" sz="1400" smtClean="0">
                <a:solidFill>
                  <a:srgbClr val="AD1F1F"/>
                </a:solidFill>
                <a:latin typeface="Times New Roman" panose="02020603050405020304" pitchFamily="18" charset="0"/>
              </a:rPr>
              <a:pPr>
                <a:spcBef>
                  <a:spcPct val="0"/>
                </a:spcBef>
                <a:buClrTx/>
                <a:buSzTx/>
                <a:buFontTx/>
                <a:buNone/>
                <a:defRPr/>
              </a:pPr>
              <a:t>134</a:t>
            </a:fld>
            <a:endParaRPr lang="en-US" altLang="zh-TW" sz="1400">
              <a:solidFill>
                <a:srgbClr val="AD1F1F"/>
              </a:solidFill>
              <a:latin typeface="Times New Roman" panose="02020603050405020304" pitchFamily="18" charset="0"/>
            </a:endParaRPr>
          </a:p>
        </p:txBody>
      </p:sp>
      <p:sp>
        <p:nvSpPr>
          <p:cNvPr id="6" name="Rectangle 2">
            <a:extLst>
              <a:ext uri="{FF2B5EF4-FFF2-40B4-BE49-F238E27FC236}"/>
            </a:extLst>
          </p:cNvPr>
          <p:cNvSpPr>
            <a:spLocks noChangeArrowheads="1"/>
          </p:cNvSpPr>
          <p:nvPr/>
        </p:nvSpPr>
        <p:spPr bwMode="auto">
          <a:xfrm>
            <a:off x="3563889" y="14520"/>
            <a:ext cx="2016223" cy="624036"/>
          </a:xfrm>
          <a:prstGeom prst="rect">
            <a:avLst/>
          </a:prstGeom>
          <a:noFill/>
          <a:ln w="9525">
            <a:noFill/>
            <a:miter lim="800000"/>
            <a:headEnd/>
            <a:tailEnd/>
          </a:ln>
        </p:spPr>
        <p:txBody>
          <a:bodyPr anchor="b"/>
          <a:lstStyle/>
          <a:p>
            <a:pPr>
              <a:lnSpc>
                <a:spcPct val="90000"/>
              </a:lnSpc>
              <a:defRPr/>
            </a:pPr>
            <a:r>
              <a:rPr lang="zh-TW" altLang="en-US" sz="3600" b="1" spc="-100">
                <a:solidFill>
                  <a:srgbClr val="003399"/>
                </a:solidFill>
                <a:latin typeface="微軟正黑體" panose="020B0604030504040204" pitchFamily="34" charset="-120"/>
                <a:ea typeface="微軟正黑體" panose="020B0604030504040204" pitchFamily="34" charset="-120"/>
              </a:rPr>
              <a:t>停</a:t>
            </a:r>
            <a:r>
              <a:rPr lang="zh-TW" altLang="en-US" sz="3600" b="1" spc="-100" smtClean="0">
                <a:solidFill>
                  <a:srgbClr val="003399"/>
                </a:solidFill>
                <a:latin typeface="微軟正黑體" panose="020B0604030504040204" pitchFamily="34" charset="-120"/>
                <a:ea typeface="微軟正黑體" panose="020B0604030504040204" pitchFamily="34" charset="-120"/>
              </a:rPr>
              <a:t>       業</a:t>
            </a:r>
            <a:endParaRPr lang="en-US" altLang="zh-TW" sz="3600" b="1" spc="-100" smtClean="0">
              <a:solidFill>
                <a:srgbClr val="003399"/>
              </a:solidFill>
              <a:latin typeface="微軟正黑體" panose="020B0604030504040204" pitchFamily="34" charset="-120"/>
              <a:ea typeface="微軟正黑體" panose="020B0604030504040204" pitchFamily="34" charset="-120"/>
            </a:endParaRPr>
          </a:p>
        </p:txBody>
      </p:sp>
      <p:sp>
        <p:nvSpPr>
          <p:cNvPr id="7" name="Rectangle 3"/>
          <p:cNvSpPr txBox="1">
            <a:spLocks noChangeArrowheads="1"/>
          </p:cNvSpPr>
          <p:nvPr/>
        </p:nvSpPr>
        <p:spPr bwMode="auto">
          <a:xfrm>
            <a:off x="251521" y="620688"/>
            <a:ext cx="8640960" cy="610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0" indent="0" algn="just">
              <a:spcBef>
                <a:spcPts val="0"/>
              </a:spcBef>
              <a:buClr>
                <a:srgbClr val="C00000"/>
              </a:buClr>
              <a:buFont typeface="Wingdings 2" panose="05020102010507070707" pitchFamily="18" charset="2"/>
              <a:buNone/>
            </a:pPr>
            <a:r>
              <a:rPr kumimoji="0" lang="zh-TW" altLang="en-US" sz="2600" b="1">
                <a:solidFill>
                  <a:prstClr val="black"/>
                </a:solidFill>
                <a:latin typeface="微軟正黑體" panose="020B0604030504040204" pitchFamily="34" charset="-120"/>
              </a:rPr>
              <a:t>工程會</a:t>
            </a:r>
            <a:r>
              <a:rPr kumimoji="0" lang="en-US" altLang="zh-TW" sz="2600" b="1">
                <a:solidFill>
                  <a:prstClr val="black"/>
                </a:solidFill>
                <a:latin typeface="微軟正黑體" panose="020B0604030504040204" pitchFamily="34" charset="-120"/>
              </a:rPr>
              <a:t>98</a:t>
            </a:r>
            <a:r>
              <a:rPr kumimoji="0" lang="zh-TW" altLang="en-US" sz="2600" b="1">
                <a:solidFill>
                  <a:prstClr val="black"/>
                </a:solidFill>
                <a:latin typeface="微軟正黑體" panose="020B0604030504040204" pitchFamily="34" charset="-120"/>
              </a:rPr>
              <a:t>年</a:t>
            </a:r>
            <a:r>
              <a:rPr kumimoji="0" lang="en-US" altLang="zh-TW" sz="2600" b="1">
                <a:solidFill>
                  <a:prstClr val="black"/>
                </a:solidFill>
                <a:latin typeface="微軟正黑體" panose="020B0604030504040204" pitchFamily="34" charset="-120"/>
              </a:rPr>
              <a:t>4</a:t>
            </a:r>
            <a:r>
              <a:rPr kumimoji="0" lang="zh-TW" altLang="en-US" sz="2600" b="1">
                <a:solidFill>
                  <a:prstClr val="black"/>
                </a:solidFill>
                <a:latin typeface="微軟正黑體" panose="020B0604030504040204" pitchFamily="34" charset="-120"/>
              </a:rPr>
              <a:t>月</a:t>
            </a:r>
            <a:r>
              <a:rPr kumimoji="0" lang="en-US" altLang="zh-TW" sz="2600" b="1">
                <a:solidFill>
                  <a:prstClr val="black"/>
                </a:solidFill>
                <a:latin typeface="微軟正黑體" panose="020B0604030504040204" pitchFamily="34" charset="-120"/>
              </a:rPr>
              <a:t>2</a:t>
            </a:r>
            <a:r>
              <a:rPr kumimoji="0" lang="zh-TW" altLang="en-US" sz="2600" b="1">
                <a:solidFill>
                  <a:prstClr val="black"/>
                </a:solidFill>
                <a:latin typeface="微軟正黑體" panose="020B0604030504040204" pitchFamily="34" charset="-120"/>
              </a:rPr>
              <a:t>日工程企字第</a:t>
            </a:r>
            <a:r>
              <a:rPr kumimoji="0" lang="en-US" altLang="zh-TW" sz="2600" b="1">
                <a:solidFill>
                  <a:prstClr val="black"/>
                </a:solidFill>
                <a:latin typeface="微軟正黑體" panose="020B0604030504040204" pitchFamily="34" charset="-120"/>
              </a:rPr>
              <a:t>09800095140</a:t>
            </a:r>
            <a:r>
              <a:rPr kumimoji="0" lang="zh-TW" altLang="en-US" sz="2600" b="1">
                <a:solidFill>
                  <a:prstClr val="black"/>
                </a:solidFill>
                <a:latin typeface="微軟正黑體" panose="020B0604030504040204" pitchFamily="34" charset="-120"/>
              </a:rPr>
              <a:t>號函</a:t>
            </a:r>
            <a:r>
              <a:rPr kumimoji="0" lang="en-US" altLang="zh-TW" sz="2600" b="1">
                <a:solidFill>
                  <a:prstClr val="black"/>
                </a:solidFill>
                <a:latin typeface="微軟正黑體" panose="020B0604030504040204" pitchFamily="34" charset="-120"/>
              </a:rPr>
              <a:t>(</a:t>
            </a:r>
            <a:r>
              <a:rPr kumimoji="0" lang="zh-TW" altLang="en-US" sz="2600" b="1">
                <a:solidFill>
                  <a:prstClr val="black"/>
                </a:solidFill>
                <a:latin typeface="微軟正黑體" panose="020B0604030504040204" pitchFamily="34" charset="-120"/>
              </a:rPr>
              <a:t>檢附經濟部</a:t>
            </a:r>
            <a:r>
              <a:rPr kumimoji="0" lang="en-US" altLang="zh-TW" sz="2600" b="1">
                <a:solidFill>
                  <a:prstClr val="black"/>
                </a:solidFill>
                <a:latin typeface="微軟正黑體" panose="020B0604030504040204" pitchFamily="34" charset="-120"/>
              </a:rPr>
              <a:t>98</a:t>
            </a:r>
            <a:r>
              <a:rPr kumimoji="0" lang="zh-TW" altLang="en-US" sz="2600" b="1">
                <a:solidFill>
                  <a:prstClr val="black"/>
                </a:solidFill>
                <a:latin typeface="微軟正黑體" panose="020B0604030504040204" pitchFamily="34" charset="-120"/>
              </a:rPr>
              <a:t>年</a:t>
            </a:r>
            <a:r>
              <a:rPr kumimoji="0" lang="en-US" altLang="zh-TW" sz="2600" b="1">
                <a:solidFill>
                  <a:prstClr val="black"/>
                </a:solidFill>
                <a:latin typeface="微軟正黑體" panose="020B0604030504040204" pitchFamily="34" charset="-120"/>
              </a:rPr>
              <a:t>3</a:t>
            </a:r>
            <a:r>
              <a:rPr kumimoji="0" lang="zh-TW" altLang="en-US" sz="2600" b="1">
                <a:solidFill>
                  <a:prstClr val="black"/>
                </a:solidFill>
                <a:latin typeface="微軟正黑體" panose="020B0604030504040204" pitchFamily="34" charset="-120"/>
              </a:rPr>
              <a:t>月</a:t>
            </a:r>
            <a:r>
              <a:rPr kumimoji="0" lang="en-US" altLang="zh-TW" sz="2600" b="1">
                <a:solidFill>
                  <a:prstClr val="black"/>
                </a:solidFill>
                <a:latin typeface="微軟正黑體" panose="020B0604030504040204" pitchFamily="34" charset="-120"/>
              </a:rPr>
              <a:t>9</a:t>
            </a:r>
            <a:r>
              <a:rPr kumimoji="0" lang="zh-TW" altLang="en-US" sz="2600" b="1">
                <a:solidFill>
                  <a:prstClr val="black"/>
                </a:solidFill>
                <a:latin typeface="微軟正黑體" panose="020B0604030504040204" pitchFamily="34" charset="-120"/>
              </a:rPr>
              <a:t>日經商字第</a:t>
            </a:r>
            <a:r>
              <a:rPr kumimoji="0" lang="en-US" altLang="zh-TW" sz="2600" b="1">
                <a:solidFill>
                  <a:prstClr val="black"/>
                </a:solidFill>
                <a:latin typeface="微軟正黑體" panose="020B0604030504040204" pitchFamily="34" charset="-120"/>
              </a:rPr>
              <a:t>09800529370</a:t>
            </a:r>
            <a:r>
              <a:rPr kumimoji="0" lang="zh-TW" altLang="en-US" sz="2600" b="1">
                <a:solidFill>
                  <a:prstClr val="black"/>
                </a:solidFill>
                <a:latin typeface="微軟正黑體" panose="020B0604030504040204" pitchFamily="34" charset="-120"/>
              </a:rPr>
              <a:t>號函</a:t>
            </a:r>
            <a:r>
              <a:rPr kumimoji="0" lang="en-US" altLang="zh-TW" sz="2600" b="1">
                <a:solidFill>
                  <a:prstClr val="black"/>
                </a:solidFill>
                <a:latin typeface="微軟正黑體" panose="020B0604030504040204" pitchFamily="34" charset="-120"/>
              </a:rPr>
              <a:t>)</a:t>
            </a:r>
            <a:r>
              <a:rPr kumimoji="0" lang="zh-TW" altLang="en-US" sz="2600" b="1">
                <a:solidFill>
                  <a:prstClr val="black"/>
                </a:solidFill>
                <a:latin typeface="微軟正黑體" panose="020B0604030504040204" pitchFamily="34" charset="-120"/>
              </a:rPr>
              <a:t>，略以：</a:t>
            </a:r>
          </a:p>
          <a:p>
            <a:pPr marL="622300" indent="-622300" algn="just">
              <a:spcBef>
                <a:spcPts val="0"/>
              </a:spcBef>
              <a:buClr>
                <a:srgbClr val="C00000"/>
              </a:buClr>
              <a:buFont typeface="Wingdings 2" panose="05020102010507070707" pitchFamily="18" charset="2"/>
              <a:buNone/>
            </a:pPr>
            <a:r>
              <a:rPr kumimoji="0" lang="zh-TW" altLang="en-US" sz="2600" b="1">
                <a:solidFill>
                  <a:prstClr val="black"/>
                </a:solidFill>
                <a:latin typeface="微軟正黑體" panose="020B0604030504040204" pitchFamily="34" charset="-120"/>
              </a:rPr>
              <a:t>一、按</a:t>
            </a:r>
            <a:r>
              <a:rPr kumimoji="0" lang="zh-TW" altLang="en-US" sz="2600" b="1" u="sng">
                <a:solidFill>
                  <a:prstClr val="black"/>
                </a:solidFill>
                <a:uFill>
                  <a:solidFill>
                    <a:srgbClr val="FF0000"/>
                  </a:solidFill>
                </a:uFill>
                <a:latin typeface="微軟正黑體" panose="020B0604030504040204" pitchFamily="34" charset="-120"/>
              </a:rPr>
              <a:t>公司登記辦法</a:t>
            </a:r>
            <a:r>
              <a:rPr kumimoji="0" lang="zh-TW" altLang="en-US" sz="2600" b="1">
                <a:solidFill>
                  <a:prstClr val="black"/>
                </a:solidFill>
                <a:latin typeface="微軟正黑體" panose="020B0604030504040204" pitchFamily="34" charset="-120"/>
              </a:rPr>
              <a:t>（</a:t>
            </a:r>
            <a:r>
              <a:rPr kumimoji="0" lang="en-US" altLang="zh-TW" sz="2600" b="1">
                <a:solidFill>
                  <a:prstClr val="black"/>
                </a:solidFill>
                <a:latin typeface="微軟正黑體" panose="020B0604030504040204" pitchFamily="34" charset="-120"/>
              </a:rPr>
              <a:t>107.11.8</a:t>
            </a:r>
            <a:r>
              <a:rPr kumimoji="0" lang="zh-TW" altLang="en-US" sz="2600" b="1">
                <a:solidFill>
                  <a:prstClr val="black"/>
                </a:solidFill>
                <a:latin typeface="微軟正黑體" panose="020B0604030504040204" pitchFamily="34" charset="-120"/>
              </a:rPr>
              <a:t>修正前為</a:t>
            </a:r>
            <a:r>
              <a:rPr kumimoji="0" lang="en-US" altLang="zh-TW" sz="2600" b="1">
                <a:solidFill>
                  <a:prstClr val="black"/>
                </a:solidFill>
                <a:latin typeface="微軟正黑體" panose="020B0604030504040204" pitchFamily="34" charset="-120"/>
              </a:rPr>
              <a:t>『</a:t>
            </a:r>
            <a:r>
              <a:rPr kumimoji="0" lang="zh-TW" altLang="en-US" sz="2600" b="1">
                <a:solidFill>
                  <a:prstClr val="black"/>
                </a:solidFill>
                <a:latin typeface="微軟正黑體" panose="020B0604030504040204" pitchFamily="34" charset="-120"/>
              </a:rPr>
              <a:t>公司之登記及認許辦法</a:t>
            </a:r>
            <a:r>
              <a:rPr kumimoji="0" lang="en-US" altLang="zh-TW" sz="2600" b="1">
                <a:solidFill>
                  <a:prstClr val="black"/>
                </a:solidFill>
                <a:latin typeface="微軟正黑體" panose="020B0604030504040204" pitchFamily="34" charset="-120"/>
              </a:rPr>
              <a:t>』</a:t>
            </a:r>
            <a:r>
              <a:rPr kumimoji="0" lang="zh-TW" altLang="en-US" sz="2600" b="1">
                <a:solidFill>
                  <a:prstClr val="black"/>
                </a:solidFill>
                <a:latin typeface="微軟正黑體" panose="020B0604030504040204" pitchFamily="34" charset="-120"/>
              </a:rPr>
              <a:t>）</a:t>
            </a:r>
            <a:r>
              <a:rPr kumimoji="0" lang="zh-TW" altLang="en-US" sz="2600" b="1" u="sng">
                <a:solidFill>
                  <a:prstClr val="black"/>
                </a:solidFill>
                <a:uFill>
                  <a:solidFill>
                    <a:srgbClr val="FF0000"/>
                  </a:solidFill>
                </a:uFill>
                <a:latin typeface="微軟正黑體" panose="020B0604030504040204" pitchFamily="34" charset="-120"/>
              </a:rPr>
              <a:t>第</a:t>
            </a:r>
            <a:r>
              <a:rPr kumimoji="0" lang="en-US" altLang="zh-TW" sz="2600" b="1" u="sng">
                <a:solidFill>
                  <a:prstClr val="black"/>
                </a:solidFill>
                <a:uFill>
                  <a:solidFill>
                    <a:srgbClr val="FF0000"/>
                  </a:solidFill>
                </a:uFill>
                <a:latin typeface="微軟正黑體" panose="020B0604030504040204" pitchFamily="34" charset="-120"/>
              </a:rPr>
              <a:t>3</a:t>
            </a:r>
            <a:r>
              <a:rPr kumimoji="0" lang="zh-TW" altLang="en-US" sz="2600" b="1" u="sng">
                <a:solidFill>
                  <a:prstClr val="black"/>
                </a:solidFill>
                <a:uFill>
                  <a:solidFill>
                    <a:srgbClr val="FF0000"/>
                  </a:solidFill>
                </a:uFill>
                <a:latin typeface="微軟正黑體" panose="020B0604030504040204" pitchFamily="34" charset="-120"/>
              </a:rPr>
              <a:t>條</a:t>
            </a:r>
            <a:r>
              <a:rPr kumimoji="0" lang="zh-TW" altLang="en-US" sz="2600" b="1">
                <a:solidFill>
                  <a:prstClr val="black"/>
                </a:solidFill>
                <a:latin typeface="微軟正黑體" panose="020B0604030504040204" pitchFamily="34" charset="-120"/>
              </a:rPr>
              <a:t>（修正前第</a:t>
            </a:r>
            <a:r>
              <a:rPr kumimoji="0" lang="en-US" altLang="zh-TW" sz="2600" b="1">
                <a:solidFill>
                  <a:prstClr val="black"/>
                </a:solidFill>
                <a:latin typeface="微軟正黑體" panose="020B0604030504040204" pitchFamily="34" charset="-120"/>
              </a:rPr>
              <a:t>10</a:t>
            </a:r>
            <a:r>
              <a:rPr kumimoji="0" lang="zh-TW" altLang="en-US" sz="2600" b="1">
                <a:solidFill>
                  <a:prstClr val="black"/>
                </a:solidFill>
                <a:latin typeface="微軟正黑體" panose="020B0604030504040204" pitchFamily="34" charset="-120"/>
              </a:rPr>
              <a:t>條）</a:t>
            </a:r>
            <a:r>
              <a:rPr kumimoji="0" lang="zh-TW" altLang="en-US" sz="2600" b="1" u="sng">
                <a:solidFill>
                  <a:prstClr val="black"/>
                </a:solidFill>
                <a:uFill>
                  <a:solidFill>
                    <a:srgbClr val="FF0000"/>
                  </a:solidFill>
                </a:uFill>
                <a:latin typeface="微軟正黑體" panose="020B0604030504040204" pitchFamily="34" charset="-120"/>
              </a:rPr>
              <a:t>第</a:t>
            </a:r>
            <a:r>
              <a:rPr kumimoji="0" lang="en-US" altLang="zh-TW" sz="2600" b="1" u="sng">
                <a:solidFill>
                  <a:prstClr val="black"/>
                </a:solidFill>
                <a:uFill>
                  <a:solidFill>
                    <a:srgbClr val="FF0000"/>
                  </a:solidFill>
                </a:uFill>
                <a:latin typeface="微軟正黑體" panose="020B0604030504040204" pitchFamily="34" charset="-120"/>
              </a:rPr>
              <a:t>1</a:t>
            </a:r>
            <a:r>
              <a:rPr kumimoji="0" lang="zh-TW" altLang="en-US" sz="2600" b="1" u="sng">
                <a:solidFill>
                  <a:prstClr val="black"/>
                </a:solidFill>
                <a:uFill>
                  <a:solidFill>
                    <a:srgbClr val="FF0000"/>
                  </a:solidFill>
                </a:uFill>
                <a:latin typeface="微軟正黑體" panose="020B0604030504040204" pitchFamily="34" charset="-120"/>
              </a:rPr>
              <a:t>項規定</a:t>
            </a:r>
            <a:r>
              <a:rPr kumimoji="0" lang="zh-TW" altLang="en-US" sz="2600" b="1">
                <a:solidFill>
                  <a:prstClr val="black"/>
                </a:solidFill>
                <a:latin typeface="微軟正黑體" panose="020B0604030504040204" pitchFamily="34" charset="-120"/>
              </a:rPr>
              <a:t>，</a:t>
            </a:r>
            <a:r>
              <a:rPr kumimoji="0" lang="zh-TW" altLang="en-US" sz="2600" b="1" u="sng">
                <a:solidFill>
                  <a:prstClr val="black"/>
                </a:solidFill>
                <a:uFill>
                  <a:solidFill>
                    <a:srgbClr val="FF0000"/>
                  </a:solidFill>
                </a:uFill>
                <a:latin typeface="微軟正黑體" panose="020B0604030504040204" pitchFamily="34" charset="-120"/>
              </a:rPr>
              <a:t>公司可於停業中隨時申請復業</a:t>
            </a:r>
            <a:r>
              <a:rPr kumimoji="0" lang="zh-TW" altLang="en-US" sz="2600" b="1">
                <a:solidFill>
                  <a:prstClr val="black"/>
                </a:solidFill>
                <a:latin typeface="微軟正黑體" panose="020B0604030504040204" pitchFamily="34" charset="-120"/>
              </a:rPr>
              <a:t>，</a:t>
            </a:r>
            <a:r>
              <a:rPr kumimoji="0" lang="zh-TW" altLang="en-US" sz="2600" b="1" u="sng">
                <a:solidFill>
                  <a:prstClr val="black"/>
                </a:solidFill>
                <a:uFill>
                  <a:solidFill>
                    <a:srgbClr val="FF0000"/>
                  </a:solidFill>
                </a:uFill>
                <a:latin typeface="微軟正黑體" panose="020B0604030504040204" pitchFamily="34" charset="-120"/>
              </a:rPr>
              <a:t>既使未申請復業而營業</a:t>
            </a:r>
            <a:r>
              <a:rPr kumimoji="0" lang="zh-TW" altLang="en-US" sz="2600" b="1">
                <a:solidFill>
                  <a:prstClr val="black"/>
                </a:solidFill>
                <a:latin typeface="微軟正黑體" panose="020B0604030504040204" pitchFamily="34" charset="-120"/>
              </a:rPr>
              <a:t>，</a:t>
            </a:r>
            <a:r>
              <a:rPr kumimoji="0" lang="zh-TW" altLang="en-US" sz="2600" b="1" u="sng">
                <a:solidFill>
                  <a:prstClr val="black"/>
                </a:solidFill>
                <a:uFill>
                  <a:solidFill>
                    <a:srgbClr val="FF0000"/>
                  </a:solidFill>
                </a:uFill>
                <a:latin typeface="微軟正黑體" panose="020B0604030504040204" pitchFamily="34" charset="-120"/>
              </a:rPr>
              <a:t>依</a:t>
            </a:r>
            <a:r>
              <a:rPr kumimoji="0" lang="zh-TW" altLang="en-US" sz="2600" b="1">
                <a:solidFill>
                  <a:prstClr val="black"/>
                </a:solidFill>
                <a:latin typeface="微軟正黑體" panose="020B0604030504040204" pitchFamily="34" charset="-120"/>
              </a:rPr>
              <a:t>公司法之</a:t>
            </a:r>
            <a:r>
              <a:rPr kumimoji="0" lang="zh-TW" altLang="en-US" sz="2600" b="1" u="sng">
                <a:solidFill>
                  <a:prstClr val="black"/>
                </a:solidFill>
                <a:uFill>
                  <a:solidFill>
                    <a:srgbClr val="FF0000"/>
                  </a:solidFill>
                </a:uFill>
                <a:latin typeface="微軟正黑體" panose="020B0604030504040204" pitchFamily="34" charset="-120"/>
              </a:rPr>
              <a:t>規定亦屬處罰之情形</a:t>
            </a:r>
            <a:r>
              <a:rPr kumimoji="0" lang="zh-TW" altLang="en-US" sz="2600" b="1">
                <a:solidFill>
                  <a:prstClr val="black"/>
                </a:solidFill>
                <a:latin typeface="微軟正黑體" panose="020B0604030504040204" pitchFamily="34" charset="-120"/>
              </a:rPr>
              <a:t>。</a:t>
            </a:r>
          </a:p>
          <a:p>
            <a:pPr marL="622300" indent="-622300" algn="just">
              <a:spcBef>
                <a:spcPts val="0"/>
              </a:spcBef>
              <a:buClr>
                <a:srgbClr val="C00000"/>
              </a:buClr>
              <a:buFont typeface="Wingdings 2" panose="05020102010507070707" pitchFamily="18" charset="2"/>
              <a:buNone/>
            </a:pPr>
            <a:r>
              <a:rPr kumimoji="0" lang="zh-TW" altLang="en-US" sz="2600" b="1">
                <a:solidFill>
                  <a:prstClr val="black"/>
                </a:solidFill>
                <a:latin typeface="微軟正黑體" panose="020B0604030504040204" pitchFamily="34" charset="-120"/>
              </a:rPr>
              <a:t>二、</a:t>
            </a:r>
            <a:r>
              <a:rPr kumimoji="0" lang="zh-TW" altLang="en-US" sz="2600" b="1" u="sng">
                <a:solidFill>
                  <a:prstClr val="black"/>
                </a:solidFill>
                <a:uFill>
                  <a:solidFill>
                    <a:srgbClr val="FF0000"/>
                  </a:solidFill>
                </a:uFill>
                <a:latin typeface="微軟正黑體" panose="020B0604030504040204" pitchFamily="34" charset="-120"/>
              </a:rPr>
              <a:t>暫停營業之公司可否參與投標行為，公司法並無限制規定</a:t>
            </a:r>
            <a:r>
              <a:rPr kumimoji="0" lang="zh-TW" altLang="en-US" sz="2600" b="1">
                <a:solidFill>
                  <a:prstClr val="black"/>
                </a:solidFill>
                <a:latin typeface="微軟正黑體" panose="020B0604030504040204" pitchFamily="34" charset="-120"/>
              </a:rPr>
              <a:t>。</a:t>
            </a:r>
          </a:p>
          <a:p>
            <a:pPr marL="622300" indent="-622300" algn="just">
              <a:spcBef>
                <a:spcPts val="0"/>
              </a:spcBef>
              <a:buClr>
                <a:srgbClr val="C00000"/>
              </a:buClr>
              <a:buFont typeface="Wingdings 2" panose="05020102010507070707" pitchFamily="18" charset="2"/>
              <a:buNone/>
            </a:pPr>
            <a:r>
              <a:rPr kumimoji="0" lang="zh-TW" altLang="en-US" sz="2600" b="1">
                <a:solidFill>
                  <a:prstClr val="black"/>
                </a:solidFill>
                <a:latin typeface="微軟正黑體" panose="020B0604030504040204" pitchFamily="34" charset="-120"/>
              </a:rPr>
              <a:t>三、暫停營業之公司可否得參與投標，允屬受理投標機構之權限。</a:t>
            </a:r>
          </a:p>
          <a:p>
            <a:pPr marL="622300" indent="-622300" algn="just">
              <a:spcBef>
                <a:spcPts val="0"/>
              </a:spcBef>
              <a:buClr>
                <a:srgbClr val="C00000"/>
              </a:buClr>
              <a:buFont typeface="Wingdings 2" panose="05020102010507070707" pitchFamily="18" charset="2"/>
              <a:buNone/>
            </a:pPr>
            <a:r>
              <a:rPr kumimoji="0" lang="zh-TW" altLang="en-US" sz="2600" b="1">
                <a:solidFill>
                  <a:prstClr val="black"/>
                </a:solidFill>
                <a:latin typeface="微軟正黑體" panose="020B0604030504040204" pitchFamily="34" charset="-120"/>
              </a:rPr>
              <a:t>四、公司停業期間，其法人格並未變動。</a:t>
            </a:r>
          </a:p>
          <a:p>
            <a:pPr marL="0" indent="0" algn="just">
              <a:spcBef>
                <a:spcPts val="0"/>
              </a:spcBef>
              <a:buClr>
                <a:srgbClr val="C00000"/>
              </a:buClr>
              <a:buFont typeface="Wingdings 2" panose="05020102010507070707" pitchFamily="18" charset="2"/>
              <a:buNone/>
            </a:pPr>
            <a:r>
              <a:rPr kumimoji="0" lang="zh-TW" altLang="en-US" sz="2600" b="1">
                <a:solidFill>
                  <a:prstClr val="black"/>
                </a:solidFill>
                <a:latin typeface="微軟正黑體" panose="020B0604030504040204" pitchFamily="34" charset="-120"/>
              </a:rPr>
              <a:t>綜上，</a:t>
            </a:r>
            <a:r>
              <a:rPr kumimoji="0" lang="zh-TW" altLang="en-US" sz="2600" b="1" u="sng">
                <a:solidFill>
                  <a:prstClr val="black"/>
                </a:solidFill>
                <a:uFill>
                  <a:solidFill>
                    <a:srgbClr val="FF0000"/>
                  </a:solidFill>
                </a:uFill>
                <a:latin typeface="微軟正黑體" panose="020B0604030504040204" pitchFamily="34" charset="-120"/>
              </a:rPr>
              <a:t>暫停營業廠商依機關招標文件之規定投標，除招標文件另有禁止規定者外，尚可</a:t>
            </a:r>
            <a:r>
              <a:rPr kumimoji="0" lang="zh-TW" altLang="en-US" sz="2600" b="1">
                <a:solidFill>
                  <a:prstClr val="black"/>
                </a:solidFill>
                <a:latin typeface="微軟正黑體" panose="020B0604030504040204" pitchFamily="34" charset="-120"/>
              </a:rPr>
              <a:t>；其投標文件內容如符合招標文件之規定者，並得為決標對象，</a:t>
            </a:r>
            <a:r>
              <a:rPr kumimoji="0" lang="zh-TW" altLang="en-US" sz="2600" b="1" u="sng">
                <a:solidFill>
                  <a:prstClr val="black"/>
                </a:solidFill>
                <a:uFill>
                  <a:solidFill>
                    <a:srgbClr val="FF0000"/>
                  </a:solidFill>
                </a:uFill>
                <a:latin typeface="微軟正黑體" panose="020B0604030504040204" pitchFamily="34" charset="-120"/>
              </a:rPr>
              <a:t>惟應於決標後</a:t>
            </a:r>
            <a:r>
              <a:rPr kumimoji="0" lang="zh-TW" altLang="en-US" sz="2600" b="1">
                <a:solidFill>
                  <a:prstClr val="black"/>
                </a:solidFill>
                <a:latin typeface="微軟正黑體" panose="020B0604030504040204" pitchFamily="34" charset="-120"/>
              </a:rPr>
              <a:t>依規定</a:t>
            </a:r>
            <a:r>
              <a:rPr kumimoji="0" lang="zh-TW" altLang="en-US" sz="2600" b="1" u="sng">
                <a:solidFill>
                  <a:prstClr val="black"/>
                </a:solidFill>
                <a:uFill>
                  <a:solidFill>
                    <a:srgbClr val="FF0000"/>
                  </a:solidFill>
                </a:uFill>
                <a:latin typeface="微軟正黑體" panose="020B0604030504040204" pitchFamily="34" charset="-120"/>
              </a:rPr>
              <a:t>申請復業始得訂約</a:t>
            </a:r>
            <a:r>
              <a:rPr kumimoji="0" lang="zh-TW" altLang="en-US" sz="2600" b="1">
                <a:solidFill>
                  <a:prstClr val="black"/>
                </a:solidFill>
                <a:latin typeface="微軟正黑體" panose="020B0604030504040204" pitchFamily="34" charset="-120"/>
              </a:rPr>
              <a:t>，機關</a:t>
            </a:r>
            <a:r>
              <a:rPr kumimoji="0" lang="zh-TW" altLang="en-US" sz="2600" b="1" u="sng">
                <a:solidFill>
                  <a:prstClr val="black"/>
                </a:solidFill>
                <a:uFill>
                  <a:solidFill>
                    <a:srgbClr val="FF0000"/>
                  </a:solidFill>
                </a:uFill>
                <a:latin typeface="微軟正黑體" panose="020B0604030504040204" pitchFamily="34" charset="-120"/>
              </a:rPr>
              <a:t>並得</a:t>
            </a:r>
            <a:r>
              <a:rPr kumimoji="0" lang="zh-TW" altLang="en-US" sz="2600" b="1">
                <a:solidFill>
                  <a:prstClr val="black"/>
                </a:solidFill>
                <a:latin typeface="微軟正黑體" panose="020B0604030504040204" pitchFamily="34" charset="-120"/>
              </a:rPr>
              <a:t>通知廠商</a:t>
            </a:r>
            <a:r>
              <a:rPr kumimoji="0" lang="zh-TW" altLang="en-US" sz="2600" b="1" u="sng">
                <a:solidFill>
                  <a:prstClr val="black"/>
                </a:solidFill>
                <a:uFill>
                  <a:solidFill>
                    <a:srgbClr val="FF0000"/>
                  </a:solidFill>
                </a:uFill>
                <a:latin typeface="微軟正黑體" panose="020B0604030504040204" pitchFamily="34" charset="-120"/>
              </a:rPr>
              <a:t>限期完成復業</a:t>
            </a:r>
            <a:r>
              <a:rPr kumimoji="0" lang="zh-TW" altLang="en-US" sz="2600" b="1">
                <a:solidFill>
                  <a:prstClr val="black"/>
                </a:solidFill>
                <a:latin typeface="微軟正黑體" panose="020B0604030504040204" pitchFamily="34" charset="-120"/>
              </a:rPr>
              <a:t>。</a:t>
            </a:r>
          </a:p>
        </p:txBody>
      </p:sp>
    </p:spTree>
    <p:extLst>
      <p:ext uri="{BB962C8B-B14F-4D97-AF65-F5344CB8AC3E}">
        <p14:creationId xmlns:p14="http://schemas.microsoft.com/office/powerpoint/2010/main" val="3925195440"/>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txBox="1">
            <a:spLocks noGrp="1"/>
          </p:cNvSpPr>
          <p:nvPr/>
        </p:nvSpPr>
        <p:spPr>
          <a:xfrm>
            <a:off x="8229600" y="6477000"/>
            <a:ext cx="762000" cy="244475"/>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95F89289-C443-41AC-B62E-A5686FB4C342}" type="slidenum">
              <a:rPr kumimoji="0" lang="en-US" altLang="zh-TW" sz="16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135</a:t>
            </a:fld>
            <a:endParaRPr kumimoji="0" lang="en-US" altLang="zh-TW" sz="16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8" name="Rectangle 2">
            <a:extLst>
              <a:ext uri="{FF2B5EF4-FFF2-40B4-BE49-F238E27FC236}"/>
            </a:extLst>
          </p:cNvPr>
          <p:cNvSpPr txBox="1">
            <a:spLocks noChangeArrowheads="1"/>
          </p:cNvSpPr>
          <p:nvPr/>
        </p:nvSpPr>
        <p:spPr bwMode="auto">
          <a:xfrm>
            <a:off x="359532" y="416409"/>
            <a:ext cx="8001000" cy="563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kern="0" smtClean="0">
                <a:solidFill>
                  <a:srgbClr val="003366"/>
                </a:solidFill>
                <a:latin typeface="微軟正黑體" panose="020B0604030504040204" pitchFamily="34" charset="-120"/>
              </a:rPr>
              <a:t>投標文件收件注意事項與狀況處置</a:t>
            </a:r>
            <a:endParaRPr lang="en-US" altLang="zh-TW" sz="2400" kern="0" dirty="0">
              <a:solidFill>
                <a:srgbClr val="CC3300"/>
              </a:solidFill>
              <a:latin typeface="微軟正黑體" panose="020B0604030504040204" pitchFamily="34" charset="-120"/>
            </a:endParaRPr>
          </a:p>
        </p:txBody>
      </p:sp>
      <p:sp>
        <p:nvSpPr>
          <p:cNvPr id="5" name="Rectangle 3">
            <a:extLst>
              <a:ext uri="{FF2B5EF4-FFF2-40B4-BE49-F238E27FC236}"/>
            </a:extLst>
          </p:cNvPr>
          <p:cNvSpPr txBox="1">
            <a:spLocks noChangeArrowheads="1"/>
          </p:cNvSpPr>
          <p:nvPr/>
        </p:nvSpPr>
        <p:spPr bwMode="auto">
          <a:xfrm>
            <a:off x="351206" y="1304764"/>
            <a:ext cx="8505270" cy="5172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algn="just" eaLnBrk="1" hangingPunct="1">
              <a:spcBef>
                <a:spcPct val="0"/>
              </a:spcBef>
              <a:buClr>
                <a:prstClr val="black"/>
              </a:buClr>
              <a:defRPr/>
            </a:pPr>
            <a:r>
              <a:rPr lang="zh-TW" altLang="en-US" sz="2600" b="1" kern="0" smtClean="0">
                <a:solidFill>
                  <a:srgbClr val="006600"/>
                </a:solidFill>
                <a:latin typeface="微軟正黑體" panose="020B0604030504040204" pitchFamily="34" charset="-120"/>
                <a:cs typeface="Times New Roman" pitchFamily="18" charset="0"/>
              </a:rPr>
              <a:t>本法第</a:t>
            </a:r>
            <a:r>
              <a:rPr lang="en-US" altLang="zh-TW" sz="2600" b="1" kern="0" smtClean="0">
                <a:solidFill>
                  <a:srgbClr val="006600"/>
                </a:solidFill>
                <a:latin typeface="微軟正黑體" panose="020B0604030504040204" pitchFamily="34" charset="-120"/>
                <a:cs typeface="Times New Roman" pitchFamily="18" charset="0"/>
              </a:rPr>
              <a:t>33</a:t>
            </a:r>
            <a:r>
              <a:rPr lang="zh-TW" altLang="en-US" sz="2600" b="1" kern="0" smtClean="0">
                <a:solidFill>
                  <a:srgbClr val="006600"/>
                </a:solidFill>
                <a:latin typeface="微軟正黑體" panose="020B0604030504040204" pitchFamily="34" charset="-120"/>
                <a:cs typeface="Times New Roman" pitchFamily="18" charset="0"/>
              </a:rPr>
              <a:t>條第</a:t>
            </a:r>
            <a:r>
              <a:rPr lang="en-US" altLang="zh-TW" sz="2600" b="1" kern="0" smtClean="0">
                <a:solidFill>
                  <a:srgbClr val="006600"/>
                </a:solidFill>
                <a:latin typeface="微軟正黑體" panose="020B0604030504040204" pitchFamily="34" charset="-120"/>
                <a:cs typeface="Times New Roman" pitchFamily="18" charset="0"/>
              </a:rPr>
              <a:t>3</a:t>
            </a:r>
            <a:r>
              <a:rPr lang="zh-TW" altLang="en-US" sz="2600" b="1" kern="0" smtClean="0">
                <a:solidFill>
                  <a:srgbClr val="006600"/>
                </a:solidFill>
                <a:latin typeface="微軟正黑體" panose="020B0604030504040204" pitchFamily="34" charset="-120"/>
                <a:cs typeface="Times New Roman" pitchFamily="18" charset="0"/>
              </a:rPr>
              <a:t>項所稱</a:t>
            </a:r>
            <a:r>
              <a:rPr lang="zh-TW" altLang="en-US" sz="2600" b="1" kern="0" smtClean="0">
                <a:solidFill>
                  <a:srgbClr val="660033"/>
                </a:solidFill>
                <a:latin typeface="微軟正黑體" panose="020B0604030504040204" pitchFamily="34" charset="-120"/>
                <a:cs typeface="Times New Roman" pitchFamily="18" charset="0"/>
              </a:rPr>
              <a:t>非契約必要之點</a:t>
            </a:r>
            <a:r>
              <a:rPr lang="zh-TW" altLang="en-US" sz="2600" b="1" kern="0" smtClean="0">
                <a:solidFill>
                  <a:srgbClr val="006600"/>
                </a:solidFill>
                <a:latin typeface="微軟正黑體" panose="020B0604030504040204" pitchFamily="34" charset="-120"/>
                <a:cs typeface="Times New Roman" pitchFamily="18" charset="0"/>
              </a:rPr>
              <a:t>，包括下列事項：</a:t>
            </a:r>
            <a:r>
              <a:rPr lang="en-US" altLang="zh-TW" sz="2600" b="1" kern="0" smtClean="0">
                <a:solidFill>
                  <a:srgbClr val="006600"/>
                </a:solidFill>
                <a:latin typeface="微軟正黑體" panose="020B0604030504040204" pitchFamily="34" charset="-120"/>
                <a:cs typeface="Times New Roman" pitchFamily="18" charset="0"/>
                <a:sym typeface="Wingdings" pitchFamily="2" charset="2"/>
              </a:rPr>
              <a:t>(1)</a:t>
            </a:r>
            <a:r>
              <a:rPr lang="zh-TW" altLang="en-US" sz="2600" b="1" kern="0" smtClean="0">
                <a:solidFill>
                  <a:srgbClr val="006600"/>
                </a:solidFill>
                <a:latin typeface="微軟正黑體" panose="020B0604030504040204" pitchFamily="34" charset="-120"/>
                <a:cs typeface="Times New Roman" pitchFamily="18" charset="0"/>
                <a:sym typeface="Wingdings" pitchFamily="2" charset="2"/>
              </a:rPr>
              <a:t>原招標文件已標示得更改或補充之項目。</a:t>
            </a:r>
            <a:r>
              <a:rPr lang="en-US" altLang="zh-TW" sz="2600" b="1" kern="0" smtClean="0">
                <a:solidFill>
                  <a:srgbClr val="006600"/>
                </a:solidFill>
                <a:latin typeface="微軟正黑體" panose="020B0604030504040204" pitchFamily="34" charset="-120"/>
                <a:cs typeface="Times New Roman" pitchFamily="18" charset="0"/>
                <a:sym typeface="Wingdings" pitchFamily="2" charset="2"/>
              </a:rPr>
              <a:t>(2)</a:t>
            </a:r>
            <a:r>
              <a:rPr lang="zh-TW" altLang="en-US" sz="2600" b="1" kern="0" smtClean="0">
                <a:solidFill>
                  <a:srgbClr val="006600"/>
                </a:solidFill>
                <a:latin typeface="微軟正黑體" panose="020B0604030504040204" pitchFamily="34" charset="-120"/>
                <a:cs typeface="Times New Roman" pitchFamily="18" charset="0"/>
                <a:sym typeface="Wingdings" pitchFamily="2" charset="2"/>
              </a:rPr>
              <a:t>不列入標價評比之選購項目。</a:t>
            </a:r>
            <a:r>
              <a:rPr lang="en-US" altLang="zh-TW" sz="2600" b="1" kern="0" smtClean="0">
                <a:solidFill>
                  <a:srgbClr val="006600"/>
                </a:solidFill>
                <a:latin typeface="微軟正黑體" panose="020B0604030504040204" pitchFamily="34" charset="-120"/>
                <a:cs typeface="Times New Roman" pitchFamily="18" charset="0"/>
                <a:sym typeface="Wingdings" pitchFamily="2" charset="2"/>
              </a:rPr>
              <a:t>(3)</a:t>
            </a:r>
            <a:r>
              <a:rPr lang="zh-TW" altLang="en-US" sz="2600" b="1" kern="0" smtClean="0">
                <a:solidFill>
                  <a:srgbClr val="006600"/>
                </a:solidFill>
                <a:latin typeface="微軟正黑體" panose="020B0604030504040204" pitchFamily="34" charset="-120"/>
                <a:cs typeface="Times New Roman" pitchFamily="18" charset="0"/>
                <a:sym typeface="Wingdings" pitchFamily="2" charset="2"/>
              </a:rPr>
              <a:t>參考性質之事項。</a:t>
            </a:r>
            <a:r>
              <a:rPr lang="en-US" altLang="zh-TW" sz="2600" b="1" kern="0" smtClean="0">
                <a:solidFill>
                  <a:srgbClr val="006600"/>
                </a:solidFill>
                <a:latin typeface="微軟正黑體" panose="020B0604030504040204" pitchFamily="34" charset="-120"/>
                <a:cs typeface="Times New Roman" pitchFamily="18" charset="0"/>
                <a:sym typeface="Wingdings" pitchFamily="2" charset="2"/>
              </a:rPr>
              <a:t>(4)</a:t>
            </a:r>
            <a:r>
              <a:rPr lang="zh-TW" altLang="en-US" sz="2600" b="1" kern="0" smtClean="0">
                <a:solidFill>
                  <a:srgbClr val="006600"/>
                </a:solidFill>
                <a:latin typeface="微軟正黑體" panose="020B0604030504040204" pitchFamily="34" charset="-120"/>
                <a:cs typeface="Times New Roman" pitchFamily="18" charset="0"/>
                <a:sym typeface="Wingdings" pitchFamily="2" charset="2"/>
              </a:rPr>
              <a:t>其他於契約成立無影響之事項。</a:t>
            </a:r>
            <a:r>
              <a:rPr lang="en-US" altLang="zh-TW" sz="2000" b="1" kern="0" smtClean="0">
                <a:solidFill>
                  <a:srgbClr val="CC3300"/>
                </a:solidFill>
                <a:latin typeface="微軟正黑體" panose="020B0604030504040204" pitchFamily="34" charset="-120"/>
                <a:cs typeface="Times New Roman" pitchFamily="18" charset="0"/>
              </a:rPr>
              <a:t>(</a:t>
            </a:r>
            <a:r>
              <a:rPr lang="zh-TW" altLang="en-US" sz="2000" b="1" kern="0" smtClean="0">
                <a:solidFill>
                  <a:srgbClr val="CC3300"/>
                </a:solidFill>
                <a:latin typeface="微軟正黑體" panose="020B0604030504040204" pitchFamily="34" charset="-120"/>
                <a:cs typeface="Times New Roman" pitchFamily="18" charset="0"/>
              </a:rPr>
              <a:t>細則</a:t>
            </a:r>
            <a:r>
              <a:rPr lang="en-US" altLang="zh-TW" sz="2000" b="1" kern="0" smtClean="0">
                <a:solidFill>
                  <a:srgbClr val="CC3300"/>
                </a:solidFill>
                <a:latin typeface="微軟正黑體" panose="020B0604030504040204" pitchFamily="34" charset="-120"/>
                <a:cs typeface="Times New Roman" pitchFamily="18" charset="0"/>
              </a:rPr>
              <a:t>32)</a:t>
            </a:r>
          </a:p>
          <a:p>
            <a:pPr algn="just" eaLnBrk="1" hangingPunct="1">
              <a:spcBef>
                <a:spcPct val="0"/>
              </a:spcBef>
              <a:buClr>
                <a:prstClr val="black"/>
              </a:buClr>
              <a:defRPr/>
            </a:pPr>
            <a:r>
              <a:rPr lang="zh-TW" altLang="en-US" sz="2600" b="1" u="sng" kern="0" smtClean="0">
                <a:solidFill>
                  <a:srgbClr val="000099"/>
                </a:solidFill>
                <a:latin typeface="微軟正黑體" panose="020B0604030504040204" pitchFamily="34" charset="-120"/>
                <a:cs typeface="Times New Roman" pitchFamily="18" charset="0"/>
              </a:rPr>
              <a:t>同一投標廠商就同一採購之投標，以一標為限</a:t>
            </a:r>
            <a:r>
              <a:rPr lang="zh-TW" altLang="en-US" sz="2600" b="1" kern="0" smtClean="0">
                <a:solidFill>
                  <a:srgbClr val="006600"/>
                </a:solidFill>
                <a:latin typeface="微軟正黑體" panose="020B0604030504040204" pitchFamily="34" charset="-120"/>
                <a:cs typeface="Times New Roman" pitchFamily="18" charset="0"/>
              </a:rPr>
              <a:t>；其有違反者，依下列方式處理：</a:t>
            </a:r>
            <a:r>
              <a:rPr lang="en-US" altLang="zh-TW" sz="2600" b="1" kern="0" smtClean="0">
                <a:solidFill>
                  <a:srgbClr val="006600"/>
                </a:solidFill>
                <a:latin typeface="微軟正黑體" panose="020B0604030504040204" pitchFamily="34" charset="-120"/>
                <a:cs typeface="Times New Roman" pitchFamily="18" charset="0"/>
                <a:sym typeface="Wingdings" pitchFamily="2" charset="2"/>
              </a:rPr>
              <a:t>(1)</a:t>
            </a:r>
            <a:r>
              <a:rPr lang="zh-TW" altLang="en-US" sz="2600" b="1" kern="0" smtClean="0">
                <a:solidFill>
                  <a:srgbClr val="006600"/>
                </a:solidFill>
                <a:latin typeface="微軟正黑體" panose="020B0604030504040204" pitchFamily="34" charset="-120"/>
                <a:cs typeface="Times New Roman" pitchFamily="18" charset="0"/>
                <a:sym typeface="Wingdings" pitchFamily="2" charset="2"/>
              </a:rPr>
              <a:t>開標前發現者，所投之標應不予開標。</a:t>
            </a:r>
            <a:r>
              <a:rPr lang="en-US" altLang="zh-TW" sz="2600" b="1" kern="0" smtClean="0">
                <a:solidFill>
                  <a:srgbClr val="006600"/>
                </a:solidFill>
                <a:latin typeface="微軟正黑體" panose="020B0604030504040204" pitchFamily="34" charset="-120"/>
                <a:cs typeface="Times New Roman" pitchFamily="18" charset="0"/>
                <a:sym typeface="Wingdings" pitchFamily="2" charset="2"/>
              </a:rPr>
              <a:t>(2)</a:t>
            </a:r>
            <a:r>
              <a:rPr lang="zh-TW" altLang="en-US" sz="2600" b="1" kern="0" smtClean="0">
                <a:solidFill>
                  <a:srgbClr val="006600"/>
                </a:solidFill>
                <a:latin typeface="微軟正黑體" panose="020B0604030504040204" pitchFamily="34" charset="-120"/>
                <a:cs typeface="Times New Roman" pitchFamily="18" charset="0"/>
                <a:sym typeface="Wingdings" pitchFamily="2" charset="2"/>
              </a:rPr>
              <a:t>開標後發現者，所投之標應不予接受。</a:t>
            </a:r>
            <a:r>
              <a:rPr lang="en-US" altLang="zh-TW" sz="2000" b="1" kern="0" smtClean="0">
                <a:solidFill>
                  <a:srgbClr val="660033"/>
                </a:solidFill>
                <a:latin typeface="微軟正黑體" panose="020B0604030504040204" pitchFamily="34" charset="-120"/>
                <a:cs typeface="Times New Roman" pitchFamily="18" charset="0"/>
              </a:rPr>
              <a:t>(</a:t>
            </a:r>
            <a:r>
              <a:rPr lang="zh-TW" altLang="en-US" sz="2000" b="1" kern="0" smtClean="0">
                <a:solidFill>
                  <a:srgbClr val="660033"/>
                </a:solidFill>
                <a:latin typeface="微軟正黑體" panose="020B0604030504040204" pitchFamily="34" charset="-120"/>
                <a:cs typeface="Times New Roman" pitchFamily="18" charset="0"/>
              </a:rPr>
              <a:t>第</a:t>
            </a:r>
            <a:r>
              <a:rPr lang="en-US" altLang="zh-TW" sz="2000" b="1" kern="0" smtClean="0">
                <a:solidFill>
                  <a:srgbClr val="660033"/>
                </a:solidFill>
                <a:latin typeface="微軟正黑體" panose="020B0604030504040204" pitchFamily="34" charset="-120"/>
                <a:cs typeface="Times New Roman" pitchFamily="18" charset="0"/>
              </a:rPr>
              <a:t>1</a:t>
            </a:r>
            <a:r>
              <a:rPr lang="zh-TW" altLang="en-US" sz="2000" b="1" kern="0" smtClean="0">
                <a:solidFill>
                  <a:srgbClr val="660033"/>
                </a:solidFill>
                <a:latin typeface="微軟正黑體" panose="020B0604030504040204" pitchFamily="34" charset="-120"/>
                <a:cs typeface="Times New Roman" pitchFamily="18" charset="0"/>
              </a:rPr>
              <a:t>項</a:t>
            </a:r>
            <a:r>
              <a:rPr lang="en-US" altLang="zh-TW" sz="2000" b="1" kern="0" smtClean="0">
                <a:solidFill>
                  <a:srgbClr val="660033"/>
                </a:solidFill>
                <a:latin typeface="微軟正黑體" panose="020B0604030504040204" pitchFamily="34" charset="-120"/>
                <a:cs typeface="Times New Roman" pitchFamily="18" charset="0"/>
              </a:rPr>
              <a:t>)</a:t>
            </a:r>
            <a:r>
              <a:rPr lang="zh-TW" altLang="en-US" sz="2600" b="1" u="heavy">
                <a:solidFill>
                  <a:srgbClr val="000099"/>
                </a:solidFill>
                <a:uFill>
                  <a:solidFill>
                    <a:srgbClr val="C00000"/>
                  </a:solidFill>
                </a:uFill>
                <a:latin typeface="微軟正黑體" panose="020B0604030504040204" pitchFamily="34" charset="-120"/>
              </a:rPr>
              <a:t>廠商與其分支機構</a:t>
            </a:r>
            <a:r>
              <a:rPr lang="zh-TW" altLang="en-US" sz="2600" b="1" kern="0">
                <a:solidFill>
                  <a:srgbClr val="006600"/>
                </a:solidFill>
                <a:latin typeface="微軟正黑體" panose="020B0604030504040204" pitchFamily="34" charset="-120"/>
                <a:cs typeface="Times New Roman" pitchFamily="18" charset="0"/>
              </a:rPr>
              <a:t>，</a:t>
            </a:r>
            <a:r>
              <a:rPr lang="zh-TW" altLang="en-US" sz="2600" b="1" u="heavy">
                <a:solidFill>
                  <a:srgbClr val="000099"/>
                </a:solidFill>
                <a:uFill>
                  <a:solidFill>
                    <a:srgbClr val="C00000"/>
                  </a:solidFill>
                </a:uFill>
                <a:latin typeface="微軟正黑體" panose="020B0604030504040204" pitchFamily="34" charset="-120"/>
              </a:rPr>
              <a:t>或其二以上之分支機構，就同一採購分別投標</a:t>
            </a:r>
            <a:r>
              <a:rPr lang="zh-TW" altLang="en-US" sz="2600" b="1" kern="0">
                <a:solidFill>
                  <a:srgbClr val="006600"/>
                </a:solidFill>
                <a:latin typeface="微軟正黑體" panose="020B0604030504040204" pitchFamily="34" charset="-120"/>
                <a:cs typeface="Times New Roman" pitchFamily="18" charset="0"/>
              </a:rPr>
              <a:t>者，視同違反前項規定。</a:t>
            </a:r>
            <a:r>
              <a:rPr lang="en-US" altLang="zh-TW" sz="2000" b="1" kern="0" smtClean="0">
                <a:solidFill>
                  <a:srgbClr val="660033"/>
                </a:solidFill>
                <a:latin typeface="微軟正黑體" panose="020B0604030504040204" pitchFamily="34" charset="-120"/>
                <a:cs typeface="Times New Roman" pitchFamily="18" charset="0"/>
              </a:rPr>
              <a:t>(</a:t>
            </a:r>
            <a:r>
              <a:rPr lang="zh-TW" altLang="en-US" sz="2000" b="1" kern="0" smtClean="0">
                <a:solidFill>
                  <a:srgbClr val="660033"/>
                </a:solidFill>
                <a:latin typeface="微軟正黑體" panose="020B0604030504040204" pitchFamily="34" charset="-120"/>
                <a:cs typeface="Times New Roman" pitchFamily="18" charset="0"/>
              </a:rPr>
              <a:t>第</a:t>
            </a:r>
            <a:r>
              <a:rPr lang="en-US" altLang="zh-TW" sz="2000" b="1" kern="0" smtClean="0">
                <a:solidFill>
                  <a:srgbClr val="660033"/>
                </a:solidFill>
                <a:latin typeface="微軟正黑體" panose="020B0604030504040204" pitchFamily="34" charset="-120"/>
                <a:cs typeface="Times New Roman" pitchFamily="18" charset="0"/>
              </a:rPr>
              <a:t>2</a:t>
            </a:r>
            <a:r>
              <a:rPr lang="zh-TW" altLang="en-US" sz="2000" b="1" kern="0" smtClean="0">
                <a:solidFill>
                  <a:srgbClr val="660033"/>
                </a:solidFill>
                <a:latin typeface="微軟正黑體" panose="020B0604030504040204" pitchFamily="34" charset="-120"/>
                <a:cs typeface="Times New Roman" pitchFamily="18" charset="0"/>
              </a:rPr>
              <a:t>項</a:t>
            </a:r>
            <a:r>
              <a:rPr lang="en-US" altLang="zh-TW" sz="2000" b="1" kern="0" smtClean="0">
                <a:solidFill>
                  <a:srgbClr val="660033"/>
                </a:solidFill>
                <a:latin typeface="微軟正黑體" panose="020B0604030504040204" pitchFamily="34" charset="-120"/>
                <a:cs typeface="Times New Roman" pitchFamily="18" charset="0"/>
              </a:rPr>
              <a:t>)</a:t>
            </a:r>
            <a:r>
              <a:rPr lang="zh-TW" altLang="en-US" sz="2600" b="1" kern="0">
                <a:solidFill>
                  <a:srgbClr val="006600"/>
                </a:solidFill>
                <a:latin typeface="微軟正黑體" panose="020B0604030504040204" pitchFamily="34" charset="-120"/>
                <a:cs typeface="Times New Roman" pitchFamily="18" charset="0"/>
              </a:rPr>
              <a:t>第一項規定，於採最低標，且招標文件訂明投標廠商得以同一報價載明二以上標的供機關選擇者，不適用之。</a:t>
            </a:r>
            <a:r>
              <a:rPr lang="en-US" altLang="zh-TW" sz="2000" b="1" kern="0" smtClean="0">
                <a:solidFill>
                  <a:srgbClr val="660033"/>
                </a:solidFill>
                <a:latin typeface="微軟正黑體" panose="020B0604030504040204" pitchFamily="34" charset="-120"/>
                <a:cs typeface="Times New Roman" pitchFamily="18" charset="0"/>
              </a:rPr>
              <a:t>(</a:t>
            </a:r>
            <a:r>
              <a:rPr lang="zh-TW" altLang="en-US" sz="2000" b="1" kern="0" smtClean="0">
                <a:solidFill>
                  <a:srgbClr val="660033"/>
                </a:solidFill>
                <a:latin typeface="微軟正黑體" panose="020B0604030504040204" pitchFamily="34" charset="-120"/>
                <a:cs typeface="Times New Roman" pitchFamily="18" charset="0"/>
              </a:rPr>
              <a:t>第</a:t>
            </a:r>
            <a:r>
              <a:rPr lang="en-US" altLang="zh-TW" sz="2000" b="1" kern="0" smtClean="0">
                <a:solidFill>
                  <a:srgbClr val="660033"/>
                </a:solidFill>
                <a:latin typeface="微軟正黑體" panose="020B0604030504040204" pitchFamily="34" charset="-120"/>
                <a:cs typeface="Times New Roman" pitchFamily="18" charset="0"/>
              </a:rPr>
              <a:t>3</a:t>
            </a:r>
            <a:r>
              <a:rPr lang="zh-TW" altLang="en-US" sz="2000" b="1" kern="0" smtClean="0">
                <a:solidFill>
                  <a:srgbClr val="660033"/>
                </a:solidFill>
                <a:latin typeface="微軟正黑體" panose="020B0604030504040204" pitchFamily="34" charset="-120"/>
                <a:cs typeface="Times New Roman" pitchFamily="18" charset="0"/>
              </a:rPr>
              <a:t>項</a:t>
            </a:r>
            <a:r>
              <a:rPr lang="en-US" altLang="zh-TW" sz="2000" b="1" kern="0" smtClean="0">
                <a:solidFill>
                  <a:srgbClr val="660033"/>
                </a:solidFill>
                <a:latin typeface="微軟正黑體" panose="020B0604030504040204" pitchFamily="34" charset="-120"/>
                <a:cs typeface="Times New Roman" pitchFamily="18" charset="0"/>
              </a:rPr>
              <a:t>)</a:t>
            </a:r>
            <a:r>
              <a:rPr lang="zh-TW" altLang="en-US" kern="0" smtClean="0">
                <a:solidFill>
                  <a:prstClr val="black"/>
                </a:solidFill>
                <a:latin typeface="微軟正黑體" panose="020B0604030504040204" pitchFamily="34" charset="-120"/>
                <a:cs typeface="Times New Roman" pitchFamily="18" charset="0"/>
              </a:rPr>
              <a:t> </a:t>
            </a:r>
            <a:r>
              <a:rPr lang="en-US" altLang="zh-TW" sz="2000" b="1" kern="0" smtClean="0">
                <a:solidFill>
                  <a:srgbClr val="CC3300"/>
                </a:solidFill>
                <a:latin typeface="微軟正黑體" panose="020B0604030504040204" pitchFamily="34" charset="-120"/>
                <a:cs typeface="Times New Roman" pitchFamily="18" charset="0"/>
              </a:rPr>
              <a:t>(</a:t>
            </a:r>
            <a:r>
              <a:rPr lang="zh-TW" altLang="en-US" sz="2000" b="1" kern="0" smtClean="0">
                <a:solidFill>
                  <a:srgbClr val="CC3300"/>
                </a:solidFill>
                <a:latin typeface="微軟正黑體" panose="020B0604030504040204" pitchFamily="34" charset="-120"/>
                <a:cs typeface="Times New Roman" pitchFamily="18" charset="0"/>
              </a:rPr>
              <a:t>細則</a:t>
            </a:r>
            <a:r>
              <a:rPr lang="en-US" altLang="zh-TW" sz="2000" b="1" kern="0" smtClean="0">
                <a:solidFill>
                  <a:srgbClr val="CC3300"/>
                </a:solidFill>
                <a:latin typeface="微軟正黑體" panose="020B0604030504040204" pitchFamily="34" charset="-120"/>
                <a:cs typeface="Times New Roman" pitchFamily="18" charset="0"/>
              </a:rPr>
              <a:t>33)</a:t>
            </a:r>
            <a:r>
              <a:rPr lang="zh-TW" altLang="en-US" sz="2400" b="1" kern="0" smtClean="0">
                <a:solidFill>
                  <a:prstClr val="black"/>
                </a:solidFill>
                <a:latin typeface="微軟正黑體" panose="020B0604030504040204" pitchFamily="34" charset="-120"/>
                <a:cs typeface="Times New Roman" pitchFamily="18" charset="0"/>
              </a:rPr>
              <a:t> </a:t>
            </a:r>
            <a:endParaRPr lang="zh-TW" altLang="en-US" sz="2400" b="1" kern="0" dirty="0">
              <a:solidFill>
                <a:prstClr val="black"/>
              </a:solidFill>
              <a:latin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92925072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txBox="1">
            <a:spLocks noGrp="1"/>
          </p:cNvSpPr>
          <p:nvPr/>
        </p:nvSpPr>
        <p:spPr>
          <a:xfrm>
            <a:off x="8229600" y="6477000"/>
            <a:ext cx="762000" cy="244475"/>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95F89289-C443-41AC-B62E-A5686FB4C342}" type="slidenum">
              <a:rPr kumimoji="0" lang="en-US" altLang="zh-TW" sz="16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136</a:t>
            </a:fld>
            <a:endParaRPr kumimoji="0" lang="en-US" altLang="zh-TW" sz="16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8" name="Rectangle 2">
            <a:extLst>
              <a:ext uri="{FF2B5EF4-FFF2-40B4-BE49-F238E27FC236}"/>
            </a:extLst>
          </p:cNvPr>
          <p:cNvSpPr txBox="1">
            <a:spLocks noChangeArrowheads="1"/>
          </p:cNvSpPr>
          <p:nvPr/>
        </p:nvSpPr>
        <p:spPr bwMode="auto">
          <a:xfrm>
            <a:off x="359532" y="416409"/>
            <a:ext cx="8001000" cy="563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kern="0" smtClean="0">
                <a:solidFill>
                  <a:srgbClr val="003366"/>
                </a:solidFill>
                <a:effectLst>
                  <a:outerShdw blurRad="38100" dist="38100" dir="2700000" algn="tl">
                    <a:srgbClr val="C0C0C0"/>
                  </a:outerShdw>
                </a:effectLst>
                <a:latin typeface="微軟正黑體" panose="020B0604030504040204" pitchFamily="34" charset="-120"/>
              </a:rPr>
              <a:t>投標文件收件注意事項與狀況處置</a:t>
            </a:r>
            <a:endParaRPr lang="en-US" altLang="zh-TW" sz="2400" kern="0" dirty="0">
              <a:solidFill>
                <a:srgbClr val="CC3300"/>
              </a:solidFill>
              <a:effectLst>
                <a:outerShdw blurRad="38100" dist="38100" dir="2700000" algn="tl">
                  <a:srgbClr val="C0C0C0"/>
                </a:outerShdw>
              </a:effectLst>
              <a:latin typeface="微軟正黑體" panose="020B0604030504040204" pitchFamily="34" charset="-120"/>
            </a:endParaRPr>
          </a:p>
        </p:txBody>
      </p:sp>
      <p:sp>
        <p:nvSpPr>
          <p:cNvPr id="6" name="Rectangle 3">
            <a:extLst>
              <a:ext uri="{FF2B5EF4-FFF2-40B4-BE49-F238E27FC236}"/>
            </a:extLst>
          </p:cNvPr>
          <p:cNvSpPr txBox="1">
            <a:spLocks noChangeArrowheads="1"/>
          </p:cNvSpPr>
          <p:nvPr/>
        </p:nvSpPr>
        <p:spPr bwMode="auto">
          <a:xfrm>
            <a:off x="293366" y="1304764"/>
            <a:ext cx="8317234" cy="430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algn="just" eaLnBrk="1" hangingPunct="1">
              <a:lnSpc>
                <a:spcPts val="3700"/>
              </a:lnSpc>
              <a:spcBef>
                <a:spcPct val="0"/>
              </a:spcBef>
              <a:buClr>
                <a:srgbClr val="003366"/>
              </a:buClr>
              <a:defRPr/>
            </a:pPr>
            <a:r>
              <a:rPr lang="zh-TW" altLang="en-US" b="1" kern="0" smtClean="0">
                <a:solidFill>
                  <a:srgbClr val="003366"/>
                </a:solidFill>
                <a:latin typeface="微軟正黑體" panose="020B0604030504040204" pitchFamily="34" charset="-120"/>
              </a:rPr>
              <a:t>機關辦理採購，其招標文件於公告前應予保密。但須公開說明或藉以公開徵求廠商提供參考資料者，不在此限。</a:t>
            </a:r>
            <a:r>
              <a:rPr lang="en-US" altLang="zh-TW" b="1" kern="0" smtClean="0">
                <a:solidFill>
                  <a:srgbClr val="660033"/>
                </a:solidFill>
                <a:latin typeface="微軟正黑體" panose="020B0604030504040204" pitchFamily="34" charset="-120"/>
              </a:rPr>
              <a:t>(§34,1)</a:t>
            </a:r>
          </a:p>
          <a:p>
            <a:pPr algn="just" eaLnBrk="1" hangingPunct="1">
              <a:lnSpc>
                <a:spcPts val="3700"/>
              </a:lnSpc>
              <a:spcBef>
                <a:spcPct val="0"/>
              </a:spcBef>
              <a:buClr>
                <a:srgbClr val="003366"/>
              </a:buClr>
              <a:defRPr/>
            </a:pPr>
            <a:r>
              <a:rPr lang="zh-TW" altLang="en-US" b="1" kern="0" smtClean="0">
                <a:solidFill>
                  <a:srgbClr val="003366"/>
                </a:solidFill>
                <a:latin typeface="微軟正黑體" panose="020B0604030504040204" pitchFamily="34" charset="-120"/>
              </a:rPr>
              <a:t>機關辦理招標，</a:t>
            </a:r>
            <a:r>
              <a:rPr lang="zh-TW" altLang="en-US" b="1" kern="0" smtClean="0">
                <a:solidFill>
                  <a:srgbClr val="0000FF"/>
                </a:solidFill>
                <a:latin typeface="微軟正黑體" panose="020B0604030504040204" pitchFamily="34" charset="-120"/>
              </a:rPr>
              <a:t>不得於開標前洩漏底價，領標、投標廠商之名稱與家數</a:t>
            </a:r>
            <a:r>
              <a:rPr lang="zh-TW" altLang="en-US" b="1" kern="0" smtClean="0">
                <a:solidFill>
                  <a:srgbClr val="003366"/>
                </a:solidFill>
                <a:latin typeface="微軟正黑體" panose="020B0604030504040204" pitchFamily="34" charset="-120"/>
              </a:rPr>
              <a:t>及其他足以造成限制競爭或不公平競爭之相關資料。</a:t>
            </a:r>
            <a:r>
              <a:rPr lang="en-US" altLang="zh-TW" b="1" kern="0">
                <a:solidFill>
                  <a:srgbClr val="660033"/>
                </a:solidFill>
                <a:latin typeface="微軟正黑體" panose="020B0604030504040204" pitchFamily="34" charset="-120"/>
              </a:rPr>
              <a:t>(§</a:t>
            </a:r>
            <a:r>
              <a:rPr lang="en-US" altLang="zh-TW" b="1" kern="0" smtClean="0">
                <a:solidFill>
                  <a:srgbClr val="660033"/>
                </a:solidFill>
                <a:latin typeface="微軟正黑體" panose="020B0604030504040204" pitchFamily="34" charset="-120"/>
              </a:rPr>
              <a:t>34,2)</a:t>
            </a:r>
            <a:endParaRPr lang="en-US" altLang="zh-TW" b="1" kern="0">
              <a:solidFill>
                <a:srgbClr val="660033"/>
              </a:solidFill>
              <a:latin typeface="微軟正黑體" panose="020B0604030504040204" pitchFamily="34" charset="-120"/>
            </a:endParaRPr>
          </a:p>
          <a:p>
            <a:pPr algn="just" eaLnBrk="1" hangingPunct="1">
              <a:lnSpc>
                <a:spcPts val="3700"/>
              </a:lnSpc>
              <a:spcBef>
                <a:spcPct val="0"/>
              </a:spcBef>
              <a:buClr>
                <a:srgbClr val="003366"/>
              </a:buClr>
              <a:defRPr/>
            </a:pPr>
            <a:endParaRPr lang="zh-TW" altLang="en-US" b="1" kern="0" dirty="0">
              <a:solidFill>
                <a:srgbClr val="003366"/>
              </a:solidFill>
              <a:latin typeface="微軟正黑體" panose="020B0604030504040204" pitchFamily="34" charset="-120"/>
            </a:endParaRPr>
          </a:p>
        </p:txBody>
      </p:sp>
    </p:spTree>
    <p:extLst>
      <p:ext uri="{BB962C8B-B14F-4D97-AF65-F5344CB8AC3E}">
        <p14:creationId xmlns:p14="http://schemas.microsoft.com/office/powerpoint/2010/main" val="423391942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txBox="1">
            <a:spLocks noGrp="1"/>
          </p:cNvSpPr>
          <p:nvPr/>
        </p:nvSpPr>
        <p:spPr>
          <a:xfrm>
            <a:off x="8229600" y="6477000"/>
            <a:ext cx="762000" cy="244475"/>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95F89289-C443-41AC-B62E-A5686FB4C342}" type="slidenum">
              <a:rPr kumimoji="0" lang="en-US" altLang="zh-TW" sz="16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137</a:t>
            </a:fld>
            <a:endParaRPr kumimoji="0" lang="en-US" altLang="zh-TW" sz="16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5" name="Rectangle 3"/>
          <p:cNvSpPr txBox="1">
            <a:spLocks noChangeArrowheads="1"/>
          </p:cNvSpPr>
          <p:nvPr/>
        </p:nvSpPr>
        <p:spPr bwMode="auto">
          <a:xfrm>
            <a:off x="287338" y="1087722"/>
            <a:ext cx="8461375" cy="3745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269875" indent="-269875" algn="just" eaLnBrk="1" hangingPunct="1">
              <a:buClr>
                <a:prstClr val="black"/>
              </a:buClr>
            </a:pPr>
            <a:r>
              <a:rPr lang="en-US" altLang="zh-TW" sz="2400" b="1" kern="0" smtClean="0">
                <a:solidFill>
                  <a:prstClr val="black"/>
                </a:solidFill>
                <a:latin typeface="微軟正黑體" panose="020B0604030504040204" pitchFamily="34" charset="-120"/>
              </a:rPr>
              <a:t>91.11.27</a:t>
            </a:r>
            <a:r>
              <a:rPr lang="zh-TW" altLang="en-US" sz="2400" b="1" kern="0" smtClean="0">
                <a:solidFill>
                  <a:prstClr val="black"/>
                </a:solidFill>
                <a:latin typeface="微軟正黑體" panose="020B0604030504040204" pitchFamily="34" charset="-120"/>
              </a:rPr>
              <a:t>工程企字第</a:t>
            </a:r>
            <a:r>
              <a:rPr lang="en-US" altLang="zh-TW" sz="2400" b="1" kern="0" smtClean="0">
                <a:solidFill>
                  <a:prstClr val="black"/>
                </a:solidFill>
                <a:latin typeface="微軟正黑體" panose="020B0604030504040204" pitchFamily="34" charset="-120"/>
              </a:rPr>
              <a:t>09100516820</a:t>
            </a:r>
            <a:r>
              <a:rPr lang="zh-TW" altLang="en-US" sz="2400" b="1" kern="0" smtClean="0">
                <a:solidFill>
                  <a:prstClr val="black"/>
                </a:solidFill>
                <a:latin typeface="微軟正黑體" panose="020B0604030504040204" pitchFamily="34" charset="-120"/>
              </a:rPr>
              <a:t>號</a:t>
            </a:r>
            <a:r>
              <a:rPr lang="zh-TW" altLang="en-US" sz="2400" b="1" kern="0" smtClean="0">
                <a:solidFill>
                  <a:srgbClr val="C00000"/>
                </a:solidFill>
                <a:latin typeface="微軟正黑體" panose="020B0604030504040204" pitchFamily="34" charset="-120"/>
              </a:rPr>
              <a:t>令</a:t>
            </a:r>
            <a:r>
              <a:rPr lang="en-US" altLang="zh-TW" sz="2400" b="1" kern="0" smtClean="0">
                <a:solidFill>
                  <a:prstClr val="black"/>
                </a:solidFill>
                <a:latin typeface="微軟正黑體" panose="020B0604030504040204" pitchFamily="34" charset="-120"/>
              </a:rPr>
              <a:t>(</a:t>
            </a:r>
            <a:r>
              <a:rPr lang="zh-TW" altLang="en-US" sz="2400" b="1" kern="0" smtClean="0">
                <a:solidFill>
                  <a:prstClr val="black"/>
                </a:solidFill>
                <a:latin typeface="微軟正黑體" panose="020B0604030504040204" pitchFamily="34" charset="-120"/>
              </a:rPr>
              <a:t>採購法第</a:t>
            </a:r>
            <a:r>
              <a:rPr lang="en-US" altLang="zh-TW" sz="2400" b="1" kern="0" smtClean="0">
                <a:solidFill>
                  <a:prstClr val="black"/>
                </a:solidFill>
                <a:latin typeface="微軟正黑體" panose="020B0604030504040204" pitchFamily="34" charset="-120"/>
              </a:rPr>
              <a:t>50</a:t>
            </a:r>
            <a:r>
              <a:rPr lang="zh-TW" altLang="en-US" sz="2400" b="1" kern="0" smtClean="0">
                <a:solidFill>
                  <a:prstClr val="black"/>
                </a:solidFill>
                <a:latin typeface="微軟正黑體" panose="020B0604030504040204" pitchFamily="34" charset="-120"/>
              </a:rPr>
              <a:t>條第</a:t>
            </a:r>
            <a:r>
              <a:rPr lang="en-US" altLang="zh-TW" sz="2400" b="1" kern="0" smtClean="0">
                <a:solidFill>
                  <a:prstClr val="black"/>
                </a:solidFill>
                <a:latin typeface="微軟正黑體" panose="020B0604030504040204" pitchFamily="34" charset="-120"/>
              </a:rPr>
              <a:t>1</a:t>
            </a:r>
            <a:r>
              <a:rPr lang="zh-TW" altLang="en-US" sz="2400" b="1" kern="0" smtClean="0">
                <a:solidFill>
                  <a:prstClr val="black"/>
                </a:solidFill>
                <a:latin typeface="微軟正黑體" panose="020B0604030504040204" pitchFamily="34" charset="-120"/>
              </a:rPr>
              <a:t>項第</a:t>
            </a:r>
            <a:r>
              <a:rPr lang="en-US" altLang="zh-TW" sz="2400" b="1" kern="0" smtClean="0">
                <a:solidFill>
                  <a:prstClr val="black"/>
                </a:solidFill>
                <a:latin typeface="微軟正黑體" panose="020B0604030504040204" pitchFamily="34" charset="-120"/>
              </a:rPr>
              <a:t>5</a:t>
            </a:r>
            <a:r>
              <a:rPr lang="zh-TW" altLang="en-US" sz="2400" b="1" kern="0" smtClean="0">
                <a:solidFill>
                  <a:prstClr val="black"/>
                </a:solidFill>
                <a:latin typeface="微軟正黑體" panose="020B0604030504040204" pitchFamily="34" charset="-120"/>
              </a:rPr>
              <a:t>款所稱重大異常關聯之情形</a:t>
            </a:r>
            <a:r>
              <a:rPr lang="en-US" altLang="zh-TW" sz="2400" b="1" kern="0" smtClean="0">
                <a:solidFill>
                  <a:prstClr val="black"/>
                </a:solidFill>
                <a:latin typeface="微軟正黑體" panose="020B0604030504040204" pitchFamily="34" charset="-120"/>
              </a:rPr>
              <a:t>)</a:t>
            </a:r>
          </a:p>
          <a:p>
            <a:pPr marL="717550" lvl="1" indent="-377825" algn="just" eaLnBrk="1" hangingPunct="1">
              <a:buClr>
                <a:srgbClr val="006600"/>
              </a:buClr>
              <a:buFontTx/>
              <a:buNone/>
            </a:pPr>
            <a:r>
              <a:rPr lang="en-US" altLang="zh-TW" b="1" kern="0" smtClean="0">
                <a:solidFill>
                  <a:srgbClr val="0000FF"/>
                </a:solidFill>
                <a:latin typeface="微軟正黑體" panose="020B0604030504040204" pitchFamily="34" charset="-120"/>
              </a:rPr>
              <a:t>(1)</a:t>
            </a:r>
            <a:r>
              <a:rPr lang="zh-TW" altLang="en-US" b="1" kern="0" smtClean="0">
                <a:solidFill>
                  <a:srgbClr val="0000FF"/>
                </a:solidFill>
                <a:latin typeface="微軟正黑體" panose="020B0604030504040204" pitchFamily="34" charset="-120"/>
              </a:rPr>
              <a:t>投標文件內容由同一人或同一廠商繕寫或備具者。</a:t>
            </a:r>
          </a:p>
          <a:p>
            <a:pPr marL="717550" lvl="1" indent="-377825" algn="just" eaLnBrk="1" hangingPunct="1">
              <a:buClr>
                <a:srgbClr val="006600"/>
              </a:buClr>
              <a:buFontTx/>
              <a:buNone/>
            </a:pPr>
            <a:r>
              <a:rPr lang="en-US" altLang="zh-TW" b="1" kern="0" smtClean="0">
                <a:solidFill>
                  <a:srgbClr val="0000FF"/>
                </a:solidFill>
                <a:latin typeface="微軟正黑體" panose="020B0604030504040204" pitchFamily="34" charset="-120"/>
              </a:rPr>
              <a:t>(2)</a:t>
            </a:r>
            <a:r>
              <a:rPr lang="zh-TW" altLang="en-US" b="1" kern="0" smtClean="0">
                <a:solidFill>
                  <a:srgbClr val="0000FF"/>
                </a:solidFill>
                <a:latin typeface="微軟正黑體" panose="020B0604030504040204" pitchFamily="34" charset="-120"/>
              </a:rPr>
              <a:t>押標金由同一人或同一廠商繳納或申請退還者。</a:t>
            </a:r>
          </a:p>
          <a:p>
            <a:pPr marL="717550" lvl="1" indent="-377825" algn="just" eaLnBrk="1" hangingPunct="1">
              <a:buClr>
                <a:srgbClr val="006600"/>
              </a:buClr>
              <a:buFontTx/>
              <a:buNone/>
            </a:pPr>
            <a:r>
              <a:rPr lang="en-US" altLang="zh-TW" b="1" kern="0" smtClean="0">
                <a:solidFill>
                  <a:srgbClr val="0000FF"/>
                </a:solidFill>
                <a:latin typeface="微軟正黑體" panose="020B0604030504040204" pitchFamily="34" charset="-120"/>
              </a:rPr>
              <a:t>(3)</a:t>
            </a:r>
            <a:r>
              <a:rPr lang="zh-TW" altLang="en-US" b="1" kern="0" smtClean="0">
                <a:solidFill>
                  <a:srgbClr val="0000FF"/>
                </a:solidFill>
                <a:latin typeface="微軟正黑體" panose="020B0604030504040204" pitchFamily="34" charset="-120"/>
              </a:rPr>
              <a:t>投標標封或通知機關信函號碼連號，顯係同一人或同一廠商所為者。</a:t>
            </a:r>
          </a:p>
          <a:p>
            <a:pPr marL="717550" lvl="1" indent="-377825" algn="just" eaLnBrk="1" hangingPunct="1">
              <a:buClr>
                <a:srgbClr val="006600"/>
              </a:buClr>
              <a:buFontTx/>
              <a:buNone/>
            </a:pPr>
            <a:r>
              <a:rPr lang="en-US" altLang="zh-TW" b="1" kern="0" smtClean="0">
                <a:solidFill>
                  <a:srgbClr val="0000FF"/>
                </a:solidFill>
                <a:latin typeface="微軟正黑體" panose="020B0604030504040204" pitchFamily="34" charset="-120"/>
              </a:rPr>
              <a:t>(4)</a:t>
            </a:r>
            <a:r>
              <a:rPr lang="zh-TW" altLang="en-US" b="1" kern="0" smtClean="0">
                <a:solidFill>
                  <a:srgbClr val="0000FF"/>
                </a:solidFill>
                <a:latin typeface="微軟正黑體" panose="020B0604030504040204" pitchFamily="34" charset="-120"/>
              </a:rPr>
              <a:t>廠商地址、電話號碼、傳真機號碼、聯絡人或電子郵件網址相同者。</a:t>
            </a:r>
          </a:p>
          <a:p>
            <a:pPr marL="717550" lvl="1" indent="-377825" algn="just" eaLnBrk="1" hangingPunct="1">
              <a:buClr>
                <a:srgbClr val="006600"/>
              </a:buClr>
              <a:buFontTx/>
              <a:buNone/>
            </a:pPr>
            <a:r>
              <a:rPr lang="en-US" altLang="zh-TW" b="1" kern="0" smtClean="0">
                <a:solidFill>
                  <a:srgbClr val="0000FF"/>
                </a:solidFill>
                <a:latin typeface="微軟正黑體" panose="020B0604030504040204" pitchFamily="34" charset="-120"/>
              </a:rPr>
              <a:t>(5)</a:t>
            </a:r>
            <a:r>
              <a:rPr lang="zh-TW" altLang="en-US" b="1" kern="0" smtClean="0">
                <a:solidFill>
                  <a:srgbClr val="0000FF"/>
                </a:solidFill>
                <a:latin typeface="微軟正黑體" panose="020B0604030504040204" pitchFamily="34" charset="-120"/>
              </a:rPr>
              <a:t>其他顯係同一人或同一廠商所為之情形者。   </a:t>
            </a:r>
          </a:p>
        </p:txBody>
      </p:sp>
      <p:sp>
        <p:nvSpPr>
          <p:cNvPr id="7" name="Rectangle 11">
            <a:extLst>
              <a:ext uri="{FF2B5EF4-FFF2-40B4-BE49-F238E27FC236}"/>
            </a:extLst>
          </p:cNvPr>
          <p:cNvSpPr>
            <a:spLocks noChangeArrowheads="1"/>
          </p:cNvSpPr>
          <p:nvPr/>
        </p:nvSpPr>
        <p:spPr bwMode="auto">
          <a:xfrm>
            <a:off x="287338" y="4976576"/>
            <a:ext cx="8461375" cy="1728788"/>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en-US" altLang="zh-TW" b="1" dirty="0">
                <a:solidFill>
                  <a:srgbClr val="0000FF"/>
                </a:solidFill>
                <a:latin typeface="微軟正黑體" panose="020B0604030504040204" pitchFamily="34" charset="-120"/>
                <a:ea typeface="微軟正黑體" panose="020B0604030504040204" pitchFamily="34" charset="-120"/>
              </a:rPr>
              <a:t>105.3.21</a:t>
            </a:r>
            <a:r>
              <a:rPr lang="zh-TW" altLang="en-US" b="1" dirty="0">
                <a:solidFill>
                  <a:srgbClr val="0000FF"/>
                </a:solidFill>
                <a:latin typeface="微軟正黑體" panose="020B0604030504040204" pitchFamily="34" charset="-120"/>
                <a:ea typeface="微軟正黑體" panose="020B0604030504040204" pitchFamily="34" charset="-120"/>
              </a:rPr>
              <a:t>工程企字第</a:t>
            </a:r>
            <a:r>
              <a:rPr lang="en-US" altLang="zh-TW" b="1" dirty="0">
                <a:solidFill>
                  <a:srgbClr val="0000FF"/>
                </a:solidFill>
                <a:latin typeface="微軟正黑體" panose="020B0604030504040204" pitchFamily="34" charset="-120"/>
                <a:ea typeface="微軟正黑體" panose="020B0604030504040204" pitchFamily="34" charset="-120"/>
              </a:rPr>
              <a:t>10500080180</a:t>
            </a:r>
            <a:r>
              <a:rPr lang="zh-TW" altLang="en-US" b="1" dirty="0">
                <a:solidFill>
                  <a:srgbClr val="0000FF"/>
                </a:solidFill>
                <a:latin typeface="微軟正黑體" panose="020B0604030504040204" pitchFamily="34" charset="-120"/>
                <a:ea typeface="微軟正黑體" panose="020B0604030504040204" pitchFamily="34" charset="-120"/>
              </a:rPr>
              <a:t>號</a:t>
            </a:r>
            <a:r>
              <a:rPr lang="zh-TW" altLang="en-US" b="1" dirty="0">
                <a:solidFill>
                  <a:srgbClr val="FF0000"/>
                </a:solidFill>
                <a:latin typeface="微軟正黑體" panose="020B0604030504040204" pitchFamily="34" charset="-120"/>
                <a:ea typeface="微軟正黑體" panose="020B0604030504040204" pitchFamily="34" charset="-120"/>
              </a:rPr>
              <a:t>令</a:t>
            </a:r>
          </a:p>
          <a:p>
            <a:pPr marL="269875" lvl="1" indent="623888" algn="just" eaLnBrk="1" hangingPunct="1">
              <a:buClr>
                <a:srgbClr val="006600"/>
              </a:buClr>
              <a:buSzPct val="75000"/>
              <a:defRPr/>
            </a:pPr>
            <a:r>
              <a:rPr lang="zh-TW" altLang="zh-TW" b="1" dirty="0">
                <a:solidFill>
                  <a:srgbClr val="006600"/>
                </a:solidFill>
                <a:latin typeface="微軟正黑體" panose="020B0604030504040204" pitchFamily="34" charset="-120"/>
                <a:ea typeface="微軟正黑體" panose="020B0604030504040204" pitchFamily="34" charset="-120"/>
              </a:rPr>
              <a:t>機關辦理採購有「</a:t>
            </a:r>
            <a:r>
              <a:rPr lang="zh-TW" altLang="zh-TW" b="1" u="sng" dirty="0">
                <a:solidFill>
                  <a:srgbClr val="006600"/>
                </a:solidFill>
                <a:latin typeface="微軟正黑體" panose="020B0604030504040204" pitchFamily="34" charset="-120"/>
                <a:ea typeface="微軟正黑體" panose="020B0604030504040204" pitchFamily="34" charset="-120"/>
              </a:rPr>
              <a:t>廠商投標文件所載負責人為同一人</a:t>
            </a:r>
            <a:r>
              <a:rPr lang="zh-TW" altLang="zh-TW" b="1" dirty="0">
                <a:solidFill>
                  <a:srgbClr val="006600"/>
                </a:solidFill>
                <a:latin typeface="微軟正黑體" panose="020B0604030504040204" pitchFamily="34" charset="-120"/>
                <a:ea typeface="微軟正黑體" panose="020B0604030504040204" pitchFamily="34" charset="-120"/>
              </a:rPr>
              <a:t>」之情形者，</a:t>
            </a:r>
            <a:r>
              <a:rPr lang="zh-TW" altLang="zh-TW" b="1" u="sng" dirty="0">
                <a:solidFill>
                  <a:srgbClr val="FF0000"/>
                </a:solidFill>
                <a:latin typeface="微軟正黑體" panose="020B0604030504040204" pitchFamily="34" charset="-120"/>
                <a:ea typeface="微軟正黑體" panose="020B0604030504040204" pitchFamily="34" charset="-120"/>
              </a:rPr>
              <a:t>得</a:t>
            </a:r>
            <a:r>
              <a:rPr lang="zh-TW" altLang="zh-TW" b="1" dirty="0">
                <a:solidFill>
                  <a:srgbClr val="006600"/>
                </a:solidFill>
                <a:latin typeface="微軟正黑體" panose="020B0604030504040204" pitchFamily="34" charset="-120"/>
                <a:ea typeface="微軟正黑體" panose="020B0604030504040204" pitchFamily="34" charset="-120"/>
              </a:rPr>
              <a:t>依政府採購法第</a:t>
            </a:r>
            <a:r>
              <a:rPr lang="en-US" altLang="zh-TW" b="1" dirty="0">
                <a:solidFill>
                  <a:srgbClr val="006600"/>
                </a:solidFill>
                <a:latin typeface="微軟正黑體" panose="020B0604030504040204" pitchFamily="34" charset="-120"/>
                <a:ea typeface="微軟正黑體" panose="020B0604030504040204" pitchFamily="34" charset="-120"/>
              </a:rPr>
              <a:t>50</a:t>
            </a:r>
            <a:r>
              <a:rPr lang="zh-TW" altLang="zh-TW" b="1" dirty="0">
                <a:solidFill>
                  <a:srgbClr val="006600"/>
                </a:solidFill>
                <a:latin typeface="微軟正黑體" panose="020B0604030504040204" pitchFamily="34" charset="-120"/>
                <a:ea typeface="微軟正黑體" panose="020B0604030504040204" pitchFamily="34" charset="-120"/>
              </a:rPr>
              <a:t>條第</a:t>
            </a:r>
            <a:r>
              <a:rPr lang="en-US" altLang="zh-TW" b="1" dirty="0">
                <a:solidFill>
                  <a:srgbClr val="006600"/>
                </a:solidFill>
                <a:latin typeface="微軟正黑體" panose="020B0604030504040204" pitchFamily="34" charset="-120"/>
                <a:ea typeface="微軟正黑體" panose="020B0604030504040204" pitchFamily="34" charset="-120"/>
              </a:rPr>
              <a:t>1</a:t>
            </a:r>
            <a:r>
              <a:rPr lang="zh-TW" altLang="zh-TW" b="1" dirty="0">
                <a:solidFill>
                  <a:srgbClr val="006600"/>
                </a:solidFill>
                <a:latin typeface="微軟正黑體" panose="020B0604030504040204" pitchFamily="34" charset="-120"/>
                <a:ea typeface="微軟正黑體" panose="020B0604030504040204" pitchFamily="34" charset="-120"/>
              </a:rPr>
              <a:t>項第</a:t>
            </a:r>
            <a:r>
              <a:rPr lang="en-US" altLang="zh-TW" b="1" dirty="0">
                <a:solidFill>
                  <a:srgbClr val="006600"/>
                </a:solidFill>
                <a:latin typeface="微軟正黑體" panose="020B0604030504040204" pitchFamily="34" charset="-120"/>
                <a:ea typeface="微軟正黑體" panose="020B0604030504040204" pitchFamily="34" charset="-120"/>
              </a:rPr>
              <a:t>5</a:t>
            </a:r>
            <a:r>
              <a:rPr lang="zh-TW" altLang="zh-TW" b="1" dirty="0">
                <a:solidFill>
                  <a:srgbClr val="006600"/>
                </a:solidFill>
                <a:latin typeface="微軟正黑體" panose="020B0604030504040204" pitchFamily="34" charset="-120"/>
                <a:ea typeface="微軟正黑體" panose="020B0604030504040204" pitchFamily="34" charset="-120"/>
              </a:rPr>
              <a:t>款「不同投標廠商間之投標文件內容有重大異常關聯者」處理</a:t>
            </a:r>
            <a:r>
              <a:rPr lang="zh-TW" altLang="en-US" b="1" dirty="0">
                <a:solidFill>
                  <a:srgbClr val="006600"/>
                </a:solidFill>
                <a:latin typeface="微軟正黑體" panose="020B0604030504040204" pitchFamily="34" charset="-120"/>
                <a:ea typeface="微軟正黑體" panose="020B0604030504040204" pitchFamily="34" charset="-120"/>
              </a:rPr>
              <a:t>。</a:t>
            </a:r>
            <a:endParaRPr lang="en-US" altLang="zh-TW" b="1" dirty="0">
              <a:solidFill>
                <a:srgbClr val="006600"/>
              </a:solidFill>
              <a:latin typeface="微軟正黑體" panose="020B0604030504040204" pitchFamily="34" charset="-120"/>
              <a:ea typeface="微軟正黑體" panose="020B0604030504040204" pitchFamily="34" charset="-120"/>
            </a:endParaRPr>
          </a:p>
        </p:txBody>
      </p:sp>
      <p:sp>
        <p:nvSpPr>
          <p:cNvPr id="6" name="Rectangle 2">
            <a:extLst>
              <a:ext uri="{FF2B5EF4-FFF2-40B4-BE49-F238E27FC236}"/>
            </a:extLst>
          </p:cNvPr>
          <p:cNvSpPr txBox="1">
            <a:spLocks noChangeArrowheads="1"/>
          </p:cNvSpPr>
          <p:nvPr/>
        </p:nvSpPr>
        <p:spPr bwMode="auto">
          <a:xfrm>
            <a:off x="359532" y="416409"/>
            <a:ext cx="3996444" cy="563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kern="0">
                <a:solidFill>
                  <a:srgbClr val="003366"/>
                </a:solidFill>
                <a:latin typeface="微軟正黑體" panose="020B0604030504040204" pitchFamily="34" charset="-120"/>
              </a:rPr>
              <a:t>重大異常</a:t>
            </a:r>
            <a:r>
              <a:rPr lang="zh-TW" altLang="en-US" sz="3200" kern="0" smtClean="0">
                <a:solidFill>
                  <a:srgbClr val="003366"/>
                </a:solidFill>
                <a:latin typeface="微軟正黑體" panose="020B0604030504040204" pitchFamily="34" charset="-120"/>
              </a:rPr>
              <a:t>關聯情形</a:t>
            </a:r>
            <a:endParaRPr lang="en-US" altLang="zh-TW" sz="2400" kern="0" dirty="0">
              <a:solidFill>
                <a:srgbClr val="CC3300"/>
              </a:solidFill>
              <a:latin typeface="微軟正黑體" panose="020B0604030504040204" pitchFamily="34" charset="-120"/>
            </a:endParaRPr>
          </a:p>
        </p:txBody>
      </p:sp>
    </p:spTree>
    <p:extLst>
      <p:ext uri="{BB962C8B-B14F-4D97-AF65-F5344CB8AC3E}">
        <p14:creationId xmlns:p14="http://schemas.microsoft.com/office/powerpoint/2010/main" val="3073717946"/>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txBox="1">
            <a:spLocks noGrp="1"/>
          </p:cNvSpPr>
          <p:nvPr/>
        </p:nvSpPr>
        <p:spPr>
          <a:xfrm>
            <a:off x="8229600" y="6477000"/>
            <a:ext cx="762000" cy="244475"/>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95F89289-C443-41AC-B62E-A5686FB4C342}" type="slidenum">
              <a:rPr kumimoji="0" lang="en-US" altLang="zh-TW" sz="16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138</a:t>
            </a:fld>
            <a:endParaRPr kumimoji="0" lang="en-US" altLang="zh-TW" sz="16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8" name="Rectangle 2">
            <a:extLst>
              <a:ext uri="{FF2B5EF4-FFF2-40B4-BE49-F238E27FC236}"/>
            </a:extLst>
          </p:cNvPr>
          <p:cNvSpPr txBox="1">
            <a:spLocks noChangeArrowheads="1"/>
          </p:cNvSpPr>
          <p:nvPr/>
        </p:nvSpPr>
        <p:spPr bwMode="auto">
          <a:xfrm>
            <a:off x="359532" y="416409"/>
            <a:ext cx="6228692" cy="563079"/>
          </a:xfrm>
          <a:prstGeom prst="rect">
            <a:avLst/>
          </a:prstGeom>
          <a:solidFill>
            <a:srgbClr val="7030A0"/>
          </a:solidFill>
          <a:ln>
            <a:noFill/>
          </a:ln>
          <a:effectLs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kern="0">
                <a:solidFill>
                  <a:prstClr val="white"/>
                </a:solidFill>
                <a:latin typeface="微軟正黑體" panose="020B0604030504040204" pitchFamily="34" charset="-120"/>
              </a:rPr>
              <a:t>重大異常關聯之情形宜注意查證</a:t>
            </a:r>
            <a:endParaRPr lang="en-US" altLang="zh-TW" sz="2400" kern="0" dirty="0">
              <a:solidFill>
                <a:prstClr val="white"/>
              </a:solidFill>
              <a:latin typeface="微軟正黑體" panose="020B0604030504040204" pitchFamily="34" charset="-120"/>
            </a:endParaRPr>
          </a:p>
        </p:txBody>
      </p:sp>
      <p:sp>
        <p:nvSpPr>
          <p:cNvPr id="6" name="Rectangle 3"/>
          <p:cNvSpPr txBox="1">
            <a:spLocks noChangeArrowheads="1"/>
          </p:cNvSpPr>
          <p:nvPr/>
        </p:nvSpPr>
        <p:spPr bwMode="auto">
          <a:xfrm>
            <a:off x="359532" y="1088739"/>
            <a:ext cx="8461375" cy="563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269875" indent="-269875" algn="just" eaLnBrk="1" hangingPunct="1">
              <a:lnSpc>
                <a:spcPts val="3600"/>
              </a:lnSpc>
              <a:spcBef>
                <a:spcPts val="0"/>
              </a:spcBef>
              <a:buClr>
                <a:prstClr val="black"/>
              </a:buClr>
            </a:pPr>
            <a:r>
              <a:rPr lang="en-US" altLang="zh-TW" sz="2600" b="1" kern="0" smtClean="0">
                <a:solidFill>
                  <a:prstClr val="black"/>
                </a:solidFill>
                <a:latin typeface="微軟正黑體" panose="020B0604030504040204" pitchFamily="34" charset="-120"/>
              </a:rPr>
              <a:t>94.7.14</a:t>
            </a:r>
            <a:r>
              <a:rPr lang="zh-TW" altLang="en-US" sz="2600" b="1" kern="0" smtClean="0">
                <a:solidFill>
                  <a:prstClr val="black"/>
                </a:solidFill>
                <a:latin typeface="微軟正黑體" panose="020B0604030504040204" pitchFamily="34" charset="-120"/>
              </a:rPr>
              <a:t>工程企字第</a:t>
            </a:r>
            <a:r>
              <a:rPr lang="en-US" altLang="zh-TW" sz="2600" b="1" kern="0" smtClean="0">
                <a:solidFill>
                  <a:prstClr val="black"/>
                </a:solidFill>
                <a:latin typeface="微軟正黑體" panose="020B0604030504040204" pitchFamily="34" charset="-120"/>
              </a:rPr>
              <a:t>09400253870</a:t>
            </a:r>
            <a:r>
              <a:rPr lang="zh-TW" altLang="en-US" sz="2600" b="1" kern="0" smtClean="0">
                <a:solidFill>
                  <a:prstClr val="black"/>
                </a:solidFill>
                <a:latin typeface="微軟正黑體" panose="020B0604030504040204" pitchFamily="34" charset="-120"/>
              </a:rPr>
              <a:t>號及</a:t>
            </a:r>
            <a:r>
              <a:rPr lang="en-US" altLang="zh-TW" sz="2600" b="1" kern="0" smtClean="0">
                <a:solidFill>
                  <a:prstClr val="black"/>
                </a:solidFill>
                <a:latin typeface="微軟正黑體" panose="020B0604030504040204" pitchFamily="34" charset="-120"/>
              </a:rPr>
              <a:t>107.1.30</a:t>
            </a:r>
            <a:r>
              <a:rPr lang="zh-TW" altLang="en-US" sz="2600" b="1" kern="0" smtClean="0">
                <a:solidFill>
                  <a:prstClr val="black"/>
                </a:solidFill>
                <a:latin typeface="微軟正黑體" panose="020B0604030504040204" pitchFamily="34" charset="-120"/>
              </a:rPr>
              <a:t>工程企字第</a:t>
            </a:r>
            <a:r>
              <a:rPr lang="en-US" altLang="zh-TW" sz="2600" b="1" kern="0" smtClean="0">
                <a:solidFill>
                  <a:prstClr val="black"/>
                </a:solidFill>
                <a:latin typeface="微軟正黑體" panose="020B0604030504040204" pitchFamily="34" charset="-120"/>
              </a:rPr>
              <a:t>10700031930</a:t>
            </a:r>
            <a:r>
              <a:rPr lang="zh-TW" altLang="en-US" sz="2600" b="1" kern="0" smtClean="0">
                <a:solidFill>
                  <a:prstClr val="black"/>
                </a:solidFill>
                <a:latin typeface="微軟正黑體" panose="020B0604030504040204" pitchFamily="34" charset="-120"/>
              </a:rPr>
              <a:t>號函</a:t>
            </a:r>
            <a:r>
              <a:rPr lang="en-US" altLang="zh-TW" sz="2600" b="1" kern="0" smtClean="0">
                <a:solidFill>
                  <a:prstClr val="black"/>
                </a:solidFill>
                <a:latin typeface="微軟正黑體" panose="020B0604030504040204" pitchFamily="34" charset="-120"/>
              </a:rPr>
              <a:t>(</a:t>
            </a:r>
            <a:r>
              <a:rPr lang="zh-TW" altLang="en-US" sz="2600" b="1" kern="0" smtClean="0">
                <a:solidFill>
                  <a:prstClr val="black"/>
                </a:solidFill>
                <a:latin typeface="微軟正黑體" panose="020B0604030504040204" pitchFamily="34" charset="-120"/>
              </a:rPr>
              <a:t>採購法第</a:t>
            </a:r>
            <a:r>
              <a:rPr lang="en-US" altLang="zh-TW" sz="2600" b="1" kern="0" smtClean="0">
                <a:solidFill>
                  <a:prstClr val="black"/>
                </a:solidFill>
                <a:latin typeface="微軟正黑體" panose="020B0604030504040204" pitchFamily="34" charset="-120"/>
              </a:rPr>
              <a:t>50</a:t>
            </a:r>
            <a:r>
              <a:rPr lang="zh-TW" altLang="en-US" sz="2600" b="1" kern="0" smtClean="0">
                <a:solidFill>
                  <a:prstClr val="black"/>
                </a:solidFill>
                <a:latin typeface="微軟正黑體" panose="020B0604030504040204" pitchFamily="34" charset="-120"/>
              </a:rPr>
              <a:t>條第</a:t>
            </a:r>
            <a:r>
              <a:rPr lang="en-US" altLang="zh-TW" sz="2600" b="1" kern="0" smtClean="0">
                <a:solidFill>
                  <a:prstClr val="black"/>
                </a:solidFill>
                <a:latin typeface="微軟正黑體" panose="020B0604030504040204" pitchFamily="34" charset="-120"/>
              </a:rPr>
              <a:t>1</a:t>
            </a:r>
            <a:r>
              <a:rPr lang="zh-TW" altLang="en-US" sz="2600" b="1" kern="0" smtClean="0">
                <a:solidFill>
                  <a:prstClr val="black"/>
                </a:solidFill>
                <a:latin typeface="微軟正黑體" panose="020B0604030504040204" pitchFamily="34" charset="-120"/>
              </a:rPr>
              <a:t>項第</a:t>
            </a:r>
            <a:r>
              <a:rPr lang="en-US" altLang="zh-TW" sz="2600" b="1" kern="0" smtClean="0">
                <a:solidFill>
                  <a:prstClr val="black"/>
                </a:solidFill>
                <a:latin typeface="微軟正黑體" panose="020B0604030504040204" pitchFamily="34" charset="-120"/>
              </a:rPr>
              <a:t>5</a:t>
            </a:r>
            <a:r>
              <a:rPr lang="zh-TW" altLang="en-US" sz="2600" b="1" kern="0" smtClean="0">
                <a:solidFill>
                  <a:prstClr val="black"/>
                </a:solidFill>
                <a:latin typeface="微軟正黑體" panose="020B0604030504040204" pitchFamily="34" charset="-120"/>
              </a:rPr>
              <a:t>款所稱重大異常關聯之情形</a:t>
            </a:r>
            <a:r>
              <a:rPr lang="zh-TW" altLang="en-US" sz="2600" b="1" u="sng" kern="0" smtClean="0">
                <a:solidFill>
                  <a:srgbClr val="660033"/>
                </a:solidFill>
                <a:latin typeface="微軟正黑體" panose="020B0604030504040204" pitchFamily="34" charset="-120"/>
              </a:rPr>
              <a:t>宜注意查證</a:t>
            </a:r>
            <a:r>
              <a:rPr lang="en-US" altLang="zh-TW" sz="2600" b="1" kern="0" smtClean="0">
                <a:solidFill>
                  <a:prstClr val="black"/>
                </a:solidFill>
                <a:latin typeface="微軟正黑體" panose="020B0604030504040204" pitchFamily="34" charset="-120"/>
              </a:rPr>
              <a:t>)</a:t>
            </a:r>
          </a:p>
          <a:p>
            <a:pPr marL="339725" lvl="1" indent="639763" algn="just" eaLnBrk="1" hangingPunct="1">
              <a:lnSpc>
                <a:spcPts val="3600"/>
              </a:lnSpc>
              <a:spcBef>
                <a:spcPts val="0"/>
              </a:spcBef>
              <a:buClr>
                <a:srgbClr val="006600"/>
              </a:buClr>
              <a:buFontTx/>
              <a:buNone/>
            </a:pPr>
            <a:r>
              <a:rPr lang="zh-TW" altLang="en-US" sz="2600" b="1" kern="0" smtClean="0">
                <a:solidFill>
                  <a:srgbClr val="0000FF"/>
                </a:solidFill>
                <a:latin typeface="微軟正黑體" panose="020B0604030504040204" pitchFamily="34" charset="-120"/>
              </a:rPr>
              <a:t>偶有機關發現廠商投標文件內容有疑似本會</a:t>
            </a:r>
            <a:r>
              <a:rPr lang="en-US" altLang="zh-TW" sz="2600" b="1" kern="0" smtClean="0">
                <a:solidFill>
                  <a:srgbClr val="0000FF"/>
                </a:solidFill>
                <a:latin typeface="微軟正黑體" panose="020B0604030504040204" pitchFamily="34" charset="-120"/>
              </a:rPr>
              <a:t>91</a:t>
            </a:r>
            <a:r>
              <a:rPr lang="zh-TW" altLang="en-US" sz="2600" b="1" kern="0" smtClean="0">
                <a:solidFill>
                  <a:srgbClr val="0000FF"/>
                </a:solidFill>
                <a:latin typeface="微軟正黑體" panose="020B0604030504040204" pitchFamily="34" charset="-120"/>
              </a:rPr>
              <a:t>年</a:t>
            </a:r>
            <a:r>
              <a:rPr lang="en-US" altLang="zh-TW" sz="2600" b="1" kern="0" smtClean="0">
                <a:solidFill>
                  <a:srgbClr val="0000FF"/>
                </a:solidFill>
                <a:latin typeface="微軟正黑體" panose="020B0604030504040204" pitchFamily="34" charset="-120"/>
              </a:rPr>
              <a:t>11</a:t>
            </a:r>
            <a:r>
              <a:rPr lang="zh-TW" altLang="en-US" sz="2600" b="1" kern="0" smtClean="0">
                <a:solidFill>
                  <a:srgbClr val="0000FF"/>
                </a:solidFill>
                <a:latin typeface="微軟正黑體" panose="020B0604030504040204" pitchFamily="34" charset="-120"/>
              </a:rPr>
              <a:t>月</a:t>
            </a:r>
            <a:r>
              <a:rPr lang="en-US" altLang="zh-TW" sz="2600" b="1" kern="0" smtClean="0">
                <a:solidFill>
                  <a:srgbClr val="0000FF"/>
                </a:solidFill>
                <a:latin typeface="微軟正黑體" panose="020B0604030504040204" pitchFamily="34" charset="-120"/>
              </a:rPr>
              <a:t>27</a:t>
            </a:r>
            <a:r>
              <a:rPr lang="zh-TW" altLang="en-US" sz="2600" b="1" kern="0" smtClean="0">
                <a:solidFill>
                  <a:srgbClr val="0000FF"/>
                </a:solidFill>
                <a:latin typeface="微軟正黑體" panose="020B0604030504040204" pitchFamily="34" charset="-120"/>
              </a:rPr>
              <a:t>日工程企字第</a:t>
            </a:r>
            <a:r>
              <a:rPr lang="en-US" altLang="zh-TW" sz="2600" b="1" kern="0" smtClean="0">
                <a:solidFill>
                  <a:srgbClr val="0000FF"/>
                </a:solidFill>
                <a:latin typeface="微軟正黑體" panose="020B0604030504040204" pitchFamily="34" charset="-120"/>
              </a:rPr>
              <a:t>09100516820</a:t>
            </a:r>
            <a:r>
              <a:rPr lang="zh-TW" altLang="en-US" sz="2600" b="1" kern="0" smtClean="0">
                <a:solidFill>
                  <a:srgbClr val="0000FF"/>
                </a:solidFill>
                <a:latin typeface="微軟正黑體" panose="020B0604030504040204" pitchFamily="34" charset="-120"/>
              </a:rPr>
              <a:t>號令頒情形，例如「投標標封信函號碼連號、廠商地址、電話號碼或傳真機號碼相同」，惟</a:t>
            </a:r>
            <a:r>
              <a:rPr lang="zh-TW" altLang="en-US" sz="2600" b="1" u="sng" kern="0" smtClean="0">
                <a:solidFill>
                  <a:srgbClr val="660033"/>
                </a:solidFill>
                <a:latin typeface="微軟正黑體" panose="020B0604030504040204" pitchFamily="34" charset="-120"/>
              </a:rPr>
              <a:t>未查證該等異常情形是否顯係同一人或同一廠商所為等構成重大異常關聯之其他相關情形</a:t>
            </a:r>
            <a:r>
              <a:rPr lang="zh-TW" altLang="en-US" sz="2600" b="1" kern="0" smtClean="0">
                <a:solidFill>
                  <a:srgbClr val="0000FF"/>
                </a:solidFill>
                <a:latin typeface="微軟正黑體" panose="020B0604030504040204" pitchFamily="34" charset="-120"/>
              </a:rPr>
              <a:t>，</a:t>
            </a:r>
            <a:r>
              <a:rPr lang="zh-TW" altLang="en-US" sz="2600" b="1" u="sng" kern="0" smtClean="0">
                <a:solidFill>
                  <a:srgbClr val="660033"/>
                </a:solidFill>
                <a:latin typeface="微軟正黑體" panose="020B0604030504040204" pitchFamily="34" charset="-120"/>
              </a:rPr>
              <a:t>即逕予以認定及處置</a:t>
            </a:r>
            <a:r>
              <a:rPr lang="zh-TW" altLang="en-US" sz="2600" b="1" kern="0" smtClean="0">
                <a:solidFill>
                  <a:srgbClr val="0000FF"/>
                </a:solidFill>
                <a:latin typeface="微軟正黑體" panose="020B0604030504040204" pitchFamily="34" charset="-120"/>
              </a:rPr>
              <a:t>，事後經廠商說明及查證結果，發現係不同人或不同廠商所為情形，致造成機關與廠商間之爭議或檢調單位困擾，爰機關依前開令頒情形認定時，應依旨揭函辦理，避免衍生爭議。</a:t>
            </a:r>
          </a:p>
        </p:txBody>
      </p:sp>
    </p:spTree>
    <p:extLst>
      <p:ext uri="{BB962C8B-B14F-4D97-AF65-F5344CB8AC3E}">
        <p14:creationId xmlns:p14="http://schemas.microsoft.com/office/powerpoint/2010/main" val="1427476546"/>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txBox="1">
            <a:spLocks noGrp="1"/>
          </p:cNvSpPr>
          <p:nvPr/>
        </p:nvSpPr>
        <p:spPr>
          <a:xfrm>
            <a:off x="8229600" y="6477000"/>
            <a:ext cx="762000" cy="244475"/>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95F89289-C443-41AC-B62E-A5686FB4C342}" type="slidenum">
              <a:rPr kumimoji="0" lang="en-US" altLang="zh-TW" sz="16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139</a:t>
            </a:fld>
            <a:endParaRPr kumimoji="0" lang="en-US" altLang="zh-TW" sz="16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5" name="Rectangle 3"/>
          <p:cNvSpPr txBox="1">
            <a:spLocks noChangeArrowheads="1"/>
          </p:cNvSpPr>
          <p:nvPr/>
        </p:nvSpPr>
        <p:spPr bwMode="auto">
          <a:xfrm>
            <a:off x="251520" y="1160748"/>
            <a:ext cx="8461375" cy="5004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9875" indent="-269875">
              <a:spcBef>
                <a:spcPct val="20000"/>
              </a:spcBef>
              <a:buClr>
                <a:schemeClr val="tx1"/>
              </a:buClr>
              <a:buSzPct val="75000"/>
              <a:buFont typeface="Wingdings" panose="05000000000000000000" pitchFamily="2" charset="2"/>
              <a:buChar char="l"/>
              <a:defRPr kumimoji="1" sz="2800">
                <a:solidFill>
                  <a:schemeClr val="tx1"/>
                </a:solidFill>
                <a:latin typeface="Arial" panose="020B0604020202020204" pitchFamily="34" charset="0"/>
                <a:ea typeface="新細明體" panose="02020500000000000000" pitchFamily="18" charset="-120"/>
              </a:defRPr>
            </a:lvl1pPr>
            <a:lvl2pPr marL="168275">
              <a:spcBef>
                <a:spcPct val="20000"/>
              </a:spcBef>
              <a:buClr>
                <a:schemeClr val="tx1"/>
              </a:buClr>
              <a:buSzPct val="75000"/>
              <a:buChar char="–"/>
              <a:defRPr kumimoji="1" sz="2400">
                <a:solidFill>
                  <a:schemeClr val="tx1"/>
                </a:solidFill>
                <a:latin typeface="Arial" panose="020B0604020202020204" pitchFamily="34" charset="0"/>
                <a:ea typeface="新細明體" panose="02020500000000000000" pitchFamily="18" charset="-120"/>
              </a:defRPr>
            </a:lvl2pPr>
            <a:lvl3pPr marL="1143000" indent="-228600">
              <a:spcBef>
                <a:spcPct val="20000"/>
              </a:spcBef>
              <a:buClr>
                <a:schemeClr val="tx1"/>
              </a:buClr>
              <a:buSzPct val="7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lr>
                <a:schemeClr val="tx1"/>
              </a:buClr>
              <a:buSzPct val="80000"/>
              <a:buChar char="–"/>
              <a:defRPr kumimoji="1">
                <a:solidFill>
                  <a:schemeClr val="tx1"/>
                </a:solidFill>
                <a:latin typeface="Arial" panose="020B0604020202020204" pitchFamily="34" charset="0"/>
                <a:ea typeface="新細明體" panose="02020500000000000000" pitchFamily="18" charset="-120"/>
              </a:defRPr>
            </a:lvl4pPr>
            <a:lvl5pPr marL="2057400" indent="-228600">
              <a:spcBef>
                <a:spcPct val="20000"/>
              </a:spcBef>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9pPr>
          </a:lstStyle>
          <a:p>
            <a:pPr algn="just" eaLnBrk="1" hangingPunct="1">
              <a:buClr>
                <a:srgbClr val="003366"/>
              </a:buClr>
            </a:pPr>
            <a:r>
              <a:rPr lang="en-US" altLang="zh-TW" b="1">
                <a:solidFill>
                  <a:srgbClr val="003366"/>
                </a:solidFill>
                <a:latin typeface="微軟正黑體" panose="020B0604030504040204" pitchFamily="34" charset="-120"/>
                <a:ea typeface="微軟正黑體" panose="020B0604030504040204" pitchFamily="34" charset="-120"/>
              </a:rPr>
              <a:t>98.1.19</a:t>
            </a:r>
            <a:r>
              <a:rPr lang="zh-TW" altLang="en-US" b="1">
                <a:solidFill>
                  <a:srgbClr val="003366"/>
                </a:solidFill>
                <a:latin typeface="微軟正黑體" panose="020B0604030504040204" pitchFamily="34" charset="-120"/>
                <a:ea typeface="微軟正黑體" panose="020B0604030504040204" pitchFamily="34" charset="-120"/>
              </a:rPr>
              <a:t>工程企字第</a:t>
            </a:r>
            <a:r>
              <a:rPr lang="en-US" altLang="zh-TW" b="1">
                <a:solidFill>
                  <a:srgbClr val="003366"/>
                </a:solidFill>
                <a:latin typeface="微軟正黑體" panose="020B0604030504040204" pitchFamily="34" charset="-120"/>
                <a:ea typeface="微軟正黑體" panose="020B0604030504040204" pitchFamily="34" charset="-120"/>
              </a:rPr>
              <a:t>09800007980</a:t>
            </a:r>
            <a:r>
              <a:rPr lang="zh-TW" altLang="en-US" b="1">
                <a:solidFill>
                  <a:srgbClr val="003366"/>
                </a:solidFill>
                <a:latin typeface="微軟正黑體" panose="020B0604030504040204" pitchFamily="34" charset="-120"/>
                <a:ea typeface="微軟正黑體" panose="020B0604030504040204" pitchFamily="34" charset="-120"/>
              </a:rPr>
              <a:t>號函</a:t>
            </a:r>
            <a:endParaRPr lang="en-US" altLang="zh-TW" b="1">
              <a:solidFill>
                <a:srgbClr val="003366"/>
              </a:solidFill>
              <a:latin typeface="微軟正黑體" panose="020B0604030504040204" pitchFamily="34" charset="-120"/>
              <a:ea typeface="微軟正黑體" panose="020B0604030504040204" pitchFamily="34" charset="-120"/>
            </a:endParaRPr>
          </a:p>
          <a:p>
            <a:pPr lvl="1" algn="just" eaLnBrk="1" hangingPunct="1">
              <a:buClr>
                <a:srgbClr val="006600"/>
              </a:buClr>
              <a:buFontTx/>
              <a:buNone/>
            </a:pPr>
            <a:r>
              <a:rPr lang="zh-TW" altLang="en-US" sz="2800" b="1">
                <a:solidFill>
                  <a:srgbClr val="0000FF"/>
                </a:solidFill>
                <a:latin typeface="微軟正黑體" panose="020B0604030504040204" pitchFamily="34" charset="-120"/>
                <a:ea typeface="微軟正黑體" panose="020B0604030504040204" pitchFamily="34" charset="-120"/>
              </a:rPr>
              <a:t>來函所述之</a:t>
            </a:r>
            <a:r>
              <a:rPr lang="en-US" altLang="zh-TW" sz="2800" b="1">
                <a:solidFill>
                  <a:srgbClr val="0000FF"/>
                </a:solidFill>
                <a:latin typeface="微軟正黑體" panose="020B0604030504040204" pitchFamily="34" charset="-120"/>
                <a:ea typeface="微軟正黑體" panose="020B0604030504040204" pitchFamily="34" charset="-120"/>
              </a:rPr>
              <a:t>B</a:t>
            </a:r>
            <a:r>
              <a:rPr lang="zh-TW" altLang="en-US" sz="2800" b="1">
                <a:solidFill>
                  <a:srgbClr val="0000FF"/>
                </a:solidFill>
                <a:latin typeface="微軟正黑體" panose="020B0604030504040204" pitchFamily="34" charset="-120"/>
                <a:ea typeface="微軟正黑體" panose="020B0604030504040204" pitchFamily="34" charset="-120"/>
              </a:rPr>
              <a:t>公司及</a:t>
            </a:r>
            <a:r>
              <a:rPr lang="en-US" altLang="zh-TW" sz="2800" b="1">
                <a:solidFill>
                  <a:srgbClr val="0000FF"/>
                </a:solidFill>
                <a:latin typeface="微軟正黑體" panose="020B0604030504040204" pitchFamily="34" charset="-120"/>
                <a:ea typeface="微軟正黑體" panose="020B0604030504040204" pitchFamily="34" charset="-120"/>
              </a:rPr>
              <a:t>C</a:t>
            </a:r>
            <a:r>
              <a:rPr lang="zh-TW" altLang="en-US" sz="2800" b="1">
                <a:solidFill>
                  <a:srgbClr val="0000FF"/>
                </a:solidFill>
                <a:latin typeface="微軟正黑體" panose="020B0604030504040204" pitchFamily="34" charset="-120"/>
                <a:ea typeface="微軟正黑體" panose="020B0604030504040204" pitchFamily="34" charset="-120"/>
              </a:rPr>
              <a:t>公司，係各依公司法成立之社團法人，非屬同一法律主體，如參與同一標案之投標，</a:t>
            </a:r>
            <a:r>
              <a:rPr lang="zh-TW" altLang="en-US" sz="2800" b="1" u="sng">
                <a:solidFill>
                  <a:srgbClr val="0000FF"/>
                </a:solidFill>
                <a:latin typeface="微軟正黑體" panose="020B0604030504040204" pitchFamily="34" charset="-120"/>
                <a:ea typeface="微軟正黑體" panose="020B0604030504040204" pitchFamily="34" charset="-120"/>
              </a:rPr>
              <a:t>僅因</a:t>
            </a:r>
            <a:r>
              <a:rPr lang="en-US" altLang="zh-TW" sz="2800" b="1" u="sng">
                <a:solidFill>
                  <a:srgbClr val="0000FF"/>
                </a:solidFill>
                <a:latin typeface="微軟正黑體" panose="020B0604030504040204" pitchFamily="34" charset="-120"/>
                <a:ea typeface="微軟正黑體" panose="020B0604030504040204" pitchFamily="34" charset="-120"/>
              </a:rPr>
              <a:t>B</a:t>
            </a:r>
            <a:r>
              <a:rPr lang="zh-TW" altLang="en-US" sz="2800" b="1" u="sng">
                <a:solidFill>
                  <a:srgbClr val="0000FF"/>
                </a:solidFill>
                <a:latin typeface="微軟正黑體" panose="020B0604030504040204" pitchFamily="34" charset="-120"/>
                <a:ea typeface="微軟正黑體" panose="020B0604030504040204" pitchFamily="34" charset="-120"/>
              </a:rPr>
              <a:t>公司百分之百持有</a:t>
            </a:r>
            <a:r>
              <a:rPr lang="en-US" altLang="zh-TW" sz="2800" b="1" u="sng">
                <a:solidFill>
                  <a:srgbClr val="0000FF"/>
                </a:solidFill>
                <a:latin typeface="微軟正黑體" panose="020B0604030504040204" pitchFamily="34" charset="-120"/>
                <a:ea typeface="微軟正黑體" panose="020B0604030504040204" pitchFamily="34" charset="-120"/>
              </a:rPr>
              <a:t>C</a:t>
            </a:r>
            <a:r>
              <a:rPr lang="zh-TW" altLang="en-US" sz="2800" b="1" u="sng">
                <a:solidFill>
                  <a:srgbClr val="0000FF"/>
                </a:solidFill>
                <a:latin typeface="微軟正黑體" panose="020B0604030504040204" pitchFamily="34" charset="-120"/>
                <a:ea typeface="微軟正黑體" panose="020B0604030504040204" pitchFamily="34" charset="-120"/>
              </a:rPr>
              <a:t>公司之股份</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或</a:t>
            </a:r>
            <a:r>
              <a:rPr lang="en-US" altLang="zh-TW" sz="2800" b="1" u="sng">
                <a:solidFill>
                  <a:srgbClr val="0000FF"/>
                </a:solidFill>
                <a:latin typeface="微軟正黑體" panose="020B0604030504040204" pitchFamily="34" charset="-120"/>
                <a:ea typeface="微軟正黑體" panose="020B0604030504040204" pitchFamily="34" charset="-120"/>
              </a:rPr>
              <a:t>B</a:t>
            </a:r>
            <a:r>
              <a:rPr lang="zh-TW" altLang="en-US" sz="2800" b="1" u="sng">
                <a:solidFill>
                  <a:srgbClr val="0000FF"/>
                </a:solidFill>
                <a:latin typeface="微軟正黑體" panose="020B0604030504040204" pitchFamily="34" charset="-120"/>
                <a:ea typeface="微軟正黑體" panose="020B0604030504040204" pitchFamily="34" charset="-120"/>
              </a:rPr>
              <a:t>公司及</a:t>
            </a:r>
            <a:r>
              <a:rPr lang="en-US" altLang="zh-TW" sz="2800" b="1" u="sng">
                <a:solidFill>
                  <a:srgbClr val="0000FF"/>
                </a:solidFill>
                <a:latin typeface="微軟正黑體" panose="020B0604030504040204" pitchFamily="34" charset="-120"/>
                <a:ea typeface="微軟正黑體" panose="020B0604030504040204" pitchFamily="34" charset="-120"/>
              </a:rPr>
              <a:t>C</a:t>
            </a:r>
            <a:r>
              <a:rPr lang="zh-TW" altLang="en-US" sz="2800" b="1" u="sng">
                <a:solidFill>
                  <a:srgbClr val="0000FF"/>
                </a:solidFill>
                <a:latin typeface="微軟正黑體" panose="020B0604030504040204" pitchFamily="34" charset="-120"/>
                <a:ea typeface="微軟正黑體" panose="020B0604030504040204" pitchFamily="34" charset="-120"/>
              </a:rPr>
              <a:t>公司為關係企業</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a:t>
            </a:r>
            <a:r>
              <a:rPr lang="zh-TW" altLang="en-US" sz="2800" b="1" u="sng">
                <a:solidFill>
                  <a:srgbClr val="0000FF"/>
                </a:solidFill>
                <a:latin typeface="微軟正黑體" panose="020B0604030504040204" pitchFamily="34" charset="-120"/>
                <a:ea typeface="微軟正黑體" panose="020B0604030504040204" pitchFamily="34" charset="-120"/>
              </a:rPr>
              <a:t>尚難逕認屬上開重大異常關聯之情形</a:t>
            </a:r>
            <a:r>
              <a:rPr lang="zh-TW" altLang="en-US" sz="2800" b="1">
                <a:solidFill>
                  <a:srgbClr val="0000FF"/>
                </a:solidFill>
                <a:latin typeface="微軟正黑體" panose="020B0604030504040204" pitchFamily="34" charset="-120"/>
                <a:ea typeface="微軟正黑體" panose="020B0604030504040204" pitchFamily="34" charset="-120"/>
              </a:rPr>
              <a:t>，或構成本法第</a:t>
            </a:r>
            <a:r>
              <a:rPr lang="en-US" altLang="zh-TW" sz="2800" b="1">
                <a:solidFill>
                  <a:srgbClr val="0000FF"/>
                </a:solidFill>
                <a:latin typeface="微軟正黑體" panose="020B0604030504040204" pitchFamily="34" charset="-120"/>
                <a:ea typeface="微軟正黑體" panose="020B0604030504040204" pitchFamily="34" charset="-120"/>
              </a:rPr>
              <a:t>50</a:t>
            </a:r>
            <a:r>
              <a:rPr lang="zh-TW" altLang="en-US" sz="2800" b="1">
                <a:solidFill>
                  <a:srgbClr val="0000FF"/>
                </a:solidFill>
                <a:latin typeface="微軟正黑體" panose="020B0604030504040204" pitchFamily="34" charset="-120"/>
                <a:ea typeface="微軟正黑體" panose="020B0604030504040204" pitchFamily="34" charset="-120"/>
              </a:rPr>
              <a:t>條第</a:t>
            </a:r>
            <a:r>
              <a:rPr lang="en-US" altLang="zh-TW" sz="2800" b="1">
                <a:solidFill>
                  <a:srgbClr val="0000FF"/>
                </a:solidFill>
                <a:latin typeface="微軟正黑體" panose="020B0604030504040204" pitchFamily="34" charset="-120"/>
                <a:ea typeface="微軟正黑體" panose="020B0604030504040204" pitchFamily="34" charset="-120"/>
              </a:rPr>
              <a:t>1</a:t>
            </a:r>
            <a:r>
              <a:rPr lang="zh-TW" altLang="en-US" sz="2800" b="1">
                <a:solidFill>
                  <a:srgbClr val="0000FF"/>
                </a:solidFill>
                <a:latin typeface="微軟正黑體" panose="020B0604030504040204" pitchFamily="34" charset="-120"/>
                <a:ea typeface="微軟正黑體" panose="020B0604030504040204" pitchFamily="34" charset="-120"/>
              </a:rPr>
              <a:t>項第</a:t>
            </a:r>
            <a:r>
              <a:rPr lang="en-US" altLang="zh-TW" sz="2800" b="1">
                <a:solidFill>
                  <a:srgbClr val="0000FF"/>
                </a:solidFill>
                <a:latin typeface="微軟正黑體" panose="020B0604030504040204" pitchFamily="34" charset="-120"/>
                <a:ea typeface="微軟正黑體" panose="020B0604030504040204" pitchFamily="34" charset="-120"/>
              </a:rPr>
              <a:t>3</a:t>
            </a:r>
            <a:r>
              <a:rPr lang="zh-TW" altLang="en-US" sz="2800" b="1">
                <a:solidFill>
                  <a:srgbClr val="0000FF"/>
                </a:solidFill>
                <a:latin typeface="微軟正黑體" panose="020B0604030504040204" pitchFamily="34" charset="-120"/>
                <a:ea typeface="微軟正黑體" panose="020B0604030504040204" pitchFamily="34" charset="-120"/>
              </a:rPr>
              <a:t>款所稱借用或冒用他人名義或證件之情事。</a:t>
            </a:r>
            <a:endParaRPr lang="en-US" altLang="zh-TW" sz="2800" b="1">
              <a:solidFill>
                <a:srgbClr val="0000FF"/>
              </a:solidFill>
              <a:latin typeface="微軟正黑體" panose="020B0604030504040204" pitchFamily="34" charset="-120"/>
              <a:ea typeface="微軟正黑體" panose="020B0604030504040204" pitchFamily="34" charset="-120"/>
            </a:endParaRPr>
          </a:p>
          <a:p>
            <a:pPr lvl="1" algn="just" eaLnBrk="1" hangingPunct="1">
              <a:buClr>
                <a:srgbClr val="006600"/>
              </a:buClr>
              <a:buFontTx/>
              <a:buNone/>
            </a:pPr>
            <a:r>
              <a:rPr lang="zh-TW" altLang="en-US" sz="2800" b="1">
                <a:solidFill>
                  <a:srgbClr val="0000FF"/>
                </a:solidFill>
                <a:latin typeface="微軟正黑體" panose="020B0604030504040204" pitchFamily="34" charset="-120"/>
                <a:ea typeface="微軟正黑體" panose="020B0604030504040204" pitchFamily="34" charset="-120"/>
              </a:rPr>
              <a:t>來函所述情形，仍應視個案事實，有無</a:t>
            </a:r>
            <a:r>
              <a:rPr lang="en-US" altLang="zh-TW" sz="2800" b="1">
                <a:solidFill>
                  <a:srgbClr val="003366"/>
                </a:solidFill>
                <a:latin typeface="微軟正黑體" panose="020B0604030504040204" pitchFamily="34" charset="-120"/>
                <a:ea typeface="微軟正黑體" panose="020B0604030504040204" pitchFamily="34" charset="-120"/>
              </a:rPr>
              <a:t>91.11.27</a:t>
            </a:r>
            <a:r>
              <a:rPr lang="zh-TW" altLang="en-US" sz="2800" b="1">
                <a:solidFill>
                  <a:srgbClr val="003366"/>
                </a:solidFill>
                <a:latin typeface="微軟正黑體" panose="020B0604030504040204" pitchFamily="34" charset="-120"/>
                <a:ea typeface="微軟正黑體" panose="020B0604030504040204" pitchFamily="34" charset="-120"/>
              </a:rPr>
              <a:t>工程企字第</a:t>
            </a:r>
            <a:r>
              <a:rPr lang="en-US" altLang="zh-TW" sz="2800" b="1">
                <a:solidFill>
                  <a:srgbClr val="003366"/>
                </a:solidFill>
                <a:latin typeface="微軟正黑體" panose="020B0604030504040204" pitchFamily="34" charset="-120"/>
                <a:ea typeface="微軟正黑體" panose="020B0604030504040204" pitchFamily="34" charset="-120"/>
              </a:rPr>
              <a:t>09100516820</a:t>
            </a:r>
            <a:r>
              <a:rPr lang="zh-TW" altLang="en-US" sz="2800" b="1">
                <a:solidFill>
                  <a:srgbClr val="003366"/>
                </a:solidFill>
                <a:latin typeface="微軟正黑體" panose="020B0604030504040204" pitchFamily="34" charset="-120"/>
                <a:ea typeface="微軟正黑體" panose="020B0604030504040204" pitchFamily="34" charset="-120"/>
              </a:rPr>
              <a:t>號</a:t>
            </a:r>
            <a:r>
              <a:rPr lang="zh-TW" altLang="en-US" sz="2800" b="1">
                <a:solidFill>
                  <a:srgbClr val="C00000"/>
                </a:solidFill>
                <a:latin typeface="微軟正黑體" panose="020B0604030504040204" pitchFamily="34" charset="-120"/>
                <a:ea typeface="微軟正黑體" panose="020B0604030504040204" pitchFamily="34" charset="-120"/>
              </a:rPr>
              <a:t>令</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重大異常關聯</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頒顯係同一人或同一廠商所為之相關情形，或借用、冒用他人名義或證件之相關事證，以資認定。</a:t>
            </a:r>
          </a:p>
        </p:txBody>
      </p:sp>
      <p:sp>
        <p:nvSpPr>
          <p:cNvPr id="7" name="Rectangle 2">
            <a:extLst>
              <a:ext uri="{FF2B5EF4-FFF2-40B4-BE49-F238E27FC236}"/>
            </a:extLst>
          </p:cNvPr>
          <p:cNvSpPr txBox="1">
            <a:spLocks noChangeArrowheads="1"/>
          </p:cNvSpPr>
          <p:nvPr/>
        </p:nvSpPr>
        <p:spPr bwMode="auto">
          <a:xfrm>
            <a:off x="359532" y="416409"/>
            <a:ext cx="6228692" cy="563079"/>
          </a:xfrm>
          <a:prstGeom prst="rect">
            <a:avLst/>
          </a:prstGeom>
          <a:solidFill>
            <a:srgbClr val="7030A0"/>
          </a:solidFill>
          <a:ln>
            <a:noFill/>
          </a:ln>
          <a:effectLs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kern="0">
                <a:solidFill>
                  <a:prstClr val="white"/>
                </a:solidFill>
                <a:latin typeface="微軟正黑體" panose="020B0604030504040204" pitchFamily="34" charset="-120"/>
              </a:rPr>
              <a:t>重大異常關聯之情形宜注意查證</a:t>
            </a:r>
            <a:endParaRPr lang="en-US" altLang="zh-TW" sz="2400" kern="0" dirty="0">
              <a:solidFill>
                <a:prstClr val="white"/>
              </a:solidFill>
              <a:latin typeface="微軟正黑體" panose="020B0604030504040204" pitchFamily="34" charset="-120"/>
            </a:endParaRPr>
          </a:p>
        </p:txBody>
      </p:sp>
    </p:spTree>
    <p:extLst>
      <p:ext uri="{BB962C8B-B14F-4D97-AF65-F5344CB8AC3E}">
        <p14:creationId xmlns:p14="http://schemas.microsoft.com/office/powerpoint/2010/main" val="12122514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136396" y="684576"/>
            <a:ext cx="747252" cy="212520"/>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14</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2699792" y="404664"/>
            <a:ext cx="4068452" cy="540060"/>
          </a:xfrm>
        </p:spPr>
        <p:txBody>
          <a:bodyPr wrap="square" lIns="91440" tIns="45720" rIns="91440" bIns="45720" numCol="1" anchorCtr="0" compatLnSpc="1">
            <a:prstTxWarp prst="textNoShape">
              <a:avLst/>
            </a:prstTxWarp>
            <a:noAutofit/>
          </a:bodyPr>
          <a:lstStyle/>
          <a:p>
            <a:pPr eaLnBrk="1" hangingPunct="1">
              <a:defRPr/>
            </a:pPr>
            <a:r>
              <a:rPr lang="zh-TW" altLang="en-US" b="1" cap="none" smtClean="0">
                <a:solidFill>
                  <a:srgbClr val="003399"/>
                </a:solidFill>
                <a:effectLst/>
                <a:latin typeface="微軟正黑體" panose="020B0604030504040204" pitchFamily="34" charset="-120"/>
              </a:rPr>
              <a:t>採購作業之監辦</a:t>
            </a:r>
            <a:endParaRPr lang="zh-TW" altLang="en-US" b="1" cap="none">
              <a:solidFill>
                <a:srgbClr val="003399"/>
              </a:solidFill>
              <a:effectLst/>
              <a:latin typeface="微軟正黑體" panose="020B0604030504040204" pitchFamily="34" charset="-120"/>
              <a:ea typeface="微軟正黑體" panose="020B0604030504040204" pitchFamily="34" charset="-120"/>
            </a:endParaRPr>
          </a:p>
        </p:txBody>
      </p:sp>
      <p:sp>
        <p:nvSpPr>
          <p:cNvPr id="7" name="Rectangle 11"/>
          <p:cNvSpPr>
            <a:spLocks noChangeArrowheads="1"/>
          </p:cNvSpPr>
          <p:nvPr/>
        </p:nvSpPr>
        <p:spPr bwMode="auto">
          <a:xfrm>
            <a:off x="215516" y="1124744"/>
            <a:ext cx="8596124" cy="3888432"/>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700" b="1" dirty="0">
                <a:solidFill>
                  <a:prstClr val="black"/>
                </a:solidFill>
                <a:latin typeface="微軟正黑體" panose="020B0604030504040204" pitchFamily="34" charset="-120"/>
                <a:ea typeface="微軟正黑體" panose="020B0604030504040204" pitchFamily="34" charset="-120"/>
              </a:rPr>
              <a:t>採購</a:t>
            </a:r>
            <a:r>
              <a:rPr lang="zh-TW" altLang="en-US" sz="2700" b="1">
                <a:solidFill>
                  <a:prstClr val="black"/>
                </a:solidFill>
                <a:latin typeface="微軟正黑體" panose="020B0604030504040204" pitchFamily="34" charset="-120"/>
                <a:ea typeface="微軟正黑體" panose="020B0604030504040204" pitchFamily="34" charset="-120"/>
              </a:rPr>
              <a:t>法</a:t>
            </a:r>
            <a:r>
              <a:rPr lang="zh-TW" altLang="en-US" sz="2700" b="1" smtClean="0">
                <a:solidFill>
                  <a:prstClr val="black"/>
                </a:solidFill>
                <a:latin typeface="微軟正黑體" panose="020B0604030504040204" pitchFamily="34" charset="-120"/>
                <a:ea typeface="微軟正黑體" panose="020B0604030504040204" pitchFamily="34" charset="-120"/>
              </a:rPr>
              <a:t>第</a:t>
            </a:r>
            <a:r>
              <a:rPr lang="en-US" altLang="zh-TW" sz="2700" b="1" smtClean="0">
                <a:solidFill>
                  <a:prstClr val="black"/>
                </a:solidFill>
                <a:latin typeface="微軟正黑體" panose="020B0604030504040204" pitchFamily="34" charset="-120"/>
                <a:ea typeface="微軟正黑體" panose="020B0604030504040204" pitchFamily="34" charset="-120"/>
              </a:rPr>
              <a:t>12</a:t>
            </a:r>
            <a:r>
              <a:rPr lang="zh-TW" altLang="en-US" sz="2700" b="1" smtClean="0">
                <a:solidFill>
                  <a:prstClr val="black"/>
                </a:solidFill>
                <a:latin typeface="微軟正黑體" panose="020B0604030504040204" pitchFamily="34" charset="-120"/>
                <a:ea typeface="微軟正黑體" panose="020B0604030504040204" pitchFamily="34" charset="-120"/>
              </a:rPr>
              <a:t>條第</a:t>
            </a:r>
            <a:r>
              <a:rPr lang="en-US" altLang="zh-TW" sz="2700" b="1" smtClean="0">
                <a:solidFill>
                  <a:prstClr val="black"/>
                </a:solidFill>
                <a:latin typeface="微軟正黑體" panose="020B0604030504040204" pitchFamily="34" charset="-120"/>
                <a:ea typeface="微軟正黑體" panose="020B0604030504040204" pitchFamily="34" charset="-120"/>
              </a:rPr>
              <a:t>1</a:t>
            </a:r>
            <a:r>
              <a:rPr lang="zh-TW" altLang="en-US" sz="2700" b="1" smtClean="0">
                <a:solidFill>
                  <a:prstClr val="black"/>
                </a:solidFill>
                <a:latin typeface="微軟正黑體" panose="020B0604030504040204" pitchFamily="34" charset="-120"/>
                <a:ea typeface="微軟正黑體" panose="020B0604030504040204" pitchFamily="34" charset="-120"/>
              </a:rPr>
              <a:t>、</a:t>
            </a:r>
            <a:r>
              <a:rPr lang="en-US" altLang="zh-TW" sz="2700" b="1" smtClean="0">
                <a:solidFill>
                  <a:prstClr val="black"/>
                </a:solidFill>
                <a:latin typeface="微軟正黑體" panose="020B0604030504040204" pitchFamily="34" charset="-120"/>
                <a:ea typeface="微軟正黑體" panose="020B0604030504040204" pitchFamily="34" charset="-120"/>
              </a:rPr>
              <a:t>2</a:t>
            </a:r>
            <a:r>
              <a:rPr lang="zh-TW" altLang="en-US" sz="2700" b="1" smtClean="0">
                <a:solidFill>
                  <a:prstClr val="black"/>
                </a:solidFill>
                <a:latin typeface="微軟正黑體" panose="020B0604030504040204" pitchFamily="34" charset="-120"/>
                <a:ea typeface="微軟正黑體" panose="020B0604030504040204" pitchFamily="34" charset="-120"/>
              </a:rPr>
              <a:t>項</a:t>
            </a:r>
            <a:endParaRPr lang="en-US" altLang="zh-TW" sz="2700" b="1" smtClean="0">
              <a:solidFill>
                <a:prstClr val="black"/>
              </a:solidFill>
              <a:latin typeface="微軟正黑體" panose="020B0604030504040204" pitchFamily="34" charset="-120"/>
              <a:ea typeface="微軟正黑體" panose="020B0604030504040204" pitchFamily="34" charset="-120"/>
            </a:endParaRPr>
          </a:p>
          <a:p>
            <a:pPr marL="0" indent="717550" algn="just" eaLnBrk="1" hangingPunct="1">
              <a:spcBef>
                <a:spcPct val="20000"/>
              </a:spcBef>
              <a:buClr>
                <a:prstClr val="black"/>
              </a:buClr>
              <a:buSzPct val="75000"/>
              <a:defRPr/>
            </a:pPr>
            <a:r>
              <a:rPr lang="zh-TW" altLang="en-US" sz="2700" b="1">
                <a:solidFill>
                  <a:srgbClr val="0000FF"/>
                </a:solidFill>
                <a:latin typeface="微軟正黑體" panose="020B0604030504040204" pitchFamily="34" charset="-120"/>
                <a:ea typeface="微軟正黑體" panose="020B0604030504040204" pitchFamily="34" charset="-120"/>
              </a:rPr>
              <a:t>機關辦理</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查核金額以上</a:t>
            </a:r>
            <a:r>
              <a:rPr lang="zh-TW" altLang="en-US" sz="2700" b="1">
                <a:solidFill>
                  <a:srgbClr val="0000FF"/>
                </a:solidFill>
                <a:latin typeface="微軟正黑體" panose="020B0604030504040204" pitchFamily="34" charset="-120"/>
                <a:ea typeface="微軟正黑體" panose="020B0604030504040204" pitchFamily="34" charset="-120"/>
              </a:rPr>
              <a:t>採購之</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開標、比價、議價、決標及驗收時，應於規定期限內，檢送相關文件報請上級機關派員監辦</a:t>
            </a:r>
            <a:r>
              <a:rPr lang="zh-TW" altLang="en-US" sz="2700" b="1">
                <a:solidFill>
                  <a:srgbClr val="0000FF"/>
                </a:solidFill>
                <a:latin typeface="微軟正黑體" panose="020B0604030504040204" pitchFamily="34" charset="-120"/>
                <a:ea typeface="微軟正黑體" panose="020B0604030504040204" pitchFamily="34" charset="-120"/>
              </a:rPr>
              <a:t>；上級機關得視事實需要訂定授權條件，由機關自行辦理。</a:t>
            </a:r>
          </a:p>
          <a:p>
            <a:pPr marL="0" indent="717550" algn="just" eaLnBrk="1" hangingPunct="1">
              <a:spcBef>
                <a:spcPct val="20000"/>
              </a:spcBef>
              <a:buClr>
                <a:prstClr val="black"/>
              </a:buClr>
              <a:buSzPct val="75000"/>
              <a:defRPr/>
            </a:pPr>
            <a:r>
              <a:rPr lang="zh-TW" altLang="en-US" sz="2700" b="1">
                <a:solidFill>
                  <a:srgbClr val="0000FF"/>
                </a:solidFill>
                <a:latin typeface="微軟正黑體" panose="020B0604030504040204" pitchFamily="34" charset="-120"/>
                <a:ea typeface="微軟正黑體" panose="020B0604030504040204" pitchFamily="34" charset="-120"/>
              </a:rPr>
              <a:t>機關辦理</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未達查核</a:t>
            </a:r>
            <a:r>
              <a:rPr lang="zh-TW" altLang="en-US" sz="2700" b="1">
                <a:solidFill>
                  <a:srgbClr val="0000FF"/>
                </a:solidFill>
                <a:latin typeface="微軟正黑體" panose="020B0604030504040204" pitchFamily="34" charset="-120"/>
                <a:ea typeface="微軟正黑體" panose="020B0604030504040204" pitchFamily="34" charset="-120"/>
              </a:rPr>
              <a:t>金額之採購，其</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決標金額達查核金額者，或契約變更後其金額達查核金額者，機關應補具相關文件送上級機關備查</a:t>
            </a:r>
            <a:r>
              <a:rPr lang="zh-TW" altLang="en-US" sz="2700" b="1" smtClean="0">
                <a:solidFill>
                  <a:srgbClr val="0000FF"/>
                </a:solidFill>
                <a:latin typeface="微軟正黑體" panose="020B0604030504040204" pitchFamily="34" charset="-120"/>
                <a:ea typeface="微軟正黑體" panose="020B0604030504040204" pitchFamily="34" charset="-120"/>
              </a:rPr>
              <a:t>。</a:t>
            </a:r>
            <a:endParaRPr lang="en-US" altLang="zh-TW" sz="2700" b="1" smtClean="0">
              <a:solidFill>
                <a:srgbClr val="00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8560033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EBC9874C-3E31-4BFC-945B-3D18013E8A50}"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140</a:t>
            </a:fld>
            <a:endParaRPr lang="en-US" altLang="zh-TW" sz="1400">
              <a:solidFill>
                <a:srgbClr val="AD1F1F"/>
              </a:solidFill>
              <a:latin typeface="Times New Roman" panose="02020603050405020304" pitchFamily="18" charset="0"/>
            </a:endParaRPr>
          </a:p>
        </p:txBody>
      </p:sp>
      <p:sp>
        <p:nvSpPr>
          <p:cNvPr id="2" name="書卷 (水平) 1">
            <a:extLst/>
          </p:cNvPr>
          <p:cNvSpPr/>
          <p:nvPr/>
        </p:nvSpPr>
        <p:spPr>
          <a:xfrm>
            <a:off x="971600" y="188640"/>
            <a:ext cx="7128792" cy="792088"/>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srgbClr val="100278"/>
                </a:solidFill>
                <a:latin typeface="微軟正黑體" panose="020B0604030504040204" pitchFamily="34" charset="-120"/>
              </a:rPr>
              <a:t>母公司</a:t>
            </a:r>
            <a:r>
              <a:rPr lang="zh-TW" altLang="en-US" sz="2800" b="1" smtClean="0">
                <a:solidFill>
                  <a:srgbClr val="100278"/>
                </a:solidFill>
                <a:latin typeface="微軟正黑體" panose="020B0604030504040204" pitchFamily="34" charset="-120"/>
              </a:rPr>
              <a:t>履約</a:t>
            </a:r>
            <a:r>
              <a:rPr lang="zh-TW" altLang="en-US" sz="2800" b="1">
                <a:solidFill>
                  <a:srgbClr val="100278"/>
                </a:solidFill>
                <a:latin typeface="微軟正黑體" panose="020B0604030504040204" pitchFamily="34" charset="-120"/>
              </a:rPr>
              <a:t>過</a:t>
            </a:r>
            <a:r>
              <a:rPr lang="zh-TW" altLang="en-US" sz="2800" b="1" smtClean="0">
                <a:solidFill>
                  <a:srgbClr val="100278"/>
                </a:solidFill>
                <a:latin typeface="微軟正黑體" panose="020B0604030504040204" pitchFamily="34" charset="-120"/>
              </a:rPr>
              <a:t>程中將契約讓予子公司疑義</a:t>
            </a:r>
            <a:endParaRPr lang="zh-TW" altLang="en-US" sz="2800" b="1" dirty="0">
              <a:solidFill>
                <a:srgbClr val="100278"/>
              </a:solidFill>
              <a:latin typeface="微軟正黑體" panose="020B0604030504040204" pitchFamily="34" charset="-120"/>
            </a:endParaRPr>
          </a:p>
        </p:txBody>
      </p:sp>
      <p:sp>
        <p:nvSpPr>
          <p:cNvPr id="3" name="雲朵形圖說文字 2"/>
          <p:cNvSpPr/>
          <p:nvPr/>
        </p:nvSpPr>
        <p:spPr>
          <a:xfrm>
            <a:off x="278632" y="1484784"/>
            <a:ext cx="8712968" cy="4824536"/>
          </a:xfrm>
          <a:prstGeom prst="cloudCallout">
            <a:avLst>
              <a:gd name="adj1" fmla="val 25977"/>
              <a:gd name="adj2" fmla="val -55505"/>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800" b="1">
                <a:solidFill>
                  <a:prstClr val="white"/>
                </a:solidFill>
                <a:latin typeface="微軟正黑體" panose="020B0604030504040204" pitchFamily="34" charset="-120"/>
              </a:rPr>
              <a:t>公司法第</a:t>
            </a:r>
            <a:r>
              <a:rPr lang="en-US" altLang="zh-TW" sz="2800" b="1">
                <a:solidFill>
                  <a:prstClr val="white"/>
                </a:solidFill>
                <a:latin typeface="微軟正黑體" panose="020B0604030504040204" pitchFamily="34" charset="-120"/>
              </a:rPr>
              <a:t>3</a:t>
            </a:r>
            <a:r>
              <a:rPr lang="zh-TW" altLang="en-US" sz="2800" b="1">
                <a:solidFill>
                  <a:prstClr val="white"/>
                </a:solidFill>
                <a:latin typeface="微軟正黑體" panose="020B0604030504040204" pitchFamily="34" charset="-120"/>
              </a:rPr>
              <a:t>條第</a:t>
            </a:r>
            <a:r>
              <a:rPr lang="en-US" altLang="zh-TW" sz="2800" b="1">
                <a:solidFill>
                  <a:prstClr val="white"/>
                </a:solidFill>
                <a:latin typeface="微軟正黑體" panose="020B0604030504040204" pitchFamily="34" charset="-120"/>
              </a:rPr>
              <a:t>2</a:t>
            </a:r>
            <a:r>
              <a:rPr lang="zh-TW" altLang="en-US" sz="2800" b="1">
                <a:solidFill>
                  <a:prstClr val="white"/>
                </a:solidFill>
                <a:latin typeface="微軟正黑體" panose="020B0604030504040204" pitchFamily="34" charset="-120"/>
              </a:rPr>
              <a:t>項規定，分公司為受本公司管轄之分支</a:t>
            </a:r>
            <a:r>
              <a:rPr lang="zh-TW" altLang="en-US" sz="2800" b="1" smtClean="0">
                <a:solidFill>
                  <a:prstClr val="white"/>
                </a:solidFill>
                <a:latin typeface="微軟正黑體" panose="020B0604030504040204" pitchFamily="34" charset="-120"/>
              </a:rPr>
              <a:t>機構</a:t>
            </a:r>
            <a:r>
              <a:rPr lang="zh-TW" altLang="en-US" sz="2800" b="1">
                <a:solidFill>
                  <a:prstClr val="white"/>
                </a:solidFill>
                <a:latin typeface="微軟正黑體" panose="020B0604030504040204" pitchFamily="34" charset="-120"/>
              </a:rPr>
              <a:t>，爰同一公司之不同分公司，屬同一法律</a:t>
            </a:r>
            <a:r>
              <a:rPr lang="zh-TW" altLang="en-US" sz="2800" b="1" smtClean="0">
                <a:solidFill>
                  <a:prstClr val="white"/>
                </a:solidFill>
                <a:latin typeface="微軟正黑體" panose="020B0604030504040204" pitchFamily="34" charset="-120"/>
              </a:rPr>
              <a:t>主體。</a:t>
            </a:r>
            <a:endParaRPr lang="en-US" altLang="zh-TW" sz="2800" b="1" smtClean="0">
              <a:solidFill>
                <a:prstClr val="white"/>
              </a:solidFill>
              <a:latin typeface="微軟正黑體" panose="020B0604030504040204" pitchFamily="34" charset="-120"/>
            </a:endParaRPr>
          </a:p>
          <a:p>
            <a:pPr algn="just"/>
            <a:r>
              <a:rPr lang="zh-TW" altLang="en-US" sz="2800" b="1" smtClean="0">
                <a:solidFill>
                  <a:prstClr val="white"/>
                </a:solidFill>
                <a:latin typeface="微軟正黑體" panose="020B0604030504040204" pitchFamily="34" charset="-120"/>
              </a:rPr>
              <a:t>原以母公司或分公司為簽約</a:t>
            </a:r>
            <a:r>
              <a:rPr lang="zh-TW" altLang="en-US" sz="2800" b="1">
                <a:solidFill>
                  <a:prstClr val="white"/>
                </a:solidFill>
                <a:latin typeface="微軟正黑體" panose="020B0604030504040204" pitchFamily="34" charset="-120"/>
              </a:rPr>
              <a:t>主體</a:t>
            </a:r>
            <a:r>
              <a:rPr lang="zh-TW" altLang="en-US" sz="2800" b="1" smtClean="0">
                <a:solidFill>
                  <a:prstClr val="white"/>
                </a:solidFill>
                <a:latin typeface="微軟正黑體" panose="020B0604030504040204" pitchFamily="34" charset="-120"/>
              </a:rPr>
              <a:t>之採購</a:t>
            </a:r>
            <a:r>
              <a:rPr lang="zh-TW" altLang="en-US" sz="2800" b="1">
                <a:solidFill>
                  <a:prstClr val="white"/>
                </a:solidFill>
                <a:latin typeface="微軟正黑體" panose="020B0604030504040204" pitchFamily="34" charset="-120"/>
              </a:rPr>
              <a:t>契約，主體得否變更</a:t>
            </a:r>
            <a:r>
              <a:rPr lang="zh-TW" altLang="en-US" sz="2800" b="1" smtClean="0">
                <a:solidFill>
                  <a:prstClr val="white"/>
                </a:solidFill>
                <a:latin typeface="微軟正黑體" panose="020B0604030504040204" pitchFamily="34" charset="-120"/>
              </a:rPr>
              <a:t>為分公司</a:t>
            </a:r>
            <a:r>
              <a:rPr lang="zh-TW" altLang="en-US" sz="2800" b="1">
                <a:solidFill>
                  <a:prstClr val="white"/>
                </a:solidFill>
                <a:latin typeface="微軟正黑體" panose="020B0604030504040204" pitchFamily="34" charset="-120"/>
              </a:rPr>
              <a:t>，</a:t>
            </a:r>
            <a:r>
              <a:rPr lang="zh-TW" altLang="en-US" sz="2800" b="1" smtClean="0">
                <a:solidFill>
                  <a:prstClr val="white"/>
                </a:solidFill>
                <a:latin typeface="微軟正黑體" panose="020B0604030504040204" pitchFamily="34" charset="-120"/>
              </a:rPr>
              <a:t>因不</a:t>
            </a:r>
            <a:r>
              <a:rPr lang="zh-TW" altLang="en-US" sz="2800" b="1">
                <a:solidFill>
                  <a:prstClr val="white"/>
                </a:solidFill>
                <a:latin typeface="微軟正黑體" panose="020B0604030504040204" pitchFamily="34" charset="-120"/>
              </a:rPr>
              <a:t>同分公司屬同一法律</a:t>
            </a:r>
            <a:r>
              <a:rPr lang="zh-TW" altLang="en-US" sz="2800" b="1" smtClean="0">
                <a:solidFill>
                  <a:prstClr val="white"/>
                </a:solidFill>
                <a:latin typeface="微軟正黑體" panose="020B0604030504040204" pitchFamily="34" charset="-120"/>
              </a:rPr>
              <a:t>主體</a:t>
            </a:r>
            <a:r>
              <a:rPr lang="zh-TW" altLang="en-US" sz="2800" b="1">
                <a:solidFill>
                  <a:prstClr val="white"/>
                </a:solidFill>
                <a:latin typeface="微軟正黑體" panose="020B0604030504040204" pitchFamily="34" charset="-120"/>
              </a:rPr>
              <a:t>，爰應無不</a:t>
            </a:r>
            <a:r>
              <a:rPr lang="zh-TW" altLang="en-US" sz="2800" b="1" smtClean="0">
                <a:solidFill>
                  <a:prstClr val="white"/>
                </a:solidFill>
                <a:latin typeface="微軟正黑體" panose="020B0604030504040204" pitchFamily="34" charset="-120"/>
              </a:rPr>
              <a:t>可。</a:t>
            </a:r>
            <a:endParaRPr lang="zh-TW" altLang="en-US" sz="2800" b="1">
              <a:solidFill>
                <a:prstClr val="white"/>
              </a:solidFill>
              <a:latin typeface="微軟正黑體" panose="020B0604030504040204" pitchFamily="34" charset="-120"/>
            </a:endParaRPr>
          </a:p>
        </p:txBody>
      </p:sp>
    </p:spTree>
    <p:extLst>
      <p:ext uri="{BB962C8B-B14F-4D97-AF65-F5344CB8AC3E}">
        <p14:creationId xmlns:p14="http://schemas.microsoft.com/office/powerpoint/2010/main" val="40596170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2" name="圖片 1"/>
          <p:cNvPicPr>
            <a:picLocks noChangeAspect="1"/>
          </p:cNvPicPr>
          <p:nvPr/>
        </p:nvPicPr>
        <p:blipFill>
          <a:blip r:embed="rId3"/>
          <a:stretch>
            <a:fillRect/>
          </a:stretch>
        </p:blipFill>
        <p:spPr>
          <a:xfrm>
            <a:off x="251520" y="188640"/>
            <a:ext cx="8439150" cy="6552728"/>
          </a:xfrm>
          <a:prstGeom prst="rect">
            <a:avLst/>
          </a:prstGeom>
          <a:ln>
            <a:solidFill>
              <a:srgbClr val="800000"/>
            </a:solidFill>
          </a:ln>
        </p:spPr>
      </p:pic>
      <p:cxnSp>
        <p:nvCxnSpPr>
          <p:cNvPr id="4" name="直線接點 3"/>
          <p:cNvCxnSpPr/>
          <p:nvPr/>
        </p:nvCxnSpPr>
        <p:spPr>
          <a:xfrm>
            <a:off x="107504" y="6741368"/>
            <a:ext cx="8712968" cy="0"/>
          </a:xfrm>
          <a:prstGeom prst="line">
            <a:avLst/>
          </a:prstGeom>
          <a:ln w="38100">
            <a:solidFill>
              <a:srgbClr val="0000FF"/>
            </a:solidFill>
            <a:prstDash val="sysDash"/>
          </a:ln>
        </p:spPr>
        <p:style>
          <a:lnRef idx="1">
            <a:schemeClr val="accent1"/>
          </a:lnRef>
          <a:fillRef idx="0">
            <a:schemeClr val="accent1"/>
          </a:fillRef>
          <a:effectRef idx="0">
            <a:schemeClr val="accent1"/>
          </a:effectRef>
          <a:fontRef idx="minor">
            <a:schemeClr val="tx1"/>
          </a:fontRef>
        </p:style>
      </p:cxnSp>
      <p:sp>
        <p:nvSpPr>
          <p:cNvPr id="5" name="橢圓 4"/>
          <p:cNvSpPr/>
          <p:nvPr/>
        </p:nvSpPr>
        <p:spPr>
          <a:xfrm>
            <a:off x="395536" y="0"/>
            <a:ext cx="936104" cy="4766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3742662179"/>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251520" y="692696"/>
            <a:ext cx="8734272" cy="5184576"/>
          </a:xfrm>
          <a:prstGeom prst="rect">
            <a:avLst/>
          </a:prstGeom>
          <a:ln>
            <a:solidFill>
              <a:srgbClr val="800000"/>
            </a:solidFill>
          </a:ln>
        </p:spPr>
      </p:pic>
      <p:sp>
        <p:nvSpPr>
          <p:cNvPr id="5" name="橢圓 4"/>
          <p:cNvSpPr/>
          <p:nvPr/>
        </p:nvSpPr>
        <p:spPr>
          <a:xfrm>
            <a:off x="3779912" y="576064"/>
            <a:ext cx="936104" cy="4766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1520448667"/>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txBox="1">
            <a:spLocks noGrp="1"/>
          </p:cNvSpPr>
          <p:nvPr/>
        </p:nvSpPr>
        <p:spPr>
          <a:xfrm>
            <a:off x="8229600" y="6477000"/>
            <a:ext cx="762000" cy="244475"/>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95F89289-C443-41AC-B62E-A5686FB4C342}" type="slidenum">
              <a:rPr kumimoji="0" lang="en-US" altLang="zh-TW" sz="16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143</a:t>
            </a:fld>
            <a:endParaRPr kumimoji="0" lang="en-US" altLang="zh-TW" sz="16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7" name="Rectangle 3"/>
          <p:cNvSpPr txBox="1">
            <a:spLocks noChangeArrowheads="1"/>
          </p:cNvSpPr>
          <p:nvPr/>
        </p:nvSpPr>
        <p:spPr bwMode="auto">
          <a:xfrm>
            <a:off x="251520" y="1016732"/>
            <a:ext cx="8640960"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9875" indent="-269875">
              <a:spcBef>
                <a:spcPct val="20000"/>
              </a:spcBef>
              <a:buClr>
                <a:schemeClr val="tx1"/>
              </a:buClr>
              <a:buSzPct val="75000"/>
              <a:buFont typeface="Wingdings" panose="05000000000000000000" pitchFamily="2" charset="2"/>
              <a:buChar char="l"/>
              <a:defRPr kumimoji="1" sz="2800">
                <a:solidFill>
                  <a:schemeClr val="tx1"/>
                </a:solidFill>
                <a:latin typeface="Arial" panose="020B0604020202020204" pitchFamily="34" charset="0"/>
                <a:ea typeface="新細明體" panose="02020500000000000000" pitchFamily="18" charset="-120"/>
              </a:defRPr>
            </a:lvl1pPr>
            <a:lvl2pPr marL="539750" indent="-200025">
              <a:spcBef>
                <a:spcPct val="20000"/>
              </a:spcBef>
              <a:buClr>
                <a:schemeClr val="tx1"/>
              </a:buClr>
              <a:buSzPct val="75000"/>
              <a:buChar char="–"/>
              <a:defRPr kumimoji="1" sz="2400">
                <a:solidFill>
                  <a:schemeClr val="tx1"/>
                </a:solidFill>
                <a:latin typeface="Arial" panose="020B0604020202020204" pitchFamily="34" charset="0"/>
                <a:ea typeface="新細明體" panose="02020500000000000000" pitchFamily="18" charset="-120"/>
              </a:defRPr>
            </a:lvl2pPr>
            <a:lvl3pPr marL="1143000" indent="-228600">
              <a:spcBef>
                <a:spcPct val="20000"/>
              </a:spcBef>
              <a:buClr>
                <a:schemeClr val="tx1"/>
              </a:buClr>
              <a:buSzPct val="7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lr>
                <a:schemeClr val="tx1"/>
              </a:buClr>
              <a:buSzPct val="80000"/>
              <a:buChar char="–"/>
              <a:defRPr kumimoji="1">
                <a:solidFill>
                  <a:schemeClr val="tx1"/>
                </a:solidFill>
                <a:latin typeface="Arial" panose="020B0604020202020204" pitchFamily="34" charset="0"/>
                <a:ea typeface="新細明體" panose="02020500000000000000" pitchFamily="18" charset="-120"/>
              </a:defRPr>
            </a:lvl4pPr>
            <a:lvl5pPr marL="2057400" indent="-228600">
              <a:spcBef>
                <a:spcPct val="20000"/>
              </a:spcBef>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9pPr>
          </a:lstStyle>
          <a:p>
            <a:pPr algn="just" eaLnBrk="1" hangingPunct="1">
              <a:buClr>
                <a:srgbClr val="003366"/>
              </a:buClr>
            </a:pPr>
            <a:r>
              <a:rPr lang="en-US" altLang="zh-TW" sz="2600" b="1">
                <a:solidFill>
                  <a:srgbClr val="003366"/>
                </a:solidFill>
                <a:latin typeface="微軟正黑體" panose="020B0604030504040204" pitchFamily="34" charset="-120"/>
                <a:ea typeface="微軟正黑體" panose="020B0604030504040204" pitchFamily="34" charset="-120"/>
              </a:rPr>
              <a:t>98.6.25</a:t>
            </a:r>
            <a:r>
              <a:rPr lang="zh-TW" altLang="en-US" sz="2600" b="1">
                <a:solidFill>
                  <a:srgbClr val="003366"/>
                </a:solidFill>
                <a:latin typeface="微軟正黑體" panose="020B0604030504040204" pitchFamily="34" charset="-120"/>
                <a:ea typeface="微軟正黑體" panose="020B0604030504040204" pitchFamily="34" charset="-120"/>
              </a:rPr>
              <a:t>工程企字第</a:t>
            </a:r>
            <a:r>
              <a:rPr lang="en-US" altLang="zh-TW" sz="2600" b="1">
                <a:solidFill>
                  <a:srgbClr val="003366"/>
                </a:solidFill>
                <a:latin typeface="微軟正黑體" panose="020B0604030504040204" pitchFamily="34" charset="-120"/>
                <a:ea typeface="微軟正黑體" panose="020B0604030504040204" pitchFamily="34" charset="-120"/>
              </a:rPr>
              <a:t>09800280080</a:t>
            </a:r>
            <a:r>
              <a:rPr lang="zh-TW" altLang="en-US" sz="2600" b="1">
                <a:solidFill>
                  <a:srgbClr val="003366"/>
                </a:solidFill>
                <a:latin typeface="微軟正黑體" panose="020B0604030504040204" pitchFamily="34" charset="-120"/>
                <a:ea typeface="微軟正黑體" panose="020B0604030504040204" pitchFamily="34" charset="-120"/>
              </a:rPr>
              <a:t>號函</a:t>
            </a:r>
            <a:endParaRPr lang="en-US" altLang="zh-TW" sz="2600" b="1">
              <a:solidFill>
                <a:srgbClr val="003366"/>
              </a:solidFill>
              <a:latin typeface="微軟正黑體" panose="020B0604030504040204" pitchFamily="34" charset="-120"/>
              <a:ea typeface="微軟正黑體" panose="020B0604030504040204" pitchFamily="34" charset="-120"/>
            </a:endParaRPr>
          </a:p>
          <a:p>
            <a:pPr marL="446088" lvl="1" algn="just" eaLnBrk="1" hangingPunct="1">
              <a:buClr>
                <a:srgbClr val="006600"/>
              </a:buClr>
              <a:buFont typeface="Wingdings" panose="05000000000000000000" pitchFamily="2" charset="2"/>
              <a:buChar char="Ø"/>
            </a:pPr>
            <a:r>
              <a:rPr lang="zh-TW" altLang="en-US" sz="2600" b="1" u="heavy">
                <a:solidFill>
                  <a:srgbClr val="006600"/>
                </a:solidFill>
                <a:uFill>
                  <a:solidFill>
                    <a:srgbClr val="C00000"/>
                  </a:solidFill>
                </a:uFill>
                <a:latin typeface="微軟正黑體" panose="020B0604030504040204" pitchFamily="34" charset="-120"/>
                <a:ea typeface="微軟正黑體" panose="020B0604030504040204" pitchFamily="34" charset="-120"/>
              </a:rPr>
              <a:t>具關係企業關係之廠商參與同一採購案投標</a:t>
            </a:r>
            <a:r>
              <a:rPr lang="zh-TW" altLang="en-US" sz="2600" b="1">
                <a:solidFill>
                  <a:srgbClr val="0000FF"/>
                </a:solidFill>
                <a:latin typeface="微軟正黑體" panose="020B0604030504040204" pitchFamily="34" charset="-120"/>
                <a:ea typeface="微軟正黑體" panose="020B0604030504040204" pitchFamily="34" charset="-120"/>
              </a:rPr>
              <a:t>，如非屬採購法第</a:t>
            </a:r>
            <a:r>
              <a:rPr lang="en-US" altLang="zh-TW" sz="2600" b="1">
                <a:solidFill>
                  <a:srgbClr val="0000FF"/>
                </a:solidFill>
                <a:latin typeface="微軟正黑體" panose="020B0604030504040204" pitchFamily="34" charset="-120"/>
                <a:ea typeface="微軟正黑體" panose="020B0604030504040204" pitchFamily="34" charset="-120"/>
              </a:rPr>
              <a:t>38</a:t>
            </a:r>
            <a:r>
              <a:rPr lang="zh-TW" altLang="en-US" sz="2600" b="1">
                <a:solidFill>
                  <a:srgbClr val="0000FF"/>
                </a:solidFill>
                <a:latin typeface="微軟正黑體" panose="020B0604030504040204" pitchFamily="34" charset="-120"/>
                <a:ea typeface="微軟正黑體" panose="020B0604030504040204" pitchFamily="34" charset="-120"/>
              </a:rPr>
              <a:t>條所定禁止與政黨具關係企業關係之廠商投標，且各具獨立法人格者，</a:t>
            </a:r>
            <a:r>
              <a:rPr lang="zh-TW" altLang="en-US" sz="2600" b="1" u="heavy">
                <a:solidFill>
                  <a:srgbClr val="006600"/>
                </a:solidFill>
                <a:uFill>
                  <a:solidFill>
                    <a:srgbClr val="C00000"/>
                  </a:solidFill>
                </a:uFill>
                <a:latin typeface="微軟正黑體" panose="020B0604030504040204" pitchFamily="34" charset="-120"/>
                <a:ea typeface="微軟正黑體" panose="020B0604030504040204" pitchFamily="34" charset="-120"/>
              </a:rPr>
              <a:t>本法並未明文禁止其同時參加投標</a:t>
            </a:r>
            <a:r>
              <a:rPr lang="zh-TW" altLang="en-US" sz="2600" b="1">
                <a:solidFill>
                  <a:srgbClr val="0000FF"/>
                </a:solidFill>
                <a:latin typeface="微軟正黑體" panose="020B0604030504040204" pitchFamily="34" charset="-120"/>
                <a:ea typeface="微軟正黑體" panose="020B0604030504040204" pitchFamily="34" charset="-120"/>
              </a:rPr>
              <a:t>。</a:t>
            </a:r>
            <a:endParaRPr lang="en-US" altLang="zh-TW" sz="2600" b="1">
              <a:solidFill>
                <a:srgbClr val="0000FF"/>
              </a:solidFill>
              <a:latin typeface="微軟正黑體" panose="020B0604030504040204" pitchFamily="34" charset="-120"/>
              <a:ea typeface="微軟正黑體" panose="020B0604030504040204" pitchFamily="34" charset="-120"/>
            </a:endParaRPr>
          </a:p>
          <a:p>
            <a:pPr marL="446088" lvl="1" algn="just" eaLnBrk="1" hangingPunct="1">
              <a:buClr>
                <a:srgbClr val="006600"/>
              </a:buClr>
              <a:buFont typeface="Wingdings" panose="05000000000000000000" pitchFamily="2" charset="2"/>
              <a:buChar char="Ø"/>
            </a:pPr>
            <a:r>
              <a:rPr lang="zh-TW" altLang="en-US" sz="2600" b="1">
                <a:solidFill>
                  <a:srgbClr val="0000FF"/>
                </a:solidFill>
                <a:latin typeface="微軟正黑體" panose="020B0604030504040204" pitchFamily="34" charset="-120"/>
                <a:ea typeface="微軟正黑體" panose="020B0604030504040204" pitchFamily="34" charset="-120"/>
              </a:rPr>
              <a:t>具關係企業關係之廠商參與同一採購案投標，如非屬上開情形，即無該款之適用。</a:t>
            </a:r>
            <a:endParaRPr lang="en-US" altLang="zh-TW" sz="2600" b="1">
              <a:solidFill>
                <a:srgbClr val="0000FF"/>
              </a:solidFill>
              <a:latin typeface="微軟正黑體" panose="020B0604030504040204" pitchFamily="34" charset="-120"/>
              <a:ea typeface="微軟正黑體" panose="020B0604030504040204" pitchFamily="34" charset="-120"/>
            </a:endParaRPr>
          </a:p>
          <a:p>
            <a:pPr marL="446088" lvl="1" algn="just" eaLnBrk="1" hangingPunct="1">
              <a:buClr>
                <a:srgbClr val="006600"/>
              </a:buClr>
              <a:buFont typeface="Wingdings" panose="05000000000000000000" pitchFamily="2" charset="2"/>
              <a:buChar char="Ø"/>
            </a:pPr>
            <a:r>
              <a:rPr lang="zh-TW" altLang="en-US" sz="2600" b="1">
                <a:solidFill>
                  <a:srgbClr val="0000FF"/>
                </a:solidFill>
                <a:latin typeface="微軟正黑體" panose="020B0604030504040204" pitchFamily="34" charset="-120"/>
                <a:ea typeface="微軟正黑體" panose="020B0604030504040204" pitchFamily="34" charset="-120"/>
              </a:rPr>
              <a:t>本法第</a:t>
            </a:r>
            <a:r>
              <a:rPr lang="en-US" altLang="zh-TW" sz="2600" b="1" u="sng">
                <a:solidFill>
                  <a:srgbClr val="0000FF"/>
                </a:solidFill>
                <a:latin typeface="微軟正黑體" panose="020B0604030504040204" pitchFamily="34" charset="-120"/>
                <a:ea typeface="微軟正黑體" panose="020B0604030504040204" pitchFamily="34" charset="-120"/>
              </a:rPr>
              <a:t>48</a:t>
            </a:r>
            <a:r>
              <a:rPr lang="zh-TW" altLang="en-US" sz="2600" b="1" u="sng">
                <a:solidFill>
                  <a:srgbClr val="0000FF"/>
                </a:solidFill>
                <a:latin typeface="微軟正黑體" panose="020B0604030504040204" pitchFamily="34" charset="-120"/>
                <a:ea typeface="微軟正黑體" panose="020B0604030504040204" pitchFamily="34" charset="-120"/>
              </a:rPr>
              <a:t>條第</a:t>
            </a:r>
            <a:r>
              <a:rPr lang="en-US" altLang="zh-TW" sz="2600" b="1" u="sng">
                <a:solidFill>
                  <a:srgbClr val="0000FF"/>
                </a:solidFill>
                <a:latin typeface="微軟正黑體" panose="020B0604030504040204" pitchFamily="34" charset="-120"/>
                <a:ea typeface="微軟正黑體" panose="020B0604030504040204" pitchFamily="34" charset="-120"/>
              </a:rPr>
              <a:t>1</a:t>
            </a:r>
            <a:r>
              <a:rPr lang="zh-TW" altLang="en-US" sz="2600" b="1" u="sng">
                <a:solidFill>
                  <a:srgbClr val="0000FF"/>
                </a:solidFill>
                <a:latin typeface="微軟正黑體" panose="020B0604030504040204" pitchFamily="34" charset="-120"/>
                <a:ea typeface="微軟正黑體" panose="020B0604030504040204" pitchFamily="34" charset="-120"/>
              </a:rPr>
              <a:t>項第</a:t>
            </a:r>
            <a:r>
              <a:rPr lang="en-US" altLang="zh-TW" sz="2600" b="1" u="sng">
                <a:solidFill>
                  <a:srgbClr val="0000FF"/>
                </a:solidFill>
                <a:latin typeface="微軟正黑體" panose="020B0604030504040204" pitchFamily="34" charset="-120"/>
                <a:ea typeface="微軟正黑體" panose="020B0604030504040204" pitchFamily="34" charset="-120"/>
              </a:rPr>
              <a:t>2</a:t>
            </a:r>
            <a:r>
              <a:rPr lang="zh-TW" altLang="en-US" sz="2600" b="1" u="sng">
                <a:solidFill>
                  <a:srgbClr val="0000FF"/>
                </a:solidFill>
                <a:latin typeface="微軟正黑體" panose="020B0604030504040204" pitchFamily="34" charset="-120"/>
                <a:ea typeface="微軟正黑體" panose="020B0604030504040204" pitchFamily="34" charset="-120"/>
              </a:rPr>
              <a:t>款所定「</a:t>
            </a:r>
            <a:r>
              <a:rPr lang="zh-TW" altLang="en-US" sz="2600" b="1" u="heavy">
                <a:solidFill>
                  <a:srgbClr val="006600"/>
                </a:solidFill>
                <a:uFill>
                  <a:solidFill>
                    <a:srgbClr val="C00000"/>
                  </a:solidFill>
                </a:uFill>
                <a:latin typeface="微軟正黑體" panose="020B0604030504040204" pitchFamily="34" charset="-120"/>
                <a:ea typeface="微軟正黑體" panose="020B0604030504040204" pitchFamily="34" charset="-120"/>
              </a:rPr>
              <a:t>足以影響採購公正之違法或不當行為</a:t>
            </a:r>
            <a:r>
              <a:rPr lang="zh-TW" altLang="en-US" sz="2600" b="1" u="sng">
                <a:solidFill>
                  <a:srgbClr val="0000FF"/>
                </a:solidFill>
                <a:latin typeface="微軟正黑體" panose="020B0604030504040204" pitchFamily="34" charset="-120"/>
                <a:ea typeface="微軟正黑體" panose="020B0604030504040204" pitchFamily="34" charset="-120"/>
              </a:rPr>
              <a:t>」，</a:t>
            </a:r>
            <a:r>
              <a:rPr lang="zh-TW" altLang="en-US" sz="2600" b="1" u="heavy">
                <a:solidFill>
                  <a:srgbClr val="006600"/>
                </a:solidFill>
                <a:uFill>
                  <a:solidFill>
                    <a:srgbClr val="C00000"/>
                  </a:solidFill>
                </a:uFill>
                <a:latin typeface="微軟正黑體" panose="020B0604030504040204" pitchFamily="34" charset="-120"/>
                <a:ea typeface="微軟正黑體" panose="020B0604030504040204" pitchFamily="34" charset="-120"/>
              </a:rPr>
              <a:t>並非具關係企業關係之廠商投標即該當該款情形</a:t>
            </a:r>
            <a:r>
              <a:rPr lang="zh-TW" altLang="en-US" sz="2600" b="1">
                <a:solidFill>
                  <a:srgbClr val="0000FF"/>
                </a:solidFill>
                <a:latin typeface="微軟正黑體" panose="020B0604030504040204" pitchFamily="34" charset="-120"/>
                <a:ea typeface="微軟正黑體" panose="020B0604030504040204" pitchFamily="34" charset="-120"/>
              </a:rPr>
              <a:t>。</a:t>
            </a:r>
            <a:endParaRPr lang="en-US" altLang="zh-TW" sz="2600" b="1">
              <a:solidFill>
                <a:srgbClr val="0000FF"/>
              </a:solidFill>
              <a:latin typeface="微軟正黑體" panose="020B0604030504040204" pitchFamily="34" charset="-120"/>
              <a:ea typeface="微軟正黑體" panose="020B0604030504040204" pitchFamily="34" charset="-120"/>
            </a:endParaRPr>
          </a:p>
          <a:p>
            <a:pPr marL="446088" lvl="1" algn="just" eaLnBrk="1" hangingPunct="1">
              <a:buClr>
                <a:srgbClr val="006600"/>
              </a:buClr>
              <a:buFont typeface="Wingdings" panose="05000000000000000000" pitchFamily="2" charset="2"/>
              <a:buChar char="Ø"/>
            </a:pPr>
            <a:r>
              <a:rPr lang="zh-TW" altLang="en-US" sz="2600" b="1">
                <a:solidFill>
                  <a:srgbClr val="0000FF"/>
                </a:solidFill>
                <a:latin typeface="微軟正黑體" panose="020B0604030504040204" pitchFamily="34" charset="-120"/>
                <a:ea typeface="微軟正黑體" panose="020B0604030504040204" pitchFamily="34" charset="-120"/>
              </a:rPr>
              <a:t>具關係企業關係之廠商參與同一採購案投標，如未違反上開規定，不會僅因該等廠商具關係企業關係，即適用本法第</a:t>
            </a:r>
            <a:r>
              <a:rPr lang="en-US" altLang="zh-TW" sz="2600" b="1">
                <a:solidFill>
                  <a:srgbClr val="0000FF"/>
                </a:solidFill>
                <a:latin typeface="微軟正黑體" panose="020B0604030504040204" pitchFamily="34" charset="-120"/>
                <a:ea typeface="微軟正黑體" panose="020B0604030504040204" pitchFamily="34" charset="-120"/>
              </a:rPr>
              <a:t>31</a:t>
            </a:r>
            <a:r>
              <a:rPr lang="zh-TW" altLang="en-US" sz="2600" b="1">
                <a:solidFill>
                  <a:srgbClr val="0000FF"/>
                </a:solidFill>
                <a:latin typeface="微軟正黑體" panose="020B0604030504040204" pitchFamily="34" charset="-120"/>
                <a:ea typeface="微軟正黑體" panose="020B0604030504040204" pitchFamily="34" charset="-120"/>
              </a:rPr>
              <a:t>條第</a:t>
            </a:r>
            <a:r>
              <a:rPr lang="en-US" altLang="zh-TW" sz="2600" b="1">
                <a:solidFill>
                  <a:srgbClr val="0000FF"/>
                </a:solidFill>
                <a:latin typeface="微軟正黑體" panose="020B0604030504040204" pitchFamily="34" charset="-120"/>
                <a:ea typeface="微軟正黑體" panose="020B0604030504040204" pitchFamily="34" charset="-120"/>
              </a:rPr>
              <a:t>2</a:t>
            </a:r>
            <a:r>
              <a:rPr lang="zh-TW" altLang="en-US" sz="2600" b="1">
                <a:solidFill>
                  <a:srgbClr val="0000FF"/>
                </a:solidFill>
                <a:latin typeface="微軟正黑體" panose="020B0604030504040204" pitchFamily="34" charset="-120"/>
                <a:ea typeface="微軟正黑體" panose="020B0604030504040204" pitchFamily="34" charset="-120"/>
              </a:rPr>
              <a:t>項關於不予發還或追繳押標金之規定。</a:t>
            </a:r>
          </a:p>
        </p:txBody>
      </p:sp>
      <p:sp>
        <p:nvSpPr>
          <p:cNvPr id="5" name="Rectangle 2">
            <a:extLst>
              <a:ext uri="{FF2B5EF4-FFF2-40B4-BE49-F238E27FC236}"/>
            </a:extLst>
          </p:cNvPr>
          <p:cNvSpPr txBox="1">
            <a:spLocks noChangeArrowheads="1"/>
          </p:cNvSpPr>
          <p:nvPr/>
        </p:nvSpPr>
        <p:spPr bwMode="auto">
          <a:xfrm>
            <a:off x="603448" y="404664"/>
            <a:ext cx="8001000" cy="563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kern="0">
                <a:solidFill>
                  <a:srgbClr val="003366"/>
                </a:solidFill>
                <a:latin typeface="微軟正黑體" panose="020B0604030504040204" pitchFamily="34" charset="-120"/>
              </a:rPr>
              <a:t>具關係企業關係之廠商參與同一採購案投標</a:t>
            </a:r>
            <a:endParaRPr lang="en-US" altLang="zh-TW" sz="2400" kern="0" dirty="0">
              <a:solidFill>
                <a:srgbClr val="CC3300"/>
              </a:solidFill>
              <a:latin typeface="微軟正黑體" panose="020B0604030504040204" pitchFamily="34" charset="-120"/>
            </a:endParaRPr>
          </a:p>
        </p:txBody>
      </p:sp>
    </p:spTree>
    <p:extLst>
      <p:ext uri="{BB962C8B-B14F-4D97-AF65-F5344CB8AC3E}">
        <p14:creationId xmlns:p14="http://schemas.microsoft.com/office/powerpoint/2010/main" val="2754278768"/>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400" smtClean="0">
                <a:solidFill>
                  <a:srgbClr val="AD1F1F"/>
                </a:solidFill>
                <a:latin typeface="Times New Roman" panose="02020603050405020304" pitchFamily="18" charset="0"/>
              </a:rPr>
              <a:pPr>
                <a:spcBef>
                  <a:spcPct val="0"/>
                </a:spcBef>
                <a:buClrTx/>
                <a:buSzTx/>
                <a:buFontTx/>
                <a:buNone/>
                <a:defRPr/>
              </a:pPr>
              <a:t>144</a:t>
            </a:fld>
            <a:endParaRPr lang="en-US" altLang="zh-TW" sz="1400">
              <a:solidFill>
                <a:srgbClr val="AD1F1F"/>
              </a:solidFill>
              <a:latin typeface="Times New Roman" panose="02020603050405020304" pitchFamily="18" charset="0"/>
            </a:endParaRPr>
          </a:p>
        </p:txBody>
      </p:sp>
      <p:sp>
        <p:nvSpPr>
          <p:cNvPr id="2" name="書卷 (水平) 1">
            <a:extLst/>
          </p:cNvPr>
          <p:cNvSpPr/>
          <p:nvPr/>
        </p:nvSpPr>
        <p:spPr>
          <a:xfrm>
            <a:off x="575556" y="249469"/>
            <a:ext cx="4500500" cy="832594"/>
          </a:xfrm>
          <a:prstGeom prst="horizontalScroll">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srgbClr val="FFFF00"/>
                </a:solidFill>
                <a:latin typeface="微軟正黑體" panose="020B0604030504040204" pitchFamily="34" charset="-120"/>
              </a:rPr>
              <a:t>開標時</a:t>
            </a:r>
            <a:r>
              <a:rPr lang="zh-TW" altLang="en-US" sz="2800" b="1" smtClean="0">
                <a:solidFill>
                  <a:srgbClr val="FFFF00"/>
                </a:solidFill>
                <a:latin typeface="微軟正黑體" panose="020B0604030504040204" pitchFamily="34" charset="-120"/>
              </a:rPr>
              <a:t>注意借</a:t>
            </a:r>
            <a:r>
              <a:rPr lang="zh-TW" altLang="en-US" sz="2800" b="1">
                <a:solidFill>
                  <a:srgbClr val="FFFF00"/>
                </a:solidFill>
                <a:latin typeface="微軟正黑體" panose="020B0604030504040204" pitchFamily="34" charset="-120"/>
              </a:rPr>
              <a:t>牌圍標行為</a:t>
            </a:r>
            <a:endParaRPr lang="zh-TW" altLang="en-US" sz="2800">
              <a:solidFill>
                <a:srgbClr val="FFFF00"/>
              </a:solidFill>
              <a:latin typeface="微軟正黑體" panose="020B0604030504040204" pitchFamily="34" charset="-120"/>
            </a:endParaRPr>
          </a:p>
        </p:txBody>
      </p:sp>
      <p:sp>
        <p:nvSpPr>
          <p:cNvPr id="4" name="文字方塊 3"/>
          <p:cNvSpPr txBox="1"/>
          <p:nvPr/>
        </p:nvSpPr>
        <p:spPr>
          <a:xfrm>
            <a:off x="6047729" y="224644"/>
            <a:ext cx="2916759" cy="800219"/>
          </a:xfrm>
          <a:prstGeom prst="rect">
            <a:avLst/>
          </a:prstGeom>
          <a:noFill/>
        </p:spPr>
        <p:txBody>
          <a:bodyPr wrap="square" rtlCol="0">
            <a:spAutoFit/>
          </a:bodyPr>
          <a:lstStyle/>
          <a:p>
            <a:pPr algn="just"/>
            <a:r>
              <a:rPr lang="en-US" altLang="zh-TW" sz="2300" b="1" smtClean="0">
                <a:solidFill>
                  <a:srgbClr val="000099"/>
                </a:solidFill>
                <a:latin typeface="+mj-ea"/>
                <a:ea typeface="+mj-ea"/>
              </a:rPr>
              <a:t>111.11.14</a:t>
            </a:r>
            <a:r>
              <a:rPr lang="zh-TW" altLang="en-US" sz="2300" b="1">
                <a:solidFill>
                  <a:srgbClr val="000099"/>
                </a:solidFill>
                <a:latin typeface="+mj-ea"/>
                <a:ea typeface="+mj-ea"/>
              </a:rPr>
              <a:t>工程企字第</a:t>
            </a:r>
            <a:r>
              <a:rPr lang="en-US" altLang="zh-TW" sz="2300" b="1">
                <a:solidFill>
                  <a:srgbClr val="000099"/>
                </a:solidFill>
                <a:latin typeface="+mj-ea"/>
                <a:ea typeface="+mj-ea"/>
              </a:rPr>
              <a:t>1110100607</a:t>
            </a:r>
            <a:r>
              <a:rPr lang="zh-TW" altLang="en-US" sz="2300" b="1" smtClean="0">
                <a:solidFill>
                  <a:srgbClr val="000099"/>
                </a:solidFill>
                <a:latin typeface="+mj-ea"/>
                <a:ea typeface="+mj-ea"/>
              </a:rPr>
              <a:t>號</a:t>
            </a:r>
            <a:r>
              <a:rPr lang="zh-TW" altLang="en-US" sz="2300" b="1">
                <a:solidFill>
                  <a:srgbClr val="000099"/>
                </a:solidFill>
                <a:latin typeface="+mj-ea"/>
                <a:ea typeface="+mj-ea"/>
              </a:rPr>
              <a:t>函</a:t>
            </a:r>
          </a:p>
        </p:txBody>
      </p:sp>
      <p:sp>
        <p:nvSpPr>
          <p:cNvPr id="6" name="Rectangle 3"/>
          <p:cNvSpPr txBox="1">
            <a:spLocks noChangeArrowheads="1"/>
          </p:cNvSpPr>
          <p:nvPr/>
        </p:nvSpPr>
        <p:spPr bwMode="auto">
          <a:xfrm>
            <a:off x="359532" y="1088739"/>
            <a:ext cx="8461375" cy="563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0" indent="0" algn="just" eaLnBrk="1" hangingPunct="1">
              <a:spcBef>
                <a:spcPts val="0"/>
              </a:spcBef>
              <a:buClr>
                <a:srgbClr val="C00000"/>
              </a:buClr>
              <a:buSzPct val="85000"/>
              <a:buFont typeface="Wingdings" panose="05000000000000000000" pitchFamily="2" charset="2"/>
              <a:buNone/>
            </a:pPr>
            <a:r>
              <a:rPr lang="zh-TW" altLang="en-US" sz="2500" b="1" kern="0">
                <a:solidFill>
                  <a:srgbClr val="0000FF"/>
                </a:solidFill>
                <a:latin typeface="微軟正黑體" panose="020B0604030504040204" pitchFamily="34" charset="-120"/>
              </a:rPr>
              <a:t>落實</a:t>
            </a:r>
            <a:r>
              <a:rPr lang="zh-TW" altLang="en-US" sz="2500" b="1" kern="0" smtClean="0">
                <a:solidFill>
                  <a:srgbClr val="0000FF"/>
                </a:solidFill>
                <a:latin typeface="微軟正黑體" panose="020B0604030504040204" pitchFamily="34" charset="-120"/>
              </a:rPr>
              <a:t>審查投標</a:t>
            </a:r>
            <a:r>
              <a:rPr lang="zh-TW" altLang="en-US" sz="2500" b="1" kern="0">
                <a:solidFill>
                  <a:srgbClr val="0000FF"/>
                </a:solidFill>
                <a:latin typeface="微軟正黑體" panose="020B0604030504040204" pitchFamily="34" charset="-120"/>
              </a:rPr>
              <a:t>文件，並注意廠商有</a:t>
            </a:r>
            <a:r>
              <a:rPr lang="zh-TW" altLang="en-US" sz="2500" b="1" kern="0" smtClean="0">
                <a:solidFill>
                  <a:srgbClr val="0000FF"/>
                </a:solidFill>
                <a:latin typeface="微軟正黑體" panose="020B0604030504040204" pitchFamily="34" charset="-120"/>
              </a:rPr>
              <a:t>無：</a:t>
            </a:r>
            <a:endParaRPr lang="en-US" altLang="zh-TW" sz="2500" b="1" kern="0" smtClean="0">
              <a:solidFill>
                <a:srgbClr val="0000FF"/>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smtClean="0">
                <a:solidFill>
                  <a:prstClr val="black"/>
                </a:solidFill>
                <a:latin typeface="微軟正黑體" panose="020B0604030504040204" pitchFamily="34" charset="-120"/>
              </a:rPr>
              <a:t>「</a:t>
            </a:r>
            <a:r>
              <a:rPr lang="zh-TW" altLang="en-US" sz="2500" b="1" kern="0">
                <a:solidFill>
                  <a:prstClr val="black"/>
                </a:solidFill>
                <a:latin typeface="微軟正黑體" panose="020B0604030504040204" pitchFamily="34" charset="-120"/>
              </a:rPr>
              <a:t>借用或冒用他人名義或證件投標」、「不同投標廠商間之投標文件內容有重大異常關聯</a:t>
            </a:r>
            <a:r>
              <a:rPr lang="zh-TW" altLang="en-US" sz="2500" b="1" kern="0" smtClean="0">
                <a:solidFill>
                  <a:prstClr val="black"/>
                </a:solidFill>
                <a:latin typeface="微軟正黑體" panose="020B0604030504040204" pitchFamily="34" charset="-120"/>
              </a:rPr>
              <a:t>」；</a:t>
            </a:r>
            <a:endParaRPr lang="en-US" altLang="zh-TW" sz="2500" b="1" kern="0" smtClean="0">
              <a:solidFill>
                <a:prstClr val="black"/>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smtClean="0">
                <a:solidFill>
                  <a:prstClr val="black"/>
                </a:solidFill>
                <a:latin typeface="微軟正黑體" panose="020B0604030504040204" pitchFamily="34" charset="-120"/>
              </a:rPr>
              <a:t>「</a:t>
            </a:r>
            <a:r>
              <a:rPr lang="zh-TW" altLang="en-US" sz="2500" b="1" kern="0">
                <a:solidFill>
                  <a:prstClr val="black"/>
                </a:solidFill>
                <a:latin typeface="微軟正黑體" panose="020B0604030504040204" pitchFamily="34" charset="-120"/>
              </a:rPr>
              <a:t>其他影響採購公正之違反法令行為」（例如投標文件筆跡相同、投標標封連號、投標文件所載負責人為同一人、不同投標廠商出席開標人員為同一人、投標文件有刻意製造不合格標情形、出席開標人員非投標廠商人員等）</a:t>
            </a:r>
            <a:r>
              <a:rPr lang="zh-TW" altLang="en-US" sz="2500" b="1" kern="0" smtClean="0">
                <a:solidFill>
                  <a:prstClr val="black"/>
                </a:solidFill>
                <a:latin typeface="微軟正黑體" panose="020B0604030504040204" pitchFamily="34" charset="-120"/>
              </a:rPr>
              <a:t>。</a:t>
            </a:r>
            <a:endParaRPr lang="en-US" altLang="zh-TW" sz="2500" b="1" kern="0" smtClean="0">
              <a:solidFill>
                <a:prstClr val="black"/>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a:solidFill>
                  <a:prstClr val="black"/>
                </a:solidFill>
                <a:latin typeface="微軟正黑體" panose="020B0604030504040204" pitchFamily="34" charset="-120"/>
              </a:rPr>
              <a:t>電話地址等相同、退還押標金至同一戶頭、或由同一人申請退還、押標金之出資</a:t>
            </a:r>
            <a:r>
              <a:rPr lang="zh-TW" altLang="en-US" sz="2500" b="1" kern="0" smtClean="0">
                <a:solidFill>
                  <a:prstClr val="black"/>
                </a:solidFill>
                <a:latin typeface="微軟正黑體" panose="020B0604030504040204" pitchFamily="34" charset="-120"/>
              </a:rPr>
              <a:t>者。</a:t>
            </a:r>
            <a:endParaRPr lang="en-US" altLang="zh-TW" sz="2500" b="1" kern="0" smtClean="0">
              <a:solidFill>
                <a:prstClr val="black"/>
              </a:solidFill>
              <a:latin typeface="微軟正黑體" panose="020B0604030504040204" pitchFamily="34" charset="-120"/>
            </a:endParaRPr>
          </a:p>
          <a:p>
            <a:pPr marL="0" indent="0" algn="just" eaLnBrk="1" hangingPunct="1">
              <a:spcBef>
                <a:spcPts val="0"/>
              </a:spcBef>
              <a:buClr>
                <a:srgbClr val="C00000"/>
              </a:buClr>
              <a:buSzPct val="85000"/>
              <a:buFont typeface="Wingdings" panose="05000000000000000000" pitchFamily="2" charset="2"/>
              <a:buNone/>
            </a:pPr>
            <a:r>
              <a:rPr lang="zh-TW" altLang="en-US" sz="2500" b="1" kern="0">
                <a:solidFill>
                  <a:srgbClr val="0000FF"/>
                </a:solidFill>
                <a:latin typeface="微軟正黑體" panose="020B0604030504040204" pitchFamily="34" charset="-120"/>
              </a:rPr>
              <a:t>如有，</a:t>
            </a:r>
            <a:r>
              <a:rPr lang="zh-TW" altLang="en-US" sz="2500" b="1" u="sng" kern="0">
                <a:solidFill>
                  <a:srgbClr val="0000FF"/>
                </a:solidFill>
                <a:uFill>
                  <a:solidFill>
                    <a:srgbClr val="C00000"/>
                  </a:solidFill>
                </a:uFill>
                <a:latin typeface="微軟正黑體" panose="020B0604030504040204" pitchFamily="34" charset="-120"/>
              </a:rPr>
              <a:t>應立即保全相關證據並通知政風</a:t>
            </a:r>
            <a:r>
              <a:rPr lang="zh-TW" altLang="en-US" sz="2500" b="1" u="sng" kern="0" smtClean="0">
                <a:solidFill>
                  <a:srgbClr val="0000FF"/>
                </a:solidFill>
                <a:uFill>
                  <a:solidFill>
                    <a:srgbClr val="C00000"/>
                  </a:solidFill>
                </a:uFill>
                <a:latin typeface="微軟正黑體" panose="020B0604030504040204" pitchFamily="34" charset="-120"/>
              </a:rPr>
              <a:t>單位</a:t>
            </a:r>
            <a:r>
              <a:rPr lang="zh-TW" altLang="en-US" sz="2500" b="1" kern="0" smtClean="0">
                <a:solidFill>
                  <a:srgbClr val="0000FF"/>
                </a:solidFill>
                <a:latin typeface="微軟正黑體" panose="020B0604030504040204" pitchFamily="34" charset="-120"/>
              </a:rPr>
              <a:t>，</a:t>
            </a:r>
            <a:r>
              <a:rPr lang="zh-TW" altLang="en-US" sz="2500" b="1" kern="0">
                <a:solidFill>
                  <a:srgbClr val="0000FF"/>
                </a:solidFill>
                <a:latin typeface="微軟正黑體" panose="020B0604030504040204" pitchFamily="34" charset="-120"/>
              </a:rPr>
              <a:t>並</a:t>
            </a:r>
            <a:r>
              <a:rPr lang="zh-TW" altLang="en-US" sz="2500" b="1" kern="0" smtClean="0">
                <a:solidFill>
                  <a:srgbClr val="0000FF"/>
                </a:solidFill>
                <a:latin typeface="微軟正黑體" panose="020B0604030504040204" pitchFamily="34" charset="-120"/>
              </a:rPr>
              <a:t>應</a:t>
            </a:r>
            <a:r>
              <a:rPr lang="zh-TW" altLang="en-US" sz="2500" b="1" kern="0">
                <a:solidFill>
                  <a:srgbClr val="0000FF"/>
                </a:solidFill>
                <a:latin typeface="微軟正黑體" panose="020B0604030504040204" pitchFamily="34" charset="-120"/>
              </a:rPr>
              <a:t>依採購法第</a:t>
            </a:r>
            <a:r>
              <a:rPr lang="en-US" altLang="zh-TW" sz="2500" b="1" kern="0">
                <a:solidFill>
                  <a:srgbClr val="0000FF"/>
                </a:solidFill>
                <a:latin typeface="微軟正黑體" panose="020B0604030504040204" pitchFamily="34" charset="-120"/>
              </a:rPr>
              <a:t>31</a:t>
            </a:r>
            <a:r>
              <a:rPr lang="zh-TW" altLang="en-US" sz="2500" b="1" kern="0" smtClean="0">
                <a:solidFill>
                  <a:srgbClr val="0000FF"/>
                </a:solidFill>
                <a:latin typeface="微軟正黑體" panose="020B0604030504040204" pitchFamily="34" charset="-120"/>
              </a:rPr>
              <a:t>條</a:t>
            </a:r>
            <a:r>
              <a:rPr lang="en-US" altLang="zh-TW" sz="2500" b="1" kern="0" smtClean="0">
                <a:solidFill>
                  <a:srgbClr val="0000FF"/>
                </a:solidFill>
                <a:latin typeface="微軟正黑體" panose="020B0604030504040204" pitchFamily="34" charset="-120"/>
              </a:rPr>
              <a:t>(</a:t>
            </a:r>
            <a:r>
              <a:rPr lang="zh-TW" altLang="en-US" sz="2500" b="1" kern="0" smtClean="0">
                <a:solidFill>
                  <a:srgbClr val="0000FF"/>
                </a:solidFill>
                <a:latin typeface="微軟正黑體" panose="020B0604030504040204" pitchFamily="34" charset="-120"/>
              </a:rPr>
              <a:t>不予</a:t>
            </a:r>
            <a:r>
              <a:rPr lang="zh-TW" altLang="en-US" sz="2500" b="1" kern="0">
                <a:solidFill>
                  <a:srgbClr val="0000FF"/>
                </a:solidFill>
                <a:latin typeface="微軟正黑體" panose="020B0604030504040204" pitchFamily="34" charset="-120"/>
              </a:rPr>
              <a:t>發還或追繳押</a:t>
            </a:r>
            <a:r>
              <a:rPr lang="zh-TW" altLang="en-US" sz="2500" b="1" kern="0" smtClean="0">
                <a:solidFill>
                  <a:srgbClr val="0000FF"/>
                </a:solidFill>
                <a:latin typeface="微軟正黑體" panose="020B0604030504040204" pitchFamily="34" charset="-120"/>
              </a:rPr>
              <a:t>標金</a:t>
            </a:r>
            <a:r>
              <a:rPr lang="en-US" altLang="zh-TW" sz="2500" b="1" kern="0" smtClean="0">
                <a:solidFill>
                  <a:srgbClr val="0000FF"/>
                </a:solidFill>
                <a:latin typeface="微軟正黑體" panose="020B0604030504040204" pitchFamily="34" charset="-120"/>
              </a:rPr>
              <a:t>)</a:t>
            </a:r>
            <a:r>
              <a:rPr lang="zh-TW" altLang="en-US" sz="2500" b="1" kern="0" smtClean="0">
                <a:solidFill>
                  <a:srgbClr val="0000FF"/>
                </a:solidFill>
                <a:latin typeface="微軟正黑體" panose="020B0604030504040204" pitchFamily="34" charset="-120"/>
              </a:rPr>
              <a:t>、</a:t>
            </a:r>
            <a:r>
              <a:rPr lang="zh-TW" altLang="en-US" sz="2500" b="1" kern="0">
                <a:solidFill>
                  <a:srgbClr val="0000FF"/>
                </a:solidFill>
                <a:latin typeface="微軟正黑體" panose="020B0604030504040204" pitchFamily="34" charset="-120"/>
              </a:rPr>
              <a:t>第</a:t>
            </a:r>
            <a:r>
              <a:rPr lang="en-US" altLang="zh-TW" sz="2500" b="1" kern="0">
                <a:solidFill>
                  <a:srgbClr val="0000FF"/>
                </a:solidFill>
                <a:latin typeface="微軟正黑體" panose="020B0604030504040204" pitchFamily="34" charset="-120"/>
              </a:rPr>
              <a:t>50</a:t>
            </a:r>
            <a:r>
              <a:rPr lang="zh-TW" altLang="en-US" sz="2500" b="1" kern="0" smtClean="0">
                <a:solidFill>
                  <a:srgbClr val="0000FF"/>
                </a:solidFill>
                <a:latin typeface="微軟正黑體" panose="020B0604030504040204" pitchFamily="34" charset="-120"/>
              </a:rPr>
              <a:t>條</a:t>
            </a:r>
            <a:r>
              <a:rPr lang="en-US" altLang="zh-TW" sz="2500" b="1" kern="0" smtClean="0">
                <a:solidFill>
                  <a:srgbClr val="0000FF"/>
                </a:solidFill>
                <a:latin typeface="微軟正黑體" panose="020B0604030504040204" pitchFamily="34" charset="-120"/>
              </a:rPr>
              <a:t>(</a:t>
            </a:r>
            <a:r>
              <a:rPr lang="zh-TW" altLang="en-US" sz="2500" b="1" kern="0" smtClean="0">
                <a:solidFill>
                  <a:srgbClr val="0000FF"/>
                </a:solidFill>
                <a:latin typeface="微軟正黑體" panose="020B0604030504040204" pitchFamily="34" charset="-120"/>
              </a:rPr>
              <a:t>不</a:t>
            </a:r>
            <a:r>
              <a:rPr lang="zh-TW" altLang="en-US" sz="2500" b="1" kern="0">
                <a:solidFill>
                  <a:srgbClr val="0000FF"/>
                </a:solidFill>
                <a:latin typeface="微軟正黑體" panose="020B0604030504040204" pitchFamily="34" charset="-120"/>
              </a:rPr>
              <a:t>決標予該廠商、撤銷決標、終止或解除</a:t>
            </a:r>
            <a:r>
              <a:rPr lang="zh-TW" altLang="en-US" sz="2500" b="1" kern="0" smtClean="0">
                <a:solidFill>
                  <a:srgbClr val="0000FF"/>
                </a:solidFill>
                <a:latin typeface="微軟正黑體" panose="020B0604030504040204" pitchFamily="34" charset="-120"/>
              </a:rPr>
              <a:t>契約</a:t>
            </a:r>
            <a:r>
              <a:rPr lang="en-US" altLang="zh-TW" sz="2500" b="1" kern="0" smtClean="0">
                <a:solidFill>
                  <a:srgbClr val="0000FF"/>
                </a:solidFill>
                <a:latin typeface="微軟正黑體" panose="020B0604030504040204" pitchFamily="34" charset="-120"/>
              </a:rPr>
              <a:t>)</a:t>
            </a:r>
            <a:r>
              <a:rPr lang="zh-TW" altLang="en-US" sz="2500" b="1" kern="0" smtClean="0">
                <a:solidFill>
                  <a:srgbClr val="0000FF"/>
                </a:solidFill>
                <a:latin typeface="微軟正黑體" panose="020B0604030504040204" pitchFamily="34" charset="-120"/>
              </a:rPr>
              <a:t>及第</a:t>
            </a:r>
            <a:r>
              <a:rPr lang="en-US" altLang="zh-TW" sz="2500" b="1" kern="0">
                <a:solidFill>
                  <a:srgbClr val="0000FF"/>
                </a:solidFill>
                <a:latin typeface="微軟正黑體" panose="020B0604030504040204" pitchFamily="34" charset="-120"/>
              </a:rPr>
              <a:t>101</a:t>
            </a:r>
            <a:r>
              <a:rPr lang="zh-TW" altLang="en-US" sz="2500" b="1" kern="0" smtClean="0">
                <a:solidFill>
                  <a:srgbClr val="0000FF"/>
                </a:solidFill>
                <a:latin typeface="微軟正黑體" panose="020B0604030504040204" pitchFamily="34" charset="-120"/>
              </a:rPr>
              <a:t>條</a:t>
            </a:r>
            <a:r>
              <a:rPr lang="en-US" altLang="zh-TW" sz="2500" b="1" kern="0" smtClean="0">
                <a:solidFill>
                  <a:srgbClr val="0000FF"/>
                </a:solidFill>
                <a:latin typeface="微軟正黑體" panose="020B0604030504040204" pitchFamily="34" charset="-120"/>
              </a:rPr>
              <a:t>(</a:t>
            </a:r>
            <a:r>
              <a:rPr lang="zh-TW" altLang="en-US" sz="2500" b="1" kern="0" smtClean="0">
                <a:solidFill>
                  <a:srgbClr val="0000FF"/>
                </a:solidFill>
                <a:latin typeface="微軟正黑體" panose="020B0604030504040204" pitchFamily="34" charset="-120"/>
              </a:rPr>
              <a:t>通知</a:t>
            </a:r>
            <a:r>
              <a:rPr lang="zh-TW" altLang="en-US" sz="2500" b="1" kern="0">
                <a:solidFill>
                  <a:srgbClr val="0000FF"/>
                </a:solidFill>
                <a:latin typeface="微軟正黑體" panose="020B0604030504040204" pitchFamily="34" charset="-120"/>
              </a:rPr>
              <a:t>刊登政府採購公報拒絕</a:t>
            </a:r>
            <a:r>
              <a:rPr lang="zh-TW" altLang="en-US" sz="2500" b="1" kern="0" smtClean="0">
                <a:solidFill>
                  <a:srgbClr val="0000FF"/>
                </a:solidFill>
                <a:latin typeface="微軟正黑體" panose="020B0604030504040204" pitchFamily="34" charset="-120"/>
              </a:rPr>
              <a:t>往來</a:t>
            </a:r>
            <a:r>
              <a:rPr lang="en-US" altLang="zh-TW" sz="2500" b="1" kern="0" smtClean="0">
                <a:solidFill>
                  <a:srgbClr val="0000FF"/>
                </a:solidFill>
                <a:latin typeface="微軟正黑體" panose="020B0604030504040204" pitchFamily="34" charset="-120"/>
              </a:rPr>
              <a:t>)</a:t>
            </a:r>
            <a:r>
              <a:rPr lang="zh-TW" altLang="en-US" sz="2500" b="1" kern="0" smtClean="0">
                <a:solidFill>
                  <a:srgbClr val="0000FF"/>
                </a:solidFill>
                <a:latin typeface="微軟正黑體" panose="020B0604030504040204" pitchFamily="34" charset="-120"/>
              </a:rPr>
              <a:t>規定</a:t>
            </a:r>
            <a:r>
              <a:rPr lang="zh-TW" altLang="en-US" sz="2500" b="1" kern="0">
                <a:solidFill>
                  <a:srgbClr val="0000FF"/>
                </a:solidFill>
                <a:latin typeface="微軟正黑體" panose="020B0604030504040204" pitchFamily="34" charset="-120"/>
              </a:rPr>
              <a:t>處理，以避免發生影響採購公平競爭情事。</a:t>
            </a:r>
          </a:p>
        </p:txBody>
      </p:sp>
    </p:spTree>
    <p:extLst>
      <p:ext uri="{BB962C8B-B14F-4D97-AF65-F5344CB8AC3E}">
        <p14:creationId xmlns:p14="http://schemas.microsoft.com/office/powerpoint/2010/main" val="3008200353"/>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400" smtClean="0">
                <a:solidFill>
                  <a:srgbClr val="AD1F1F"/>
                </a:solidFill>
                <a:latin typeface="Times New Roman" panose="02020603050405020304" pitchFamily="18" charset="0"/>
              </a:rPr>
              <a:pPr>
                <a:spcBef>
                  <a:spcPct val="0"/>
                </a:spcBef>
                <a:buClrTx/>
                <a:buSzTx/>
                <a:buFontTx/>
                <a:buNone/>
                <a:defRPr/>
              </a:pPr>
              <a:t>145</a:t>
            </a:fld>
            <a:endParaRPr lang="en-US" altLang="zh-TW" sz="1400">
              <a:solidFill>
                <a:srgbClr val="AD1F1F"/>
              </a:solidFill>
              <a:latin typeface="Times New Roman" panose="02020603050405020304" pitchFamily="18" charset="0"/>
            </a:endParaRPr>
          </a:p>
        </p:txBody>
      </p:sp>
      <p:sp>
        <p:nvSpPr>
          <p:cNvPr id="2" name="書卷 (水平) 1">
            <a:extLst/>
          </p:cNvPr>
          <p:cNvSpPr/>
          <p:nvPr/>
        </p:nvSpPr>
        <p:spPr>
          <a:xfrm>
            <a:off x="251520" y="224644"/>
            <a:ext cx="3888432" cy="832594"/>
          </a:xfrm>
          <a:prstGeom prst="horizontalScroll">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srgbClr val="FFFF00"/>
                </a:solidFill>
                <a:latin typeface="微軟正黑體" panose="020B0604030504040204" pitchFamily="34" charset="-120"/>
              </a:rPr>
              <a:t>依招標文件規定審標</a:t>
            </a:r>
            <a:endParaRPr lang="zh-TW" altLang="en-US" sz="2800">
              <a:solidFill>
                <a:srgbClr val="FFFF00"/>
              </a:solidFill>
              <a:latin typeface="微軟正黑體" panose="020B0604030504040204" pitchFamily="34" charset="-120"/>
            </a:endParaRPr>
          </a:p>
        </p:txBody>
      </p:sp>
      <p:sp>
        <p:nvSpPr>
          <p:cNvPr id="6" name="Rectangle 3"/>
          <p:cNvSpPr txBox="1">
            <a:spLocks noChangeArrowheads="1"/>
          </p:cNvSpPr>
          <p:nvPr/>
        </p:nvSpPr>
        <p:spPr bwMode="auto">
          <a:xfrm>
            <a:off x="359532" y="1160747"/>
            <a:ext cx="8461375" cy="3276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0" indent="0" algn="just" eaLnBrk="1" hangingPunct="1">
              <a:spcBef>
                <a:spcPts val="0"/>
              </a:spcBef>
              <a:buClr>
                <a:srgbClr val="C00000"/>
              </a:buClr>
              <a:buSzPct val="85000"/>
              <a:buFont typeface="Wingdings" panose="05000000000000000000" pitchFamily="2" charset="2"/>
              <a:buNone/>
            </a:pPr>
            <a:r>
              <a:rPr lang="zh-TW" altLang="en-US" sz="2500" b="1" kern="0">
                <a:solidFill>
                  <a:srgbClr val="0000FF"/>
                </a:solidFill>
                <a:latin typeface="微軟正黑體" panose="020B0604030504040204" pitchFamily="34" charset="-120"/>
              </a:rPr>
              <a:t>核實審標，不得於開標當場變更補充招標文件規定：</a:t>
            </a:r>
            <a:endParaRPr lang="en-US" altLang="zh-TW" sz="2500" b="1" kern="0" smtClean="0">
              <a:solidFill>
                <a:srgbClr val="0000FF"/>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a:solidFill>
                  <a:prstClr val="black"/>
                </a:solidFill>
                <a:latin typeface="微軟正黑體" panose="020B0604030504040204" pitchFamily="34" charset="-120"/>
              </a:rPr>
              <a:t>開標後，應依招標文件規定審查廠商投標文件；發現招標文件內容有錯誤時，必要時依採購法第</a:t>
            </a:r>
            <a:r>
              <a:rPr lang="en-US" altLang="zh-TW" sz="2500" b="1" kern="0">
                <a:solidFill>
                  <a:prstClr val="black"/>
                </a:solidFill>
                <a:latin typeface="微軟正黑體" panose="020B0604030504040204" pitchFamily="34" charset="-120"/>
              </a:rPr>
              <a:t>48</a:t>
            </a:r>
            <a:r>
              <a:rPr lang="zh-TW" altLang="en-US" sz="2500" b="1" kern="0">
                <a:solidFill>
                  <a:prstClr val="black"/>
                </a:solidFill>
                <a:latin typeface="微軟正黑體" panose="020B0604030504040204" pitchFamily="34" charset="-120"/>
              </a:rPr>
              <a:t>條規定不予決標，不得於開標當場宣布補充規定或修正規格</a:t>
            </a:r>
            <a:r>
              <a:rPr lang="zh-TW" altLang="en-US" sz="2500" b="1" kern="0" smtClean="0">
                <a:solidFill>
                  <a:prstClr val="black"/>
                </a:solidFill>
                <a:latin typeface="微軟正黑體" panose="020B0604030504040204" pitchFamily="34" charset="-120"/>
              </a:rPr>
              <a:t>。</a:t>
            </a:r>
            <a:endParaRPr lang="en-US" altLang="zh-TW" sz="2500" b="1" kern="0" smtClean="0">
              <a:solidFill>
                <a:prstClr val="black"/>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smtClean="0">
                <a:solidFill>
                  <a:prstClr val="black"/>
                </a:solidFill>
                <a:latin typeface="微軟正黑體" panose="020B0604030504040204" pitchFamily="34" charset="-120"/>
              </a:rPr>
              <a:t>審查</a:t>
            </a:r>
            <a:r>
              <a:rPr lang="zh-TW" altLang="en-US" sz="2500" b="1" kern="0">
                <a:solidFill>
                  <a:prstClr val="black"/>
                </a:solidFill>
                <a:latin typeface="微軟正黑體" panose="020B0604030504040204" pitchFamily="34" charset="-120"/>
              </a:rPr>
              <a:t>廠商投標文件，對其內容有疑義時，得通知投標廠商提出說明</a:t>
            </a:r>
            <a:r>
              <a:rPr lang="zh-TW" altLang="en-US" sz="2500" b="1" kern="0" smtClean="0">
                <a:solidFill>
                  <a:prstClr val="black"/>
                </a:solidFill>
                <a:latin typeface="微軟正黑體" panose="020B0604030504040204" pitchFamily="34" charset="-120"/>
              </a:rPr>
              <a:t>；</a:t>
            </a:r>
            <a:endParaRPr lang="en-US" altLang="zh-TW" sz="2500" b="1" kern="0" smtClean="0">
              <a:solidFill>
                <a:prstClr val="black"/>
              </a:solidFill>
              <a:latin typeface="微軟正黑體" panose="020B0604030504040204" pitchFamily="34" charset="-120"/>
            </a:endParaRPr>
          </a:p>
          <a:p>
            <a:pPr algn="just" eaLnBrk="1" hangingPunct="1">
              <a:spcBef>
                <a:spcPts val="0"/>
              </a:spcBef>
              <a:buClr>
                <a:srgbClr val="C00000"/>
              </a:buClr>
              <a:buSzPct val="85000"/>
              <a:buFont typeface="Wingdings" panose="05000000000000000000" pitchFamily="2" charset="2"/>
              <a:buChar char="n"/>
            </a:pPr>
            <a:r>
              <a:rPr lang="zh-TW" altLang="en-US" sz="2500" b="1" kern="0" smtClean="0">
                <a:solidFill>
                  <a:prstClr val="black"/>
                </a:solidFill>
                <a:latin typeface="微軟正黑體" panose="020B0604030504040204" pitchFamily="34" charset="-120"/>
              </a:rPr>
              <a:t>遇</a:t>
            </a:r>
            <a:r>
              <a:rPr lang="zh-TW" altLang="en-US" sz="2500" b="1" kern="0">
                <a:solidFill>
                  <a:prstClr val="black"/>
                </a:solidFill>
                <a:latin typeface="微軟正黑體" panose="020B0604030504040204" pitchFamily="34" charset="-120"/>
              </a:rPr>
              <a:t>明顯打字或書寫錯誤，且與標價無關者，始得允許廠商更正。</a:t>
            </a:r>
            <a:endParaRPr lang="zh-TW" altLang="en-US" sz="2500" b="1" kern="0">
              <a:solidFill>
                <a:srgbClr val="0000FF"/>
              </a:solidFill>
              <a:latin typeface="微軟正黑體" panose="020B0604030504040204" pitchFamily="34" charset="-120"/>
            </a:endParaRPr>
          </a:p>
        </p:txBody>
      </p:sp>
      <p:sp>
        <p:nvSpPr>
          <p:cNvPr id="7" name="文字方塊 6"/>
          <p:cNvSpPr txBox="1"/>
          <p:nvPr/>
        </p:nvSpPr>
        <p:spPr>
          <a:xfrm>
            <a:off x="6047729" y="224644"/>
            <a:ext cx="2916759" cy="800219"/>
          </a:xfrm>
          <a:prstGeom prst="rect">
            <a:avLst/>
          </a:prstGeom>
          <a:noFill/>
        </p:spPr>
        <p:txBody>
          <a:bodyPr wrap="square" rtlCol="0">
            <a:spAutoFit/>
          </a:bodyPr>
          <a:lstStyle/>
          <a:p>
            <a:pPr algn="just"/>
            <a:r>
              <a:rPr lang="en-US" altLang="zh-TW" sz="2300" b="1" smtClean="0">
                <a:solidFill>
                  <a:srgbClr val="000099"/>
                </a:solidFill>
                <a:latin typeface="+mj-ea"/>
                <a:ea typeface="+mj-ea"/>
              </a:rPr>
              <a:t>111.11.14</a:t>
            </a:r>
            <a:r>
              <a:rPr lang="zh-TW" altLang="en-US" sz="2300" b="1">
                <a:solidFill>
                  <a:srgbClr val="000099"/>
                </a:solidFill>
                <a:latin typeface="+mj-ea"/>
                <a:ea typeface="+mj-ea"/>
              </a:rPr>
              <a:t>工程企字第</a:t>
            </a:r>
            <a:r>
              <a:rPr lang="en-US" altLang="zh-TW" sz="2300" b="1">
                <a:solidFill>
                  <a:srgbClr val="000099"/>
                </a:solidFill>
                <a:latin typeface="+mj-ea"/>
                <a:ea typeface="+mj-ea"/>
              </a:rPr>
              <a:t>1110100607</a:t>
            </a:r>
            <a:r>
              <a:rPr lang="zh-TW" altLang="en-US" sz="2300" b="1" smtClean="0">
                <a:solidFill>
                  <a:srgbClr val="000099"/>
                </a:solidFill>
                <a:latin typeface="+mj-ea"/>
                <a:ea typeface="+mj-ea"/>
              </a:rPr>
              <a:t>號</a:t>
            </a:r>
            <a:r>
              <a:rPr lang="zh-TW" altLang="en-US" sz="2300" b="1">
                <a:solidFill>
                  <a:srgbClr val="000099"/>
                </a:solidFill>
                <a:latin typeface="+mj-ea"/>
                <a:ea typeface="+mj-ea"/>
              </a:rPr>
              <a:t>函</a:t>
            </a:r>
          </a:p>
        </p:txBody>
      </p:sp>
    </p:spTree>
    <p:extLst>
      <p:ext uri="{BB962C8B-B14F-4D97-AF65-F5344CB8AC3E}">
        <p14:creationId xmlns:p14="http://schemas.microsoft.com/office/powerpoint/2010/main" val="3771085223"/>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F67CFEB-431A-4483-82B6-DF3439459F97}" type="slidenum">
              <a:rPr lang="en-US" altLang="zh-TW" sz="1400" smtClean="0">
                <a:solidFill>
                  <a:srgbClr val="AD1F1F"/>
                </a:solidFill>
                <a:latin typeface="Times New Roman" panose="02020603050405020304" pitchFamily="18" charset="0"/>
              </a:rPr>
              <a:pPr>
                <a:spcBef>
                  <a:spcPct val="0"/>
                </a:spcBef>
                <a:buClrTx/>
                <a:buSzTx/>
                <a:buFontTx/>
                <a:buNone/>
                <a:defRPr/>
              </a:pPr>
              <a:t>146</a:t>
            </a:fld>
            <a:endParaRPr lang="en-US" altLang="zh-TW" sz="1400">
              <a:solidFill>
                <a:srgbClr val="AD1F1F"/>
              </a:solidFill>
              <a:latin typeface="Times New Roman" panose="02020603050405020304" pitchFamily="18" charset="0"/>
            </a:endParaRPr>
          </a:p>
        </p:txBody>
      </p:sp>
      <p:sp>
        <p:nvSpPr>
          <p:cNvPr id="6" name="Rectangle 3"/>
          <p:cNvSpPr txBox="1">
            <a:spLocks noChangeArrowheads="1"/>
          </p:cNvSpPr>
          <p:nvPr/>
        </p:nvSpPr>
        <p:spPr bwMode="auto">
          <a:xfrm>
            <a:off x="251520" y="1268760"/>
            <a:ext cx="8604956"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algn="just" eaLnBrk="1" hangingPunct="1">
              <a:buClr>
                <a:prstClr val="black"/>
              </a:buClr>
            </a:pPr>
            <a:r>
              <a:rPr lang="en-US" altLang="zh-TW" b="1" kern="0" smtClean="0">
                <a:solidFill>
                  <a:srgbClr val="0000FF"/>
                </a:solidFill>
                <a:latin typeface="微軟正黑體" panose="020B0604030504040204" pitchFamily="34" charset="-120"/>
              </a:rPr>
              <a:t>104.11.3</a:t>
            </a:r>
            <a:r>
              <a:rPr lang="zh-TW" altLang="en-US" b="1" kern="0" smtClean="0">
                <a:solidFill>
                  <a:srgbClr val="0000FF"/>
                </a:solidFill>
                <a:latin typeface="微軟正黑體" panose="020B0604030504040204" pitchFamily="34" charset="-120"/>
              </a:rPr>
              <a:t>工程企字第</a:t>
            </a:r>
            <a:r>
              <a:rPr lang="en-US" altLang="zh-TW" b="1" kern="0" smtClean="0">
                <a:solidFill>
                  <a:srgbClr val="0000FF"/>
                </a:solidFill>
                <a:latin typeface="微軟正黑體" panose="020B0604030504040204" pitchFamily="34" charset="-120"/>
              </a:rPr>
              <a:t>10400354060</a:t>
            </a:r>
            <a:r>
              <a:rPr lang="zh-TW" altLang="en-US" b="1" kern="0" smtClean="0">
                <a:solidFill>
                  <a:srgbClr val="0000FF"/>
                </a:solidFill>
                <a:latin typeface="微軟正黑體" panose="020B0604030504040204" pitchFamily="34" charset="-120"/>
              </a:rPr>
              <a:t>號函</a:t>
            </a:r>
            <a:r>
              <a:rPr lang="en-US" altLang="zh-TW" b="1" kern="0" smtClean="0">
                <a:solidFill>
                  <a:srgbClr val="0000FF"/>
                </a:solidFill>
                <a:latin typeface="微軟正黑體" panose="020B0604030504040204" pitchFamily="34" charset="-120"/>
              </a:rPr>
              <a:t>(</a:t>
            </a:r>
            <a:r>
              <a:rPr lang="zh-TW" altLang="en-US" b="1" kern="0" smtClean="0">
                <a:solidFill>
                  <a:srgbClr val="0000FF"/>
                </a:solidFill>
                <a:latin typeface="微軟正黑體" panose="020B0604030504040204" pitchFamily="34" charset="-120"/>
              </a:rPr>
              <a:t>開標疑義</a:t>
            </a:r>
            <a:r>
              <a:rPr lang="en-US" altLang="zh-TW" b="1" kern="0" smtClean="0">
                <a:solidFill>
                  <a:srgbClr val="0000FF"/>
                </a:solidFill>
                <a:latin typeface="微軟正黑體" panose="020B0604030504040204" pitchFamily="34" charset="-120"/>
              </a:rPr>
              <a:t>)</a:t>
            </a:r>
            <a:endParaRPr lang="zh-TW" altLang="en-US" b="1" kern="0" smtClean="0">
              <a:solidFill>
                <a:srgbClr val="0000FF"/>
              </a:solidFill>
              <a:latin typeface="微軟正黑體" panose="020B0604030504040204" pitchFamily="34" charset="-120"/>
            </a:endParaRPr>
          </a:p>
          <a:p>
            <a:pPr lvl="1" algn="just" eaLnBrk="1" hangingPunct="1">
              <a:buClr>
                <a:srgbClr val="660033"/>
              </a:buClr>
              <a:buFont typeface="Wingdings" panose="05000000000000000000" pitchFamily="2" charset="2"/>
              <a:buChar char="Ø"/>
            </a:pPr>
            <a:r>
              <a:rPr lang="zh-TW" altLang="en-US" sz="2800" b="1" kern="0" smtClean="0">
                <a:solidFill>
                  <a:prstClr val="black"/>
                </a:solidFill>
                <a:latin typeface="微軟正黑體" panose="020B0604030504040204" pitchFamily="34" charset="-120"/>
              </a:rPr>
              <a:t>審標事宜，應由貴處視個案事實，依政府採購法</a:t>
            </a:r>
            <a:r>
              <a:rPr lang="en-US" altLang="zh-TW" sz="2800" b="1" kern="0" smtClean="0">
                <a:solidFill>
                  <a:prstClr val="black"/>
                </a:solidFill>
                <a:latin typeface="微軟正黑體" panose="020B0604030504040204" pitchFamily="34" charset="-120"/>
              </a:rPr>
              <a:t>(</a:t>
            </a:r>
            <a:r>
              <a:rPr lang="zh-TW" altLang="en-US" sz="2800" b="1" kern="0" smtClean="0">
                <a:solidFill>
                  <a:prstClr val="black"/>
                </a:solidFill>
                <a:latin typeface="微軟正黑體" panose="020B0604030504040204" pitchFamily="34" charset="-120"/>
              </a:rPr>
              <a:t>下稱採購法</a:t>
            </a:r>
            <a:r>
              <a:rPr lang="en-US" altLang="zh-TW" sz="2800" b="1" kern="0" smtClean="0">
                <a:solidFill>
                  <a:prstClr val="black"/>
                </a:solidFill>
                <a:latin typeface="微軟正黑體" panose="020B0604030504040204" pitchFamily="34" charset="-120"/>
              </a:rPr>
              <a:t>)</a:t>
            </a:r>
            <a:r>
              <a:rPr lang="zh-TW" altLang="en-US" sz="2800" b="1" kern="0" smtClean="0">
                <a:solidFill>
                  <a:prstClr val="black"/>
                </a:solidFill>
                <a:latin typeface="微軟正黑體" panose="020B0604030504040204" pitchFamily="34" charset="-120"/>
              </a:rPr>
              <a:t>第</a:t>
            </a:r>
            <a:r>
              <a:rPr lang="en-US" altLang="zh-TW" sz="2800" b="1" kern="0" smtClean="0">
                <a:solidFill>
                  <a:prstClr val="black"/>
                </a:solidFill>
                <a:latin typeface="微軟正黑體" panose="020B0604030504040204" pitchFamily="34" charset="-120"/>
              </a:rPr>
              <a:t>48</a:t>
            </a:r>
            <a:r>
              <a:rPr lang="zh-TW" altLang="en-US" sz="2800" b="1" kern="0" smtClean="0">
                <a:solidFill>
                  <a:prstClr val="black"/>
                </a:solidFill>
                <a:latin typeface="微軟正黑體" panose="020B0604030504040204" pitchFamily="34" charset="-120"/>
              </a:rPr>
              <a:t>條、第</a:t>
            </a:r>
            <a:r>
              <a:rPr lang="en-US" altLang="zh-TW" sz="2800" b="1" kern="0" smtClean="0">
                <a:solidFill>
                  <a:prstClr val="black"/>
                </a:solidFill>
                <a:latin typeface="微軟正黑體" panose="020B0604030504040204" pitchFamily="34" charset="-120"/>
              </a:rPr>
              <a:t>50</a:t>
            </a:r>
            <a:r>
              <a:rPr lang="zh-TW" altLang="en-US" sz="2800" b="1" kern="0" smtClean="0">
                <a:solidFill>
                  <a:prstClr val="black"/>
                </a:solidFill>
                <a:latin typeface="微軟正黑體" panose="020B0604030504040204" pitchFamily="34" charset="-120"/>
              </a:rPr>
              <a:t>條、第</a:t>
            </a:r>
            <a:r>
              <a:rPr lang="en-US" altLang="zh-TW" sz="2800" b="1" kern="0" smtClean="0">
                <a:solidFill>
                  <a:prstClr val="black"/>
                </a:solidFill>
                <a:latin typeface="微軟正黑體" panose="020B0604030504040204" pitchFamily="34" charset="-120"/>
              </a:rPr>
              <a:t>51</a:t>
            </a:r>
            <a:r>
              <a:rPr lang="zh-TW" altLang="en-US" sz="2800" b="1" kern="0" smtClean="0">
                <a:solidFill>
                  <a:prstClr val="black"/>
                </a:solidFill>
                <a:latin typeface="微軟正黑體" panose="020B0604030504040204" pitchFamily="34" charset="-120"/>
              </a:rPr>
              <a:t>條及招標文件規定核處。</a:t>
            </a:r>
            <a:endParaRPr lang="en-US" altLang="zh-TW" sz="2800" b="1" kern="0" smtClean="0">
              <a:solidFill>
                <a:prstClr val="black"/>
              </a:solidFill>
              <a:latin typeface="微軟正黑體" panose="020B0604030504040204" pitchFamily="34" charset="-120"/>
            </a:endParaRPr>
          </a:p>
          <a:p>
            <a:pPr lvl="1" algn="just" eaLnBrk="1" hangingPunct="1">
              <a:buClr>
                <a:srgbClr val="660033"/>
              </a:buClr>
              <a:buFont typeface="Wingdings" panose="05000000000000000000" pitchFamily="2" charset="2"/>
              <a:buChar char="Ø"/>
            </a:pPr>
            <a:r>
              <a:rPr lang="zh-TW" altLang="en-US" sz="2800" b="1" kern="0" smtClean="0">
                <a:solidFill>
                  <a:prstClr val="black"/>
                </a:solidFill>
                <a:latin typeface="微軟正黑體" panose="020B0604030504040204" pitchFamily="34" charset="-120"/>
              </a:rPr>
              <a:t>來函所附第</a:t>
            </a:r>
            <a:r>
              <a:rPr lang="en-US" altLang="zh-TW" sz="2800" b="1" kern="0" smtClean="0">
                <a:solidFill>
                  <a:prstClr val="black"/>
                </a:solidFill>
                <a:latin typeface="微軟正黑體" panose="020B0604030504040204" pitchFamily="34" charset="-120"/>
              </a:rPr>
              <a:t>1</a:t>
            </a:r>
            <a:r>
              <a:rPr lang="zh-TW" altLang="en-US" sz="2800" b="1" kern="0" smtClean="0">
                <a:solidFill>
                  <a:prstClr val="black"/>
                </a:solidFill>
                <a:latin typeface="微軟正黑體" panose="020B0604030504040204" pitchFamily="34" charset="-120"/>
              </a:rPr>
              <a:t>家</a:t>
            </a:r>
            <a:r>
              <a:rPr lang="zh-TW" altLang="en-US" sz="2800" b="1" u="heavy" kern="0" smtClean="0">
                <a:solidFill>
                  <a:srgbClr val="006600"/>
                </a:solidFill>
                <a:uFill>
                  <a:solidFill>
                    <a:srgbClr val="C00000"/>
                  </a:solidFill>
                </a:uFill>
                <a:latin typeface="微軟正黑體" panose="020B0604030504040204" pitchFamily="34" charset="-120"/>
              </a:rPr>
              <a:t>投標廠商</a:t>
            </a:r>
            <a:r>
              <a:rPr lang="zh-TW" altLang="en-US" sz="2800" b="1" u="heavy" kern="0" smtClean="0">
                <a:solidFill>
                  <a:prstClr val="black"/>
                </a:solidFill>
                <a:uFill>
                  <a:solidFill>
                    <a:srgbClr val="C00000"/>
                  </a:solidFill>
                </a:uFill>
                <a:latin typeface="微軟正黑體" panose="020B0604030504040204" pitchFamily="34" charset="-120"/>
              </a:rPr>
              <a:t>泰明營造有限公司</a:t>
            </a:r>
            <a:r>
              <a:rPr lang="zh-TW" altLang="en-US" sz="2800" b="1" kern="0" smtClean="0">
                <a:solidFill>
                  <a:prstClr val="black"/>
                </a:solidFill>
                <a:latin typeface="微軟正黑體" panose="020B0604030504040204" pitchFamily="34" charset="-120"/>
              </a:rPr>
              <a:t>之外標封，</a:t>
            </a:r>
            <a:r>
              <a:rPr lang="zh-TW" altLang="en-US" sz="2800" b="1" u="heavy" kern="0">
                <a:solidFill>
                  <a:srgbClr val="006600"/>
                </a:solidFill>
                <a:uFill>
                  <a:solidFill>
                    <a:srgbClr val="C00000"/>
                  </a:solidFill>
                </a:uFill>
                <a:latin typeface="微軟正黑體" panose="020B0604030504040204" pitchFamily="34" charset="-120"/>
              </a:rPr>
              <a:t>經</a:t>
            </a:r>
            <a:r>
              <a:rPr lang="zh-TW" altLang="en-US" sz="2800" b="1" kern="0" smtClean="0">
                <a:solidFill>
                  <a:prstClr val="black"/>
                </a:solidFill>
                <a:latin typeface="微軟正黑體" panose="020B0604030504040204" pitchFamily="34" charset="-120"/>
              </a:rPr>
              <a:t>以所載廠商名稱</a:t>
            </a:r>
            <a:r>
              <a:rPr lang="zh-TW" altLang="en-US" sz="2800" b="1" u="heavy" kern="0">
                <a:solidFill>
                  <a:srgbClr val="006600"/>
                </a:solidFill>
                <a:uFill>
                  <a:solidFill>
                    <a:srgbClr val="C00000"/>
                  </a:solidFill>
                </a:uFill>
                <a:latin typeface="微軟正黑體" panose="020B0604030504040204" pitchFamily="34" charset="-120"/>
              </a:rPr>
              <a:t>查詢</a:t>
            </a:r>
            <a:r>
              <a:rPr lang="zh-TW" altLang="en-US" sz="2800" b="1" kern="0" smtClean="0">
                <a:solidFill>
                  <a:prstClr val="black"/>
                </a:solidFill>
                <a:latin typeface="微軟正黑體" panose="020B0604030504040204" pitchFamily="34" charset="-120"/>
              </a:rPr>
              <a:t>經濟部商業司「全國商工行政服務入口網」</a:t>
            </a:r>
            <a:r>
              <a:rPr lang="en-US" altLang="zh-TW" sz="2800" b="1" kern="0" smtClean="0">
                <a:solidFill>
                  <a:prstClr val="black"/>
                </a:solidFill>
                <a:latin typeface="微軟正黑體" panose="020B0604030504040204" pitchFamily="34" charset="-120"/>
              </a:rPr>
              <a:t>(</a:t>
            </a:r>
            <a:r>
              <a:rPr lang="zh-TW" altLang="en-US" sz="2800" b="1" kern="0" smtClean="0">
                <a:solidFill>
                  <a:prstClr val="black"/>
                </a:solidFill>
                <a:latin typeface="微軟正黑體" panose="020B0604030504040204" pitchFamily="34" charset="-120"/>
              </a:rPr>
              <a:t>商工查詢服務</a:t>
            </a:r>
            <a:r>
              <a:rPr lang="en-US" altLang="zh-TW" sz="2800" b="1" kern="0" smtClean="0">
                <a:solidFill>
                  <a:prstClr val="black"/>
                </a:solidFill>
                <a:latin typeface="微軟正黑體" panose="020B0604030504040204" pitchFamily="34" charset="-120"/>
              </a:rPr>
              <a:t>)</a:t>
            </a:r>
            <a:r>
              <a:rPr lang="zh-TW" altLang="en-US" sz="2800" b="1" kern="0" smtClean="0">
                <a:solidFill>
                  <a:prstClr val="black"/>
                </a:solidFill>
                <a:latin typeface="微軟正黑體" panose="020B0604030504040204" pitchFamily="34" charset="-120"/>
              </a:rPr>
              <a:t>及內政部營建署「全國建築管理資訊系統入口網」</a:t>
            </a:r>
            <a:r>
              <a:rPr lang="en-US" altLang="zh-TW" sz="2800" b="1" kern="0" smtClean="0">
                <a:solidFill>
                  <a:prstClr val="black"/>
                </a:solidFill>
                <a:latin typeface="微軟正黑體" panose="020B0604030504040204" pitchFamily="34" charset="-120"/>
              </a:rPr>
              <a:t>(</a:t>
            </a:r>
            <a:r>
              <a:rPr lang="zh-TW" altLang="en-US" sz="2800" b="1" kern="0" smtClean="0">
                <a:solidFill>
                  <a:prstClr val="black"/>
                </a:solidFill>
                <a:latin typeface="微軟正黑體" panose="020B0604030504040204" pitchFamily="34" charset="-120"/>
              </a:rPr>
              <a:t>營造業專區</a:t>
            </a:r>
            <a:r>
              <a:rPr lang="en-US" altLang="zh-TW" sz="2800" b="1" kern="0" smtClean="0">
                <a:solidFill>
                  <a:prstClr val="black"/>
                </a:solidFill>
                <a:latin typeface="微軟正黑體" panose="020B0604030504040204" pitchFamily="34" charset="-120"/>
              </a:rPr>
              <a:t>)</a:t>
            </a:r>
            <a:r>
              <a:rPr lang="zh-TW" altLang="en-US" sz="2800" b="1" kern="0" smtClean="0">
                <a:solidFill>
                  <a:prstClr val="black"/>
                </a:solidFill>
                <a:latin typeface="微軟正黑體" panose="020B0604030504040204" pitchFamily="34" charset="-120"/>
              </a:rPr>
              <a:t>，</a:t>
            </a:r>
            <a:r>
              <a:rPr lang="zh-TW" altLang="en-US" sz="2800" b="1" u="heavy" kern="0">
                <a:solidFill>
                  <a:srgbClr val="006600"/>
                </a:solidFill>
                <a:uFill>
                  <a:solidFill>
                    <a:srgbClr val="C00000"/>
                  </a:solidFill>
                </a:uFill>
                <a:latin typeface="微軟正黑體" panose="020B0604030504040204" pitchFamily="34" charset="-120"/>
              </a:rPr>
              <a:t>並無該廠商之存在</a:t>
            </a:r>
            <a:r>
              <a:rPr lang="zh-TW" altLang="en-US" sz="2800" b="1" kern="0" smtClean="0">
                <a:solidFill>
                  <a:prstClr val="black"/>
                </a:solidFill>
                <a:latin typeface="微軟正黑體" panose="020B0604030504040204" pitchFamily="34" charset="-120"/>
              </a:rPr>
              <a:t>，依採購法第</a:t>
            </a:r>
            <a:r>
              <a:rPr lang="en-US" altLang="zh-TW" sz="2800" b="1" kern="0" smtClean="0">
                <a:solidFill>
                  <a:prstClr val="black"/>
                </a:solidFill>
                <a:latin typeface="微軟正黑體" panose="020B0604030504040204" pitchFamily="34" charset="-120"/>
              </a:rPr>
              <a:t>48</a:t>
            </a:r>
            <a:r>
              <a:rPr lang="zh-TW" altLang="en-US" sz="2800" b="1" kern="0" smtClean="0">
                <a:solidFill>
                  <a:prstClr val="black"/>
                </a:solidFill>
                <a:latin typeface="微軟正黑體" panose="020B0604030504040204" pitchFamily="34" charset="-120"/>
              </a:rPr>
              <a:t>條第</a:t>
            </a:r>
            <a:r>
              <a:rPr lang="en-US" altLang="zh-TW" sz="2800" b="1" kern="0" smtClean="0">
                <a:solidFill>
                  <a:prstClr val="black"/>
                </a:solidFill>
                <a:latin typeface="微軟正黑體" panose="020B0604030504040204" pitchFamily="34" charset="-120"/>
              </a:rPr>
              <a:t>1</a:t>
            </a:r>
            <a:r>
              <a:rPr lang="zh-TW" altLang="en-US" sz="2800" b="1" kern="0" smtClean="0">
                <a:solidFill>
                  <a:prstClr val="black"/>
                </a:solidFill>
                <a:latin typeface="微軟正黑體" panose="020B0604030504040204" pitchFamily="34" charset="-120"/>
              </a:rPr>
              <a:t>項及其施行細則第</a:t>
            </a:r>
            <a:r>
              <a:rPr lang="en-US" altLang="zh-TW" sz="2800" b="1" kern="0" smtClean="0">
                <a:solidFill>
                  <a:prstClr val="black"/>
                </a:solidFill>
                <a:latin typeface="微軟正黑體" panose="020B0604030504040204" pitchFamily="34" charset="-120"/>
              </a:rPr>
              <a:t>55</a:t>
            </a:r>
            <a:r>
              <a:rPr lang="zh-TW" altLang="en-US" sz="2800" b="1" kern="0" smtClean="0">
                <a:solidFill>
                  <a:prstClr val="black"/>
                </a:solidFill>
                <a:latin typeface="微軟正黑體" panose="020B0604030504040204" pitchFamily="34" charset="-120"/>
              </a:rPr>
              <a:t>條第</a:t>
            </a:r>
            <a:r>
              <a:rPr lang="en-US" altLang="zh-TW" sz="2800" b="1" kern="0" smtClean="0">
                <a:solidFill>
                  <a:prstClr val="black"/>
                </a:solidFill>
                <a:latin typeface="微軟正黑體" panose="020B0604030504040204" pitchFamily="34" charset="-120"/>
              </a:rPr>
              <a:t>2</a:t>
            </a:r>
            <a:r>
              <a:rPr lang="zh-TW" altLang="en-US" sz="2800" b="1" kern="0" smtClean="0">
                <a:solidFill>
                  <a:prstClr val="black"/>
                </a:solidFill>
                <a:latin typeface="微軟正黑體" panose="020B0604030504040204" pitchFamily="34" charset="-120"/>
              </a:rPr>
              <a:t>款規定，貴</a:t>
            </a:r>
            <a:r>
              <a:rPr lang="zh-TW" altLang="en-US" sz="2800" b="1" u="heavy" kern="0">
                <a:solidFill>
                  <a:srgbClr val="006600"/>
                </a:solidFill>
                <a:uFill>
                  <a:solidFill>
                    <a:srgbClr val="C00000"/>
                  </a:solidFill>
                </a:uFill>
                <a:latin typeface="微軟正黑體" panose="020B0604030504040204" pitchFamily="34" charset="-120"/>
              </a:rPr>
              <a:t>處在未開封前即可查覺</a:t>
            </a:r>
            <a:r>
              <a:rPr lang="zh-TW" altLang="en-US" sz="2800" b="1" kern="0" smtClean="0">
                <a:solidFill>
                  <a:prstClr val="black"/>
                </a:solidFill>
                <a:latin typeface="微軟正黑體" panose="020B0604030504040204" pitchFamily="34" charset="-120"/>
              </a:rPr>
              <a:t>，而</a:t>
            </a:r>
            <a:r>
              <a:rPr lang="zh-TW" altLang="en-US" sz="2800" b="1" u="heavy" kern="0">
                <a:solidFill>
                  <a:srgbClr val="006600"/>
                </a:solidFill>
                <a:uFill>
                  <a:solidFill>
                    <a:srgbClr val="C00000"/>
                  </a:solidFill>
                </a:uFill>
                <a:latin typeface="微軟正黑體" panose="020B0604030504040204" pitchFamily="34" charset="-120"/>
              </a:rPr>
              <a:t>不該將廠商視為一個標</a:t>
            </a:r>
            <a:r>
              <a:rPr lang="zh-TW" altLang="en-US" sz="2800" b="1" kern="0" smtClean="0">
                <a:solidFill>
                  <a:prstClr val="black"/>
                </a:solidFill>
                <a:latin typeface="微軟正黑體" panose="020B0604030504040204" pitchFamily="34" charset="-120"/>
              </a:rPr>
              <a:t>。</a:t>
            </a:r>
            <a:endParaRPr lang="en-US" altLang="zh-TW" sz="2800" b="1" kern="0" smtClean="0">
              <a:solidFill>
                <a:prstClr val="black"/>
              </a:solidFill>
              <a:latin typeface="微軟正黑體" panose="020B0604030504040204" pitchFamily="34" charset="-120"/>
            </a:endParaRPr>
          </a:p>
          <a:p>
            <a:pPr algn="just" eaLnBrk="1" hangingPunct="1">
              <a:buClr>
                <a:prstClr val="black"/>
              </a:buClr>
            </a:pPr>
            <a:endParaRPr lang="zh-TW" altLang="en-US" b="1" kern="0" smtClean="0">
              <a:solidFill>
                <a:prstClr val="black"/>
              </a:solidFill>
              <a:latin typeface="微軟正黑體" panose="020B0604030504040204" pitchFamily="34" charset="-120"/>
            </a:endParaRPr>
          </a:p>
        </p:txBody>
      </p:sp>
      <p:sp>
        <p:nvSpPr>
          <p:cNvPr id="7" name="Rectangle 2">
            <a:extLst>
              <a:ext uri="{FF2B5EF4-FFF2-40B4-BE49-F238E27FC236}"/>
            </a:extLst>
          </p:cNvPr>
          <p:cNvSpPr txBox="1">
            <a:spLocks noChangeArrowheads="1"/>
          </p:cNvSpPr>
          <p:nvPr/>
        </p:nvSpPr>
        <p:spPr bwMode="auto">
          <a:xfrm>
            <a:off x="719138" y="441325"/>
            <a:ext cx="5889625" cy="6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kern="0" smtClean="0">
                <a:solidFill>
                  <a:srgbClr val="003366"/>
                </a:solidFill>
                <a:latin typeface="微軟正黑體" panose="020B0604030504040204" pitchFamily="34" charset="-120"/>
              </a:rPr>
              <a:t>開標前合格標</a:t>
            </a:r>
            <a:r>
              <a:rPr lang="en-US" altLang="zh-TW" sz="3200" kern="0" smtClean="0">
                <a:solidFill>
                  <a:srgbClr val="003366"/>
                </a:solidFill>
                <a:latin typeface="微軟正黑體" panose="020B0604030504040204" pitchFamily="34" charset="-120"/>
              </a:rPr>
              <a:t>(</a:t>
            </a:r>
            <a:r>
              <a:rPr lang="zh-TW" altLang="en-US" sz="3200" kern="0" smtClean="0">
                <a:solidFill>
                  <a:srgbClr val="003366"/>
                </a:solidFill>
                <a:latin typeface="微軟正黑體" panose="020B0604030504040204" pitchFamily="34" charset="-120"/>
              </a:rPr>
              <a:t>有效標</a:t>
            </a:r>
            <a:r>
              <a:rPr lang="en-US" altLang="zh-TW" sz="3200" kern="0" smtClean="0">
                <a:solidFill>
                  <a:srgbClr val="003366"/>
                </a:solidFill>
                <a:latin typeface="微軟正黑體" panose="020B0604030504040204" pitchFamily="34" charset="-120"/>
              </a:rPr>
              <a:t>)</a:t>
            </a:r>
            <a:r>
              <a:rPr lang="zh-TW" altLang="en-US" sz="3200" kern="0" smtClean="0">
                <a:solidFill>
                  <a:srgbClr val="003366"/>
                </a:solidFill>
                <a:latin typeface="微軟正黑體" panose="020B0604030504040204" pitchFamily="34" charset="-120"/>
              </a:rPr>
              <a:t>審查函釋</a:t>
            </a:r>
            <a:endParaRPr lang="en-US" altLang="zh-TW" sz="2400" kern="0" dirty="0">
              <a:solidFill>
                <a:srgbClr val="CC3300"/>
              </a:solidFill>
              <a:effectLst>
                <a:outerShdw blurRad="38100" dist="38100" dir="2700000" algn="tl">
                  <a:srgbClr val="C0C0C0"/>
                </a:outerShdw>
              </a:effectLst>
              <a:latin typeface="微軟正黑體" panose="020B0604030504040204" pitchFamily="34" charset="-120"/>
            </a:endParaRPr>
          </a:p>
        </p:txBody>
      </p:sp>
    </p:spTree>
    <p:extLst>
      <p:ext uri="{BB962C8B-B14F-4D97-AF65-F5344CB8AC3E}">
        <p14:creationId xmlns:p14="http://schemas.microsoft.com/office/powerpoint/2010/main" val="1050419536"/>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AF4D7EBB-F997-4812-BEB7-752C846D41DC}" type="slidenum">
              <a:rPr lang="en-US" altLang="zh-TW" sz="1400" smtClean="0">
                <a:solidFill>
                  <a:srgbClr val="AD1F1F"/>
                </a:solidFill>
                <a:latin typeface="Times New Roman" panose="02020603050405020304" pitchFamily="18" charset="0"/>
              </a:rPr>
              <a:pPr>
                <a:spcBef>
                  <a:spcPct val="0"/>
                </a:spcBef>
                <a:buClrTx/>
                <a:buSzTx/>
                <a:buFontTx/>
                <a:buNone/>
                <a:defRPr/>
              </a:pPr>
              <a:t>147</a:t>
            </a:fld>
            <a:endParaRPr lang="en-US" altLang="zh-TW" sz="1400">
              <a:solidFill>
                <a:srgbClr val="AD1F1F"/>
              </a:solidFill>
              <a:latin typeface="Times New Roman" panose="02020603050405020304" pitchFamily="18" charset="0"/>
            </a:endParaRPr>
          </a:p>
        </p:txBody>
      </p:sp>
      <p:sp>
        <p:nvSpPr>
          <p:cNvPr id="98315" name="Rectangle 11">
            <a:extLst>
              <a:ext uri="{FF2B5EF4-FFF2-40B4-BE49-F238E27FC236}"/>
            </a:extLst>
          </p:cNvPr>
          <p:cNvSpPr>
            <a:spLocks noChangeArrowheads="1"/>
          </p:cNvSpPr>
          <p:nvPr/>
        </p:nvSpPr>
        <p:spPr bwMode="auto">
          <a:xfrm>
            <a:off x="143509" y="1145065"/>
            <a:ext cx="8676964" cy="5576409"/>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en-US" altLang="zh-TW" sz="2600" b="1" dirty="0">
                <a:solidFill>
                  <a:srgbClr val="0000FF"/>
                </a:solidFill>
                <a:latin typeface="微軟正黑體" panose="020B0604030504040204" pitchFamily="34" charset="-120"/>
                <a:ea typeface="微軟正黑體" panose="020B0604030504040204" pitchFamily="34" charset="-120"/>
              </a:rPr>
              <a:t>88.11.9</a:t>
            </a:r>
            <a:r>
              <a:rPr lang="zh-TW" altLang="en-US" sz="2600" b="1" dirty="0">
                <a:solidFill>
                  <a:srgbClr val="0000FF"/>
                </a:solidFill>
                <a:latin typeface="微軟正黑體" panose="020B0604030504040204" pitchFamily="34" charset="-120"/>
                <a:ea typeface="微軟正黑體" panose="020B0604030504040204" pitchFamily="34" charset="-120"/>
              </a:rPr>
              <a:t>工程企字第</a:t>
            </a:r>
            <a:r>
              <a:rPr lang="en-US" altLang="zh-TW" sz="2600" b="1" dirty="0">
                <a:solidFill>
                  <a:srgbClr val="0000FF"/>
                </a:solidFill>
                <a:latin typeface="微軟正黑體" panose="020B0604030504040204" pitchFamily="34" charset="-120"/>
                <a:ea typeface="微軟正黑體" panose="020B0604030504040204" pitchFamily="34" charset="-120"/>
              </a:rPr>
              <a:t>8818087</a:t>
            </a:r>
            <a:r>
              <a:rPr lang="zh-TW" altLang="en-US" sz="2600" b="1" dirty="0">
                <a:solidFill>
                  <a:srgbClr val="0000FF"/>
                </a:solidFill>
                <a:latin typeface="微軟正黑體" panose="020B0604030504040204" pitchFamily="34" charset="-120"/>
                <a:ea typeface="微軟正黑體" panose="020B0604030504040204" pitchFamily="34" charset="-120"/>
              </a:rPr>
              <a:t>號函</a:t>
            </a:r>
            <a:r>
              <a:rPr lang="en-US" altLang="zh-TW" sz="2600" b="1" dirty="0">
                <a:solidFill>
                  <a:srgbClr val="0000FF"/>
                </a:solidFill>
                <a:latin typeface="微軟正黑體" panose="020B0604030504040204" pitchFamily="34" charset="-120"/>
                <a:ea typeface="微軟正黑體" panose="020B0604030504040204" pitchFamily="34" charset="-120"/>
              </a:rPr>
              <a:t>(</a:t>
            </a:r>
            <a:r>
              <a:rPr lang="zh-TW" altLang="en-US" sz="2600" b="1" dirty="0">
                <a:solidFill>
                  <a:srgbClr val="000099"/>
                </a:solidFill>
                <a:latin typeface="微軟正黑體" panose="020B0604030504040204" pitchFamily="34" charset="-120"/>
                <a:ea typeface="微軟正黑體" panose="020B0604030504040204" pitchFamily="34" charset="-120"/>
              </a:rPr>
              <a:t>有關對於「廠商資格明訂為甲級營造廠，惟投標標封上所示廠商名稱</a:t>
            </a:r>
            <a:r>
              <a:rPr lang="en-US" altLang="zh-TW" sz="2600" b="1" dirty="0">
                <a:solidFill>
                  <a:srgbClr val="000099"/>
                </a:solidFill>
                <a:latin typeface="微軟正黑體" panose="020B0604030504040204" pitchFamily="34" charset="-120"/>
                <a:ea typeface="微軟正黑體" panose="020B0604030504040204" pitchFamily="34" charset="-120"/>
              </a:rPr>
              <a:t>『○○</a:t>
            </a:r>
            <a:r>
              <a:rPr lang="zh-TW" altLang="en-US" sz="2600" b="1" dirty="0">
                <a:solidFill>
                  <a:srgbClr val="000099"/>
                </a:solidFill>
                <a:latin typeface="微軟正黑體" panose="020B0604030504040204" pitchFamily="34" charset="-120"/>
                <a:ea typeface="微軟正黑體" panose="020B0604030504040204" pitchFamily="34" charset="-120"/>
              </a:rPr>
              <a:t>土木包工業</a:t>
            </a:r>
            <a:r>
              <a:rPr lang="en-US" altLang="zh-TW" sz="2600" b="1" dirty="0">
                <a:solidFill>
                  <a:srgbClr val="000099"/>
                </a:solidFill>
                <a:latin typeface="微軟正黑體" panose="020B0604030504040204" pitchFamily="34" charset="-120"/>
                <a:ea typeface="微軟正黑體" panose="020B0604030504040204" pitchFamily="34" charset="-120"/>
              </a:rPr>
              <a:t>』</a:t>
            </a:r>
            <a:r>
              <a:rPr lang="zh-TW" altLang="en-US" sz="2600" b="1" dirty="0">
                <a:solidFill>
                  <a:srgbClr val="000099"/>
                </a:solidFill>
                <a:latin typeface="微軟正黑體" panose="020B0604030504040204" pitchFamily="34" charset="-120"/>
                <a:ea typeface="微軟正黑體" panose="020B0604030504040204" pitchFamily="34" charset="-120"/>
              </a:rPr>
              <a:t>明顯顯示其資格不符」之處理疑義</a:t>
            </a:r>
            <a:r>
              <a:rPr lang="en-US" altLang="zh-TW" sz="2600" b="1" dirty="0">
                <a:solidFill>
                  <a:srgbClr val="0000FF"/>
                </a:solidFill>
                <a:latin typeface="微軟正黑體" panose="020B0604030504040204" pitchFamily="34" charset="-120"/>
                <a:ea typeface="微軟正黑體" panose="020B0604030504040204" pitchFamily="34" charset="-120"/>
              </a:rPr>
              <a:t>)</a:t>
            </a:r>
            <a:endParaRPr lang="zh-TW" altLang="en-US" sz="2600" b="1" dirty="0">
              <a:solidFill>
                <a:srgbClr val="FF0000"/>
              </a:solidFill>
              <a:latin typeface="微軟正黑體" panose="020B0604030504040204" pitchFamily="34" charset="-120"/>
              <a:ea typeface="微軟正黑體" panose="020B0604030504040204" pitchFamily="34" charset="-120"/>
            </a:endParaRPr>
          </a:p>
          <a:p>
            <a:pPr marL="444500" lvl="1" indent="-285750" algn="just" eaLnBrk="1" hangingPunct="1">
              <a:buClr>
                <a:srgbClr val="006600"/>
              </a:buClr>
              <a:buSzPct val="75000"/>
              <a:buFont typeface="Wingdings" pitchFamily="2" charset="2"/>
              <a:buChar char="Ø"/>
              <a:defRPr/>
            </a:pPr>
            <a:r>
              <a:rPr lang="zh-TW" altLang="en-US" sz="2600" b="1" u="sng" dirty="0">
                <a:solidFill>
                  <a:srgbClr val="006600"/>
                </a:solidFill>
                <a:latin typeface="微軟正黑體" panose="020B0604030504040204" pitchFamily="34" charset="-120"/>
                <a:ea typeface="微軟正黑體" panose="020B0604030504040204" pitchFamily="34" charset="-120"/>
              </a:rPr>
              <a:t>依採購法第</a:t>
            </a:r>
            <a:r>
              <a:rPr lang="en-US" altLang="zh-TW" sz="2600" b="1" u="sng" dirty="0">
                <a:solidFill>
                  <a:srgbClr val="006600"/>
                </a:solidFill>
                <a:latin typeface="微軟正黑體" panose="020B0604030504040204" pitchFamily="34" charset="-120"/>
                <a:ea typeface="微軟正黑體" panose="020B0604030504040204" pitchFamily="34" charset="-120"/>
              </a:rPr>
              <a:t>50</a:t>
            </a:r>
            <a:r>
              <a:rPr lang="zh-TW" altLang="en-US" sz="2600" b="1" u="sng" dirty="0">
                <a:solidFill>
                  <a:srgbClr val="006600"/>
                </a:solidFill>
                <a:latin typeface="微軟正黑體" panose="020B0604030504040204" pitchFamily="34" charset="-120"/>
                <a:ea typeface="微軟正黑體" panose="020B0604030504040204" pitchFamily="34" charset="-120"/>
              </a:rPr>
              <a:t>條第</a:t>
            </a:r>
            <a:r>
              <a:rPr lang="en-US" altLang="zh-TW" sz="2600" b="1" u="sng" dirty="0">
                <a:solidFill>
                  <a:srgbClr val="006600"/>
                </a:solidFill>
                <a:latin typeface="微軟正黑體" panose="020B0604030504040204" pitchFamily="34" charset="-120"/>
                <a:ea typeface="微軟正黑體" panose="020B0604030504040204" pitchFamily="34" charset="-120"/>
              </a:rPr>
              <a:t>1</a:t>
            </a:r>
            <a:r>
              <a:rPr lang="zh-TW" altLang="en-US" sz="2600" b="1" u="sng" dirty="0">
                <a:solidFill>
                  <a:srgbClr val="006600"/>
                </a:solidFill>
                <a:latin typeface="微軟正黑體" panose="020B0604030504040204" pitchFamily="34" charset="-120"/>
                <a:ea typeface="微軟正黑體" panose="020B0604030504040204" pitchFamily="34" charset="-120"/>
              </a:rPr>
              <a:t>項第</a:t>
            </a:r>
            <a:r>
              <a:rPr lang="en-US" altLang="zh-TW" sz="2600" b="1" u="sng" dirty="0">
                <a:solidFill>
                  <a:srgbClr val="006600"/>
                </a:solidFill>
                <a:latin typeface="微軟正黑體" panose="020B0604030504040204" pitchFamily="34" charset="-120"/>
                <a:ea typeface="微軟正黑體" panose="020B0604030504040204" pitchFamily="34" charset="-120"/>
              </a:rPr>
              <a:t>1</a:t>
            </a:r>
            <a:r>
              <a:rPr lang="zh-TW" altLang="en-US" sz="2600" b="1" u="sng" dirty="0">
                <a:solidFill>
                  <a:srgbClr val="006600"/>
                </a:solidFill>
                <a:latin typeface="微軟正黑體" panose="020B0604030504040204" pitchFamily="34" charset="-120"/>
                <a:ea typeface="微軟正黑體" panose="020B0604030504040204" pitchFamily="34" charset="-120"/>
              </a:rPr>
              <a:t>款規定，來函所揭情形於開標前發現者，該土木包工業所投之標應不予開標</a:t>
            </a:r>
            <a:r>
              <a:rPr lang="zh-TW" altLang="en-US" sz="2600" b="1" dirty="0">
                <a:solidFill>
                  <a:srgbClr val="006600"/>
                </a:solidFill>
                <a:latin typeface="微軟正黑體" panose="020B0604030504040204" pitchFamily="34" charset="-120"/>
                <a:ea typeface="微軟正黑體" panose="020B0604030504040204" pitchFamily="34" charset="-120"/>
              </a:rPr>
              <a:t>，不列入合格廠商家數之計算。至於本法第</a:t>
            </a:r>
            <a:r>
              <a:rPr lang="en-US" altLang="zh-TW" sz="2600" b="1" dirty="0">
                <a:solidFill>
                  <a:srgbClr val="006600"/>
                </a:solidFill>
                <a:latin typeface="微軟正黑體" panose="020B0604030504040204" pitchFamily="34" charset="-120"/>
                <a:ea typeface="微軟正黑體" panose="020B0604030504040204" pitchFamily="34" charset="-120"/>
              </a:rPr>
              <a:t>48</a:t>
            </a:r>
            <a:r>
              <a:rPr lang="zh-TW" altLang="en-US" sz="2600" b="1" dirty="0">
                <a:solidFill>
                  <a:srgbClr val="006600"/>
                </a:solidFill>
                <a:latin typeface="微軟正黑體" panose="020B0604030504040204" pitchFamily="34" charset="-120"/>
                <a:ea typeface="微軟正黑體" panose="020B0604030504040204" pitchFamily="34" charset="-120"/>
              </a:rPr>
              <a:t>條第</a:t>
            </a:r>
            <a:r>
              <a:rPr lang="en-US" altLang="zh-TW" sz="2600" b="1" dirty="0">
                <a:solidFill>
                  <a:srgbClr val="006600"/>
                </a:solidFill>
                <a:latin typeface="微軟正黑體" panose="020B0604030504040204" pitchFamily="34" charset="-120"/>
                <a:ea typeface="微軟正黑體" panose="020B0604030504040204" pitchFamily="34" charset="-120"/>
              </a:rPr>
              <a:t>1</a:t>
            </a:r>
            <a:r>
              <a:rPr lang="zh-TW" altLang="en-US" sz="2600" b="1" dirty="0">
                <a:solidFill>
                  <a:srgbClr val="006600"/>
                </a:solidFill>
                <a:latin typeface="微軟正黑體" panose="020B0604030504040204" pitchFamily="34" charset="-120"/>
                <a:ea typeface="微軟正黑體" panose="020B0604030504040204" pitchFamily="34" charset="-120"/>
              </a:rPr>
              <a:t>項所稱「三家以上合格廠商投標」之定義，本法施行細則第</a:t>
            </a:r>
            <a:r>
              <a:rPr lang="en-US" altLang="zh-TW" sz="2600" b="1" dirty="0">
                <a:solidFill>
                  <a:srgbClr val="006600"/>
                </a:solidFill>
                <a:latin typeface="微軟正黑體" panose="020B0604030504040204" pitchFamily="34" charset="-120"/>
                <a:ea typeface="微軟正黑體" panose="020B0604030504040204" pitchFamily="34" charset="-120"/>
              </a:rPr>
              <a:t>55</a:t>
            </a:r>
            <a:r>
              <a:rPr lang="zh-TW" altLang="en-US" sz="2600" b="1" dirty="0">
                <a:solidFill>
                  <a:srgbClr val="006600"/>
                </a:solidFill>
                <a:latin typeface="微軟正黑體" panose="020B0604030504040204" pitchFamily="34" charset="-120"/>
                <a:ea typeface="微軟正黑體" panose="020B0604030504040204" pitchFamily="34" charset="-120"/>
              </a:rPr>
              <a:t>條已予明定，機關應確認投標結果符合該規定後，始得開標。</a:t>
            </a:r>
            <a:endParaRPr lang="en-US" altLang="zh-TW" sz="2600" b="1" dirty="0">
              <a:solidFill>
                <a:srgbClr val="006600"/>
              </a:solidFill>
              <a:latin typeface="微軟正黑體" panose="020B0604030504040204" pitchFamily="34" charset="-120"/>
              <a:ea typeface="微軟正黑體" panose="020B0604030504040204" pitchFamily="34" charset="-120"/>
            </a:endParaRPr>
          </a:p>
          <a:p>
            <a:pPr marL="444500" lvl="1" indent="-285750" algn="just" eaLnBrk="1" hangingPunct="1">
              <a:buClr>
                <a:srgbClr val="006600"/>
              </a:buClr>
              <a:buSzPct val="75000"/>
              <a:buFont typeface="Wingdings" pitchFamily="2" charset="2"/>
              <a:buChar char="Ø"/>
              <a:defRPr/>
            </a:pPr>
            <a:r>
              <a:rPr lang="zh-TW" altLang="en-US" sz="2600" b="1" dirty="0">
                <a:solidFill>
                  <a:srgbClr val="006600"/>
                </a:solidFill>
                <a:latin typeface="微軟正黑體" panose="020B0604030504040204" pitchFamily="34" charset="-120"/>
                <a:ea typeface="微軟正黑體" panose="020B0604030504040204" pitchFamily="34" charset="-120"/>
              </a:rPr>
              <a:t>前揭資格明顯不符之廠商如依本法第</a:t>
            </a:r>
            <a:r>
              <a:rPr lang="en-US" altLang="zh-TW" sz="2600" b="1" dirty="0">
                <a:solidFill>
                  <a:srgbClr val="006600"/>
                </a:solidFill>
                <a:latin typeface="微軟正黑體" panose="020B0604030504040204" pitchFamily="34" charset="-120"/>
                <a:ea typeface="微軟正黑體" panose="020B0604030504040204" pitchFamily="34" charset="-120"/>
              </a:rPr>
              <a:t>33</a:t>
            </a:r>
            <a:r>
              <a:rPr lang="zh-TW" altLang="en-US" sz="2600" b="1" dirty="0">
                <a:solidFill>
                  <a:srgbClr val="006600"/>
                </a:solidFill>
                <a:latin typeface="微軟正黑體" panose="020B0604030504040204" pitchFamily="34" charset="-120"/>
                <a:ea typeface="微軟正黑體" panose="020B0604030504040204" pitchFamily="34" charset="-120"/>
              </a:rPr>
              <a:t>條規定，將投標文件專人送達招標機關或其指定之場所，機關不得拒絕。惟其</a:t>
            </a:r>
            <a:r>
              <a:rPr lang="zh-TW" altLang="en-US" sz="2600" b="1" u="heavy" dirty="0">
                <a:solidFill>
                  <a:prstClr val="black"/>
                </a:solidFill>
                <a:uFill>
                  <a:solidFill>
                    <a:srgbClr val="C00000"/>
                  </a:solidFill>
                </a:uFill>
                <a:latin typeface="微軟正黑體" panose="020B0604030504040204" pitchFamily="34" charset="-120"/>
                <a:ea typeface="微軟正黑體" panose="020B0604030504040204" pitchFamily="34" charset="-120"/>
              </a:rPr>
              <a:t>依本法第</a:t>
            </a:r>
            <a:r>
              <a:rPr lang="en-US" altLang="zh-TW" sz="2600" b="1" u="heavy" dirty="0">
                <a:solidFill>
                  <a:prstClr val="black"/>
                </a:solidFill>
                <a:uFill>
                  <a:solidFill>
                    <a:srgbClr val="C00000"/>
                  </a:solidFill>
                </a:uFill>
                <a:latin typeface="微軟正黑體" panose="020B0604030504040204" pitchFamily="34" charset="-120"/>
                <a:ea typeface="微軟正黑體" panose="020B0604030504040204" pitchFamily="34" charset="-120"/>
              </a:rPr>
              <a:t>50</a:t>
            </a:r>
            <a:r>
              <a:rPr lang="zh-TW" altLang="en-US" sz="2600" b="1" u="heavy" dirty="0">
                <a:solidFill>
                  <a:prstClr val="black"/>
                </a:solidFill>
                <a:uFill>
                  <a:solidFill>
                    <a:srgbClr val="C00000"/>
                  </a:solidFill>
                </a:uFill>
                <a:latin typeface="微軟正黑體" panose="020B0604030504040204" pitchFamily="34" charset="-120"/>
                <a:ea typeface="微軟正黑體" panose="020B0604030504040204" pitchFamily="34" charset="-120"/>
              </a:rPr>
              <a:t>條第</a:t>
            </a:r>
            <a:r>
              <a:rPr lang="en-US" altLang="zh-TW" sz="2600" b="1" u="heavy" dirty="0">
                <a:solidFill>
                  <a:prstClr val="black"/>
                </a:solidFill>
                <a:uFill>
                  <a:solidFill>
                    <a:srgbClr val="C00000"/>
                  </a:solidFill>
                </a:uFill>
                <a:latin typeface="微軟正黑體" panose="020B0604030504040204" pitchFamily="34" charset="-120"/>
                <a:ea typeface="微軟正黑體" panose="020B0604030504040204" pitchFamily="34" charset="-120"/>
              </a:rPr>
              <a:t>1</a:t>
            </a:r>
            <a:r>
              <a:rPr lang="zh-TW" altLang="en-US" sz="2600" b="1" u="heavy" dirty="0">
                <a:solidFill>
                  <a:prstClr val="black"/>
                </a:solidFill>
                <a:uFill>
                  <a:solidFill>
                    <a:srgbClr val="C00000"/>
                  </a:solidFill>
                </a:uFill>
                <a:latin typeface="微軟正黑體" panose="020B0604030504040204" pitchFamily="34" charset="-120"/>
                <a:ea typeface="微軟正黑體" panose="020B0604030504040204" pitchFamily="34" charset="-120"/>
              </a:rPr>
              <a:t>項第</a:t>
            </a:r>
            <a:r>
              <a:rPr lang="en-US" altLang="zh-TW" sz="2600" b="1" u="heavy" dirty="0">
                <a:solidFill>
                  <a:prstClr val="black"/>
                </a:solidFill>
                <a:uFill>
                  <a:solidFill>
                    <a:srgbClr val="C00000"/>
                  </a:solidFill>
                </a:uFill>
                <a:latin typeface="微軟正黑體" panose="020B0604030504040204" pitchFamily="34" charset="-120"/>
                <a:ea typeface="微軟正黑體" panose="020B0604030504040204" pitchFamily="34" charset="-120"/>
              </a:rPr>
              <a:t>1</a:t>
            </a:r>
            <a:r>
              <a:rPr lang="zh-TW" altLang="en-US" sz="2600" b="1" u="heavy" dirty="0">
                <a:solidFill>
                  <a:prstClr val="black"/>
                </a:solidFill>
                <a:uFill>
                  <a:solidFill>
                    <a:srgbClr val="C00000"/>
                  </a:solidFill>
                </a:uFill>
                <a:latin typeface="微軟正黑體" panose="020B0604030504040204" pitchFamily="34" charset="-120"/>
                <a:ea typeface="微軟正黑體" panose="020B0604030504040204" pitchFamily="34" charset="-120"/>
              </a:rPr>
              <a:t>款</a:t>
            </a:r>
            <a:r>
              <a:rPr lang="en-US" altLang="zh-TW" sz="2600" b="1" dirty="0">
                <a:solidFill>
                  <a:srgbClr val="660033"/>
                </a:solidFill>
                <a:latin typeface="微軟正黑體" panose="020B0604030504040204" pitchFamily="34" charset="-120"/>
                <a:ea typeface="微軟正黑體" panose="020B0604030504040204" pitchFamily="34" charset="-120"/>
              </a:rPr>
              <a:t>(</a:t>
            </a:r>
            <a:r>
              <a:rPr lang="zh-TW" altLang="en-US" sz="2600" b="1" dirty="0">
                <a:solidFill>
                  <a:srgbClr val="660033"/>
                </a:solidFill>
                <a:latin typeface="微軟正黑體" panose="020B0604030504040204" pitchFamily="34" charset="-120"/>
                <a:ea typeface="微軟正黑體" panose="020B0604030504040204" pitchFamily="34" charset="-120"/>
              </a:rPr>
              <a:t>未依招標文件之規定投標</a:t>
            </a:r>
            <a:r>
              <a:rPr lang="en-US" altLang="zh-TW" sz="2600" b="1" dirty="0">
                <a:solidFill>
                  <a:srgbClr val="660033"/>
                </a:solidFill>
                <a:latin typeface="微軟正黑體" panose="020B0604030504040204" pitchFamily="34" charset="-120"/>
                <a:ea typeface="微軟正黑體" panose="020B0604030504040204" pitchFamily="34" charset="-120"/>
              </a:rPr>
              <a:t>)</a:t>
            </a:r>
            <a:r>
              <a:rPr lang="zh-TW" altLang="en-US" sz="2600" b="1" u="heavy" dirty="0">
                <a:solidFill>
                  <a:prstClr val="black"/>
                </a:solidFill>
                <a:uFill>
                  <a:solidFill>
                    <a:srgbClr val="C00000"/>
                  </a:solidFill>
                </a:uFill>
                <a:latin typeface="微軟正黑體" panose="020B0604030504040204" pitchFamily="34" charset="-120"/>
                <a:ea typeface="微軟正黑體" panose="020B0604030504040204" pitchFamily="34" charset="-120"/>
              </a:rPr>
              <a:t>規定不予開標者</a:t>
            </a:r>
            <a:r>
              <a:rPr lang="zh-TW" altLang="en-US" sz="2600" b="1" dirty="0">
                <a:solidFill>
                  <a:srgbClr val="006600"/>
                </a:solidFill>
                <a:latin typeface="微軟正黑體" panose="020B0604030504040204" pitchFamily="34" charset="-120"/>
                <a:ea typeface="微軟正黑體" panose="020B0604030504040204" pitchFamily="34" charset="-120"/>
              </a:rPr>
              <a:t>，</a:t>
            </a:r>
            <a:r>
              <a:rPr lang="zh-TW" altLang="en-US" sz="2600" b="1" u="heavy" dirty="0">
                <a:solidFill>
                  <a:prstClr val="black"/>
                </a:solidFill>
                <a:uFill>
                  <a:solidFill>
                    <a:srgbClr val="C00000"/>
                  </a:solidFill>
                </a:uFill>
                <a:latin typeface="微軟正黑體" panose="020B0604030504040204" pitchFamily="34" charset="-120"/>
                <a:ea typeface="微軟正黑體" panose="020B0604030504040204" pitchFamily="34" charset="-120"/>
              </a:rPr>
              <a:t>應提開標會議討論</a:t>
            </a:r>
            <a:r>
              <a:rPr lang="zh-TW" altLang="en-US" sz="2600" b="1" dirty="0">
                <a:solidFill>
                  <a:srgbClr val="006600"/>
                </a:solidFill>
                <a:latin typeface="微軟正黑體" panose="020B0604030504040204" pitchFamily="34" charset="-120"/>
                <a:ea typeface="微軟正黑體" panose="020B0604030504040204" pitchFamily="34" charset="-120"/>
              </a:rPr>
              <a:t>，</a:t>
            </a:r>
            <a:r>
              <a:rPr lang="zh-TW" altLang="en-US" sz="2600" b="1" u="heavy" dirty="0">
                <a:solidFill>
                  <a:prstClr val="black"/>
                </a:solidFill>
                <a:uFill>
                  <a:solidFill>
                    <a:srgbClr val="C00000"/>
                  </a:solidFill>
                </a:uFill>
                <a:latin typeface="微軟正黑體" panose="020B0604030504040204" pitchFamily="34" charset="-120"/>
                <a:ea typeface="微軟正黑體" panose="020B0604030504040204" pitchFamily="34" charset="-120"/>
              </a:rPr>
              <a:t>並載入會議紀錄</a:t>
            </a:r>
            <a:r>
              <a:rPr lang="zh-TW" altLang="en-US" sz="2600" b="1" dirty="0">
                <a:solidFill>
                  <a:srgbClr val="006600"/>
                </a:solidFill>
                <a:latin typeface="微軟正黑體" panose="020B0604030504040204" pitchFamily="34" charset="-120"/>
                <a:ea typeface="微軟正黑體" panose="020B0604030504040204" pitchFamily="34" charset="-120"/>
              </a:rPr>
              <a:t>。</a:t>
            </a:r>
          </a:p>
        </p:txBody>
      </p:sp>
      <p:sp>
        <p:nvSpPr>
          <p:cNvPr id="5" name="Rectangle 2">
            <a:extLst>
              <a:ext uri="{FF2B5EF4-FFF2-40B4-BE49-F238E27FC236}"/>
            </a:extLst>
          </p:cNvPr>
          <p:cNvSpPr txBox="1">
            <a:spLocks noChangeArrowheads="1"/>
          </p:cNvSpPr>
          <p:nvPr/>
        </p:nvSpPr>
        <p:spPr>
          <a:xfrm>
            <a:off x="468313" y="404813"/>
            <a:ext cx="5832475" cy="730250"/>
          </a:xfrm>
          <a:prstGeom prst="rect">
            <a:avLst/>
          </a:prstGeom>
        </p:spPr>
        <p:txBody>
          <a:bodyPr anchor="ctr">
            <a:norm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lang="zh-TW" altLang="en-US" sz="3200" b="1" cap="none" dirty="0">
                <a:solidFill>
                  <a:srgbClr val="003399"/>
                </a:solidFill>
                <a:effectLst/>
                <a:latin typeface="微軟正黑體" panose="020B0604030504040204" pitchFamily="34" charset="-120"/>
              </a:rPr>
              <a:t>開標前合格標</a:t>
            </a:r>
            <a:r>
              <a:rPr lang="en-US" altLang="zh-TW" sz="3200" b="1" cap="none" dirty="0">
                <a:solidFill>
                  <a:srgbClr val="003399"/>
                </a:solidFill>
                <a:effectLst/>
                <a:latin typeface="微軟正黑體" panose="020B0604030504040204" pitchFamily="34" charset="-120"/>
              </a:rPr>
              <a:t>(</a:t>
            </a:r>
            <a:r>
              <a:rPr lang="zh-TW" altLang="en-US" sz="3200" b="1" cap="none" dirty="0">
                <a:solidFill>
                  <a:srgbClr val="003399"/>
                </a:solidFill>
                <a:effectLst/>
                <a:latin typeface="微軟正黑體" panose="020B0604030504040204" pitchFamily="34" charset="-120"/>
              </a:rPr>
              <a:t>有效標</a:t>
            </a:r>
            <a:r>
              <a:rPr lang="en-US" altLang="zh-TW" sz="3200" b="1" cap="none" dirty="0">
                <a:solidFill>
                  <a:srgbClr val="003399"/>
                </a:solidFill>
                <a:effectLst/>
                <a:latin typeface="微軟正黑體" panose="020B0604030504040204" pitchFamily="34" charset="-120"/>
              </a:rPr>
              <a:t>)</a:t>
            </a:r>
            <a:r>
              <a:rPr lang="zh-TW" altLang="en-US" sz="3200" b="1" cap="none" dirty="0">
                <a:solidFill>
                  <a:srgbClr val="003399"/>
                </a:solidFill>
                <a:effectLst/>
                <a:latin typeface="微軟正黑體" panose="020B0604030504040204" pitchFamily="34" charset="-120"/>
              </a:rPr>
              <a:t>判定釋例</a:t>
            </a:r>
          </a:p>
        </p:txBody>
      </p:sp>
    </p:spTree>
    <p:extLst>
      <p:ext uri="{BB962C8B-B14F-4D97-AF65-F5344CB8AC3E}">
        <p14:creationId xmlns:p14="http://schemas.microsoft.com/office/powerpoint/2010/main" val="3691767685"/>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98257DD0-D329-4275-8EDF-E0BC85EF02E4}" type="slidenum">
              <a:rPr lang="en-US" altLang="zh-TW" sz="1400" smtClean="0">
                <a:solidFill>
                  <a:srgbClr val="AD1F1F"/>
                </a:solidFill>
                <a:latin typeface="Times New Roman" panose="02020603050405020304" pitchFamily="18" charset="0"/>
              </a:rPr>
              <a:pPr>
                <a:spcBef>
                  <a:spcPct val="0"/>
                </a:spcBef>
                <a:buClrTx/>
                <a:buSzTx/>
                <a:buFontTx/>
                <a:buNone/>
                <a:defRPr/>
              </a:pPr>
              <a:t>148</a:t>
            </a:fld>
            <a:endParaRPr lang="en-US" altLang="zh-TW" sz="1400">
              <a:solidFill>
                <a:srgbClr val="AD1F1F"/>
              </a:solidFill>
              <a:latin typeface="Times New Roman" panose="02020603050405020304" pitchFamily="18" charset="0"/>
            </a:endParaRPr>
          </a:p>
        </p:txBody>
      </p:sp>
      <p:sp>
        <p:nvSpPr>
          <p:cNvPr id="6" name="Rectangle 2">
            <a:extLst>
              <a:ext uri="{FF2B5EF4-FFF2-40B4-BE49-F238E27FC236}"/>
            </a:extLst>
          </p:cNvPr>
          <p:cNvSpPr txBox="1">
            <a:spLocks noChangeArrowheads="1"/>
          </p:cNvSpPr>
          <p:nvPr/>
        </p:nvSpPr>
        <p:spPr>
          <a:xfrm>
            <a:off x="468312" y="404813"/>
            <a:ext cx="6551959" cy="730250"/>
          </a:xfrm>
          <a:prstGeom prst="rect">
            <a:avLst/>
          </a:prstGeom>
        </p:spPr>
        <p:txBody>
          <a:bodyPr anchor="ctr">
            <a:norm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lang="zh-TW" altLang="en-US" sz="3200" b="1" cap="none" smtClean="0">
                <a:solidFill>
                  <a:srgbClr val="003399"/>
                </a:solidFill>
                <a:effectLst/>
                <a:latin typeface="微軟正黑體" panose="020B0604030504040204" pitchFamily="34" charset="-120"/>
              </a:rPr>
              <a:t>允許廠商撤回投標文件情形</a:t>
            </a:r>
            <a:endParaRPr lang="zh-TW" altLang="en-US" sz="3200" b="1" cap="none" dirty="0">
              <a:solidFill>
                <a:srgbClr val="003399"/>
              </a:solidFill>
              <a:effectLst/>
              <a:latin typeface="微軟正黑體" panose="020B0604030504040204" pitchFamily="34" charset="-120"/>
            </a:endParaRPr>
          </a:p>
        </p:txBody>
      </p:sp>
      <p:sp>
        <p:nvSpPr>
          <p:cNvPr id="5" name="Rectangle 11">
            <a:extLst>
              <a:ext uri="{FF2B5EF4-FFF2-40B4-BE49-F238E27FC236}"/>
            </a:extLst>
          </p:cNvPr>
          <p:cNvSpPr>
            <a:spLocks noChangeArrowheads="1"/>
          </p:cNvSpPr>
          <p:nvPr/>
        </p:nvSpPr>
        <p:spPr bwMode="auto">
          <a:xfrm>
            <a:off x="336625" y="1340768"/>
            <a:ext cx="8281987" cy="4572508"/>
          </a:xfrm>
          <a:prstGeom prst="rect">
            <a:avLst/>
          </a:prstGeom>
          <a:noFill/>
          <a:ln w="9525">
            <a:noFill/>
            <a:miter lim="800000"/>
            <a:headEnd/>
            <a:tailEnd/>
          </a:ln>
          <a:effectLst/>
        </p:spPr>
        <p:txBody>
          <a:bodyPr/>
          <a:lstStyle/>
          <a:p>
            <a:pPr marL="261938" indent="-261938" algn="just" eaLnBrk="1" hangingPunct="1">
              <a:lnSpc>
                <a:spcPts val="4000"/>
              </a:lnSpc>
              <a:spcBef>
                <a:spcPts val="0"/>
              </a:spcBef>
              <a:buClr>
                <a:prstClr val="black"/>
              </a:buClr>
              <a:buSzPct val="75000"/>
              <a:buFont typeface="Wingdings" pitchFamily="2" charset="2"/>
              <a:buChar char="l"/>
              <a:defRPr/>
            </a:pPr>
            <a:r>
              <a:rPr lang="en-US" altLang="zh-TW" sz="2800" b="1">
                <a:solidFill>
                  <a:srgbClr val="660033"/>
                </a:solidFill>
                <a:latin typeface="微軟正黑體" panose="020B0604030504040204" pitchFamily="34" charset="-120"/>
                <a:ea typeface="微軟正黑體" panose="020B0604030504040204" pitchFamily="34" charset="-120"/>
              </a:rPr>
              <a:t>96.3.2</a:t>
            </a:r>
            <a:r>
              <a:rPr lang="zh-TW" altLang="en-US" sz="2800" b="1">
                <a:solidFill>
                  <a:srgbClr val="660033"/>
                </a:solidFill>
                <a:latin typeface="微軟正黑體" panose="020B0604030504040204" pitchFamily="34" charset="-120"/>
                <a:ea typeface="微軟正黑體" panose="020B0604030504040204" pitchFamily="34" charset="-120"/>
              </a:rPr>
              <a:t>工程企字第</a:t>
            </a:r>
            <a:r>
              <a:rPr lang="en-US" altLang="zh-TW" sz="2800" b="1">
                <a:solidFill>
                  <a:srgbClr val="660033"/>
                </a:solidFill>
                <a:latin typeface="微軟正黑體" panose="020B0604030504040204" pitchFamily="34" charset="-120"/>
                <a:ea typeface="微軟正黑體" panose="020B0604030504040204" pitchFamily="34" charset="-120"/>
              </a:rPr>
              <a:t>09600064690</a:t>
            </a:r>
            <a:r>
              <a:rPr lang="zh-TW" altLang="en-US" sz="2800" b="1">
                <a:solidFill>
                  <a:srgbClr val="660033"/>
                </a:solidFill>
                <a:latin typeface="微軟正黑體" panose="020B0604030504040204" pitchFamily="34" charset="-120"/>
                <a:ea typeface="微軟正黑體" panose="020B0604030504040204" pitchFamily="34" charset="-120"/>
              </a:rPr>
              <a:t>號</a:t>
            </a:r>
            <a:endParaRPr lang="zh-TW" altLang="en-US" sz="2800" b="1" dirty="0">
              <a:solidFill>
                <a:srgbClr val="660033"/>
              </a:solidFill>
              <a:latin typeface="微軟正黑體" panose="020B0604030504040204" pitchFamily="34" charset="-120"/>
              <a:ea typeface="微軟正黑體" panose="020B0604030504040204" pitchFamily="34" charset="-120"/>
            </a:endParaRPr>
          </a:p>
          <a:p>
            <a:pPr marL="271463" lvl="1" indent="531813" algn="just" eaLnBrk="1" hangingPunct="1">
              <a:lnSpc>
                <a:spcPts val="4000"/>
              </a:lnSpc>
              <a:spcBef>
                <a:spcPts val="0"/>
              </a:spcBef>
              <a:buClr>
                <a:srgbClr val="006600"/>
              </a:buClr>
              <a:buSzPct val="75000"/>
              <a:defRPr/>
            </a:pPr>
            <a:r>
              <a:rPr lang="zh-TW" altLang="en-US" sz="2800" b="1" u="sng">
                <a:solidFill>
                  <a:srgbClr val="000099"/>
                </a:solidFill>
                <a:latin typeface="微軟正黑體" panose="020B0604030504040204" pitchFamily="34" charset="-120"/>
                <a:ea typeface="微軟正黑體" panose="020B0604030504040204" pitchFamily="34" charset="-120"/>
              </a:rPr>
              <a:t>機關</a:t>
            </a:r>
            <a:r>
              <a:rPr lang="zh-TW" altLang="en-US" sz="2800" b="1">
                <a:solidFill>
                  <a:srgbClr val="000099"/>
                </a:solidFill>
                <a:latin typeface="微軟正黑體" panose="020B0604030504040204" pitchFamily="34" charset="-120"/>
                <a:ea typeface="微軟正黑體" panose="020B0604030504040204" pitchFamily="34" charset="-120"/>
              </a:rPr>
              <a:t>依政府採購法第</a:t>
            </a:r>
            <a:r>
              <a:rPr lang="en-US" altLang="zh-TW" sz="2800" b="1">
                <a:solidFill>
                  <a:srgbClr val="000099"/>
                </a:solidFill>
                <a:latin typeface="微軟正黑體" panose="020B0604030504040204" pitchFamily="34" charset="-120"/>
                <a:ea typeface="微軟正黑體" panose="020B0604030504040204" pitchFamily="34" charset="-120"/>
              </a:rPr>
              <a:t>41</a:t>
            </a:r>
            <a:r>
              <a:rPr lang="zh-TW" altLang="en-US" sz="2800" b="1">
                <a:solidFill>
                  <a:srgbClr val="000099"/>
                </a:solidFill>
                <a:latin typeface="微軟正黑體" panose="020B0604030504040204" pitchFamily="34" charset="-120"/>
                <a:ea typeface="微軟正黑體" panose="020B0604030504040204" pitchFamily="34" charset="-120"/>
              </a:rPr>
              <a:t>條第</a:t>
            </a:r>
            <a:r>
              <a:rPr lang="en-US" altLang="zh-TW" sz="2800" b="1">
                <a:solidFill>
                  <a:srgbClr val="000099"/>
                </a:solidFill>
                <a:latin typeface="微軟正黑體" panose="020B0604030504040204" pitchFamily="34" charset="-120"/>
                <a:ea typeface="微軟正黑體" panose="020B0604030504040204" pitchFamily="34" charset="-120"/>
              </a:rPr>
              <a:t>2</a:t>
            </a:r>
            <a:r>
              <a:rPr lang="zh-TW" altLang="en-US" sz="2800" b="1">
                <a:solidFill>
                  <a:srgbClr val="000099"/>
                </a:solidFill>
                <a:latin typeface="微軟正黑體" panose="020B0604030504040204" pitchFamily="34" charset="-120"/>
                <a:ea typeface="微軟正黑體" panose="020B0604030504040204" pitchFamily="34" charset="-120"/>
              </a:rPr>
              <a:t>項規定</a:t>
            </a:r>
            <a:r>
              <a:rPr lang="zh-TW" altLang="en-US" sz="2800" b="1" u="sng">
                <a:solidFill>
                  <a:srgbClr val="000099"/>
                </a:solidFill>
                <a:latin typeface="微軟正黑體" panose="020B0604030504040204" pitchFamily="34" charset="-120"/>
                <a:ea typeface="微軟正黑體" panose="020B0604030504040204" pitchFamily="34" charset="-120"/>
              </a:rPr>
              <a:t>自行變更或補充招標文件內容</a:t>
            </a:r>
            <a:r>
              <a:rPr lang="zh-TW" altLang="en-US" sz="2800" b="1">
                <a:solidFill>
                  <a:srgbClr val="000099"/>
                </a:solidFill>
                <a:latin typeface="微軟正黑體" panose="020B0604030504040204" pitchFamily="34" charset="-120"/>
                <a:ea typeface="微軟正黑體" panose="020B0604030504040204" pitchFamily="34" charset="-120"/>
              </a:rPr>
              <a:t>，如該變更或補充將影響廠商投標文件內容者，機關得於該採購案之更正公告及延長等標期間，</a:t>
            </a:r>
            <a:r>
              <a:rPr lang="zh-TW" altLang="en-US" sz="2800" b="1" u="sng">
                <a:solidFill>
                  <a:srgbClr val="C00000"/>
                </a:solidFill>
                <a:latin typeface="微軟正黑體" panose="020B0604030504040204" pitchFamily="34" charset="-120"/>
                <a:ea typeface="微軟正黑體" panose="020B0604030504040204" pitchFamily="34" charset="-120"/>
              </a:rPr>
              <a:t>允許更正公告刊登日以前已投標或已將投標文件交郵遞之廠商，撤回其報價或更正有關之內容</a:t>
            </a:r>
            <a:r>
              <a:rPr lang="zh-TW" altLang="en-US" sz="2800" b="1">
                <a:solidFill>
                  <a:srgbClr val="000099"/>
                </a:solidFill>
                <a:latin typeface="微軟正黑體" panose="020B0604030504040204" pitchFamily="34" charset="-120"/>
                <a:ea typeface="微軟正黑體" panose="020B0604030504040204" pitchFamily="34" charset="-120"/>
              </a:rPr>
              <a:t>。</a:t>
            </a:r>
            <a:endParaRPr lang="zh-TW" altLang="en-US" sz="2800"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87237056"/>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400" smtClean="0">
                <a:solidFill>
                  <a:srgbClr val="AD1F1F"/>
                </a:solidFill>
                <a:latin typeface="Times New Roman" panose="02020603050405020304" pitchFamily="18" charset="0"/>
              </a:rPr>
              <a:pPr>
                <a:spcBef>
                  <a:spcPct val="0"/>
                </a:spcBef>
                <a:buClrTx/>
                <a:buSzTx/>
                <a:buFontTx/>
                <a:buNone/>
                <a:defRPr/>
              </a:pPr>
              <a:t>149</a:t>
            </a:fld>
            <a:endParaRPr lang="en-US" altLang="zh-TW" sz="1400">
              <a:solidFill>
                <a:srgbClr val="AD1F1F"/>
              </a:solidFill>
              <a:latin typeface="Times New Roman" panose="02020603050405020304" pitchFamily="18" charset="0"/>
            </a:endParaRPr>
          </a:p>
        </p:txBody>
      </p:sp>
      <p:sp>
        <p:nvSpPr>
          <p:cNvPr id="2" name="書卷 (水平) 1">
            <a:extLst/>
          </p:cNvPr>
          <p:cNvSpPr/>
          <p:nvPr/>
        </p:nvSpPr>
        <p:spPr>
          <a:xfrm>
            <a:off x="2555776" y="116632"/>
            <a:ext cx="4565557" cy="832594"/>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smtClean="0">
                <a:solidFill>
                  <a:srgbClr val="0000FF"/>
                </a:solidFill>
                <a:latin typeface="微軟正黑體" panose="020B0604030504040204" pitchFamily="34" charset="-120"/>
              </a:rPr>
              <a:t>審標時發現圍標案例一</a:t>
            </a:r>
            <a:endParaRPr lang="zh-TW" altLang="en-US" sz="2800">
              <a:solidFill>
                <a:srgbClr val="0000FF"/>
              </a:solidFill>
              <a:latin typeface="微軟正黑體" panose="020B0604030504040204" pitchFamily="34" charset="-120"/>
            </a:endParaRPr>
          </a:p>
        </p:txBody>
      </p:sp>
      <p:sp>
        <p:nvSpPr>
          <p:cNvPr id="6" name="Rectangle 3"/>
          <p:cNvSpPr txBox="1">
            <a:spLocks noChangeArrowheads="1"/>
          </p:cNvSpPr>
          <p:nvPr/>
        </p:nvSpPr>
        <p:spPr bwMode="auto">
          <a:xfrm>
            <a:off x="371040" y="1196752"/>
            <a:ext cx="8461375" cy="5280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717550" indent="-717550" algn="just" eaLnBrk="1" hangingPunct="1">
              <a:spcBef>
                <a:spcPts val="0"/>
              </a:spcBef>
              <a:buClr>
                <a:srgbClr val="C00000"/>
              </a:buClr>
              <a:buSzPct val="85000"/>
              <a:buFont typeface="Wingdings" panose="05000000000000000000" pitchFamily="2" charset="2"/>
              <a:buNone/>
            </a:pPr>
            <a:r>
              <a:rPr lang="zh-TW" altLang="en-US" sz="2600" b="1" kern="0" smtClean="0">
                <a:solidFill>
                  <a:srgbClr val="000066"/>
                </a:solidFill>
                <a:latin typeface="微軟正黑體" panose="020B0604030504040204" pitchFamily="34" charset="-120"/>
              </a:rPr>
              <a:t>一、公告金額以上未達查核金額之財物採購，採公開招標最低標決標；</a:t>
            </a:r>
            <a:r>
              <a:rPr lang="en-US" altLang="zh-TW" sz="2600" b="1" kern="0">
                <a:solidFill>
                  <a:srgbClr val="000066"/>
                </a:solidFill>
                <a:latin typeface="微軟正黑體" panose="020B0604030504040204" pitchFamily="34" charset="-120"/>
              </a:rPr>
              <a:t> </a:t>
            </a:r>
            <a:r>
              <a:rPr lang="en-US" altLang="zh-TW" sz="2600" b="1" kern="0" smtClean="0">
                <a:solidFill>
                  <a:srgbClr val="800000"/>
                </a:solidFill>
                <a:latin typeface="微軟正黑體" panose="020B0604030504040204" pitchFamily="34" charset="-120"/>
              </a:rPr>
              <a:t>112/11/10 </a:t>
            </a:r>
            <a:r>
              <a:rPr lang="zh-TW" altLang="en-US" sz="2600" b="1" kern="0" smtClean="0">
                <a:solidFill>
                  <a:srgbClr val="800000"/>
                </a:solidFill>
                <a:latin typeface="微軟正黑體" panose="020B0604030504040204" pitchFamily="34" charset="-120"/>
              </a:rPr>
              <a:t>公告</a:t>
            </a:r>
            <a:r>
              <a:rPr lang="zh-TW" altLang="en-US" sz="2600" b="1" kern="0" smtClean="0">
                <a:solidFill>
                  <a:srgbClr val="000066"/>
                </a:solidFill>
                <a:latin typeface="微軟正黑體" panose="020B0604030504040204" pitchFamily="34" charset="-120"/>
              </a:rPr>
              <a:t>。</a:t>
            </a:r>
            <a:endParaRPr lang="en-US" altLang="zh-TW" sz="2600" b="1" kern="0" smtClean="0">
              <a:solidFill>
                <a:srgbClr val="000066"/>
              </a:solidFill>
              <a:latin typeface="微軟正黑體" panose="020B0604030504040204" pitchFamily="34" charset="-120"/>
            </a:endParaRPr>
          </a:p>
          <a:p>
            <a:pPr marL="717550" indent="-717550" algn="just" eaLnBrk="1" hangingPunct="1">
              <a:spcBef>
                <a:spcPts val="0"/>
              </a:spcBef>
              <a:buClr>
                <a:srgbClr val="C00000"/>
              </a:buClr>
              <a:buSzPct val="85000"/>
              <a:buFont typeface="Wingdings" panose="05000000000000000000" pitchFamily="2" charset="2"/>
              <a:buNone/>
            </a:pPr>
            <a:r>
              <a:rPr lang="zh-TW" altLang="en-US" sz="2600" b="1" kern="0" smtClean="0">
                <a:solidFill>
                  <a:srgbClr val="000066"/>
                </a:solidFill>
                <a:latin typeface="微軟正黑體" panose="020B0604030504040204" pitchFamily="34" charset="-120"/>
              </a:rPr>
              <a:t>二、</a:t>
            </a:r>
            <a:r>
              <a:rPr lang="en-US" altLang="zh-TW" sz="2600" b="1" kern="0" smtClean="0">
                <a:solidFill>
                  <a:srgbClr val="800000"/>
                </a:solidFill>
                <a:latin typeface="微軟正黑體" panose="020B0604030504040204" pitchFamily="34" charset="-120"/>
              </a:rPr>
              <a:t>112/11/21 17:00</a:t>
            </a:r>
            <a:r>
              <a:rPr lang="zh-TW" altLang="en-US" sz="2600" b="1" kern="0" smtClean="0">
                <a:solidFill>
                  <a:srgbClr val="800000"/>
                </a:solidFill>
                <a:latin typeface="微軟正黑體" panose="020B0604030504040204" pitchFamily="34" charset="-120"/>
              </a:rPr>
              <a:t>截止收件</a:t>
            </a:r>
            <a:r>
              <a:rPr lang="zh-TW" altLang="en-US" sz="2600" b="1" kern="0" smtClean="0">
                <a:solidFill>
                  <a:srgbClr val="000066"/>
                </a:solidFill>
                <a:latin typeface="微軟正黑體" panose="020B0604030504040204" pitchFamily="34" charset="-120"/>
              </a:rPr>
              <a:t>；</a:t>
            </a:r>
            <a:r>
              <a:rPr lang="en-US" altLang="zh-TW" sz="2600" b="1" kern="0">
                <a:solidFill>
                  <a:srgbClr val="000066"/>
                </a:solidFill>
                <a:latin typeface="微軟正黑體" panose="020B0604030504040204" pitchFamily="34" charset="-120"/>
              </a:rPr>
              <a:t>112/11/22 </a:t>
            </a:r>
            <a:r>
              <a:rPr lang="en-US" altLang="zh-TW" sz="2600" b="1" kern="0" smtClean="0">
                <a:solidFill>
                  <a:srgbClr val="000066"/>
                </a:solidFill>
                <a:latin typeface="微軟正黑體" panose="020B0604030504040204" pitchFamily="34" charset="-120"/>
              </a:rPr>
              <a:t>09:30</a:t>
            </a:r>
            <a:r>
              <a:rPr lang="zh-TW" altLang="en-US" sz="2600" b="1" kern="0" smtClean="0">
                <a:solidFill>
                  <a:srgbClr val="000066"/>
                </a:solidFill>
                <a:latin typeface="微軟正黑體" panose="020B0604030504040204" pitchFamily="34" charset="-120"/>
              </a:rPr>
              <a:t>開標。</a:t>
            </a:r>
            <a:endParaRPr lang="en-US" altLang="zh-TW" sz="2600" b="1" kern="0" smtClean="0">
              <a:solidFill>
                <a:srgbClr val="000066"/>
              </a:solidFill>
              <a:latin typeface="微軟正黑體" panose="020B0604030504040204" pitchFamily="34" charset="-120"/>
            </a:endParaRPr>
          </a:p>
          <a:p>
            <a:pPr marL="717550" indent="-717550" algn="just" eaLnBrk="1" hangingPunct="1">
              <a:spcBef>
                <a:spcPts val="0"/>
              </a:spcBef>
              <a:buClr>
                <a:srgbClr val="C00000"/>
              </a:buClr>
              <a:buSzPct val="85000"/>
              <a:buFont typeface="Wingdings" panose="05000000000000000000" pitchFamily="2" charset="2"/>
              <a:buNone/>
            </a:pPr>
            <a:r>
              <a:rPr lang="zh-TW" altLang="en-US" sz="2600" b="1" kern="0" smtClean="0">
                <a:solidFill>
                  <a:srgbClr val="000066"/>
                </a:solidFill>
                <a:latin typeface="微軟正黑體" panose="020B0604030504040204" pitchFamily="34" charset="-120"/>
              </a:rPr>
              <a:t>三、截止投標後，查詢電子領標</a:t>
            </a:r>
            <a:r>
              <a:rPr lang="en-US" altLang="zh-TW" sz="2600" b="1" kern="0" smtClean="0">
                <a:solidFill>
                  <a:srgbClr val="000066"/>
                </a:solidFill>
                <a:latin typeface="微軟正黑體" panose="020B0604030504040204" pitchFamily="34" charset="-120"/>
              </a:rPr>
              <a:t>5</a:t>
            </a:r>
            <a:r>
              <a:rPr lang="zh-TW" altLang="en-US" sz="2600" b="1" kern="0" smtClean="0">
                <a:solidFill>
                  <a:srgbClr val="000066"/>
                </a:solidFill>
                <a:latin typeface="微軟正黑體" panose="020B0604030504040204" pitchFamily="34" charset="-120"/>
              </a:rPr>
              <a:t>家；投標廠商</a:t>
            </a:r>
            <a:r>
              <a:rPr lang="en-US" altLang="zh-TW" sz="2600" b="1" kern="0" smtClean="0">
                <a:solidFill>
                  <a:srgbClr val="000066"/>
                </a:solidFill>
                <a:latin typeface="微軟正黑體" panose="020B0604030504040204" pitchFamily="34" charset="-120"/>
              </a:rPr>
              <a:t>3</a:t>
            </a:r>
            <a:r>
              <a:rPr lang="zh-TW" altLang="en-US" sz="2600" b="1" kern="0" smtClean="0">
                <a:solidFill>
                  <a:srgbClr val="000066"/>
                </a:solidFill>
                <a:latin typeface="微軟正黑體" panose="020B0604030504040204" pitchFamily="34" charset="-120"/>
              </a:rPr>
              <a:t>家。</a:t>
            </a:r>
            <a:endParaRPr lang="en-US" altLang="zh-TW" sz="2600" b="1" kern="0" smtClean="0">
              <a:solidFill>
                <a:srgbClr val="000066"/>
              </a:solidFill>
              <a:latin typeface="微軟正黑體" panose="020B0604030504040204" pitchFamily="34" charset="-120"/>
            </a:endParaRPr>
          </a:p>
          <a:p>
            <a:pPr marL="717550" indent="-717550" algn="just" eaLnBrk="1" hangingPunct="1">
              <a:spcBef>
                <a:spcPts val="0"/>
              </a:spcBef>
              <a:buClr>
                <a:srgbClr val="C00000"/>
              </a:buClr>
              <a:buSzPct val="85000"/>
              <a:buFont typeface="Wingdings" panose="05000000000000000000" pitchFamily="2" charset="2"/>
              <a:buNone/>
            </a:pPr>
            <a:r>
              <a:rPr lang="zh-TW" altLang="en-US" sz="2600" b="1" kern="0" smtClean="0">
                <a:solidFill>
                  <a:srgbClr val="000066"/>
                </a:solidFill>
                <a:latin typeface="微軟正黑體" panose="020B0604030504040204" pitchFamily="34" charset="-120"/>
              </a:rPr>
              <a:t>四、審標結果分析：</a:t>
            </a:r>
            <a:r>
              <a:rPr lang="en-US" altLang="zh-TW" sz="2600" b="1" kern="0" smtClean="0">
                <a:solidFill>
                  <a:srgbClr val="006600"/>
                </a:solidFill>
                <a:latin typeface="微軟正黑體" panose="020B0604030504040204" pitchFamily="34" charset="-120"/>
              </a:rPr>
              <a:t>A</a:t>
            </a:r>
            <a:r>
              <a:rPr lang="zh-TW" altLang="en-US" sz="2600" b="1" kern="0" smtClean="0">
                <a:solidFill>
                  <a:srgbClr val="006600"/>
                </a:solidFill>
                <a:latin typeface="微軟正黑體" panose="020B0604030504040204" pitchFamily="34" charset="-120"/>
              </a:rPr>
              <a:t>、</a:t>
            </a:r>
            <a:r>
              <a:rPr lang="en-US" altLang="zh-TW" sz="2600" b="1" kern="0" smtClean="0">
                <a:solidFill>
                  <a:srgbClr val="006600"/>
                </a:solidFill>
                <a:latin typeface="微軟正黑體" panose="020B0604030504040204" pitchFamily="34" charset="-120"/>
              </a:rPr>
              <a:t>B</a:t>
            </a:r>
            <a:r>
              <a:rPr lang="zh-TW" altLang="en-US" sz="2600" b="1" kern="0">
                <a:solidFill>
                  <a:srgbClr val="006600"/>
                </a:solidFill>
                <a:latin typeface="微軟正黑體" panose="020B0604030504040204" pitchFamily="34" charset="-120"/>
              </a:rPr>
              <a:t>、</a:t>
            </a:r>
            <a:r>
              <a:rPr lang="en-US" altLang="zh-TW" sz="2600" b="1" kern="0" smtClean="0">
                <a:solidFill>
                  <a:srgbClr val="006600"/>
                </a:solidFill>
                <a:latin typeface="微軟正黑體" panose="020B0604030504040204" pitchFamily="34" charset="-120"/>
              </a:rPr>
              <a:t>C </a:t>
            </a:r>
            <a:r>
              <a:rPr lang="zh-TW" altLang="en-US" sz="2600" b="1" kern="0" smtClean="0">
                <a:solidFill>
                  <a:srgbClr val="006600"/>
                </a:solidFill>
                <a:latin typeface="微軟正黑體" panose="020B0604030504040204" pitchFamily="34" charset="-120"/>
              </a:rPr>
              <a:t>三家</a:t>
            </a:r>
            <a:r>
              <a:rPr lang="zh-TW" altLang="en-US" sz="2600" b="1" kern="0">
                <a:solidFill>
                  <a:srgbClr val="006600"/>
                </a:solidFill>
                <a:latin typeface="微軟正黑體" panose="020B0604030504040204" pitchFamily="34" charset="-120"/>
              </a:rPr>
              <a:t>投標</a:t>
            </a:r>
            <a:r>
              <a:rPr lang="zh-TW" altLang="en-US" sz="2600" b="1" kern="0" smtClean="0">
                <a:solidFill>
                  <a:srgbClr val="006600"/>
                </a:solidFill>
                <a:latin typeface="微軟正黑體" panose="020B0604030504040204" pitchFamily="34" charset="-120"/>
              </a:rPr>
              <a:t>廠商</a:t>
            </a:r>
            <a:endParaRPr lang="en-US" altLang="zh-TW" sz="2600" b="1" kern="0" smtClean="0">
              <a:solidFill>
                <a:srgbClr val="006600"/>
              </a:solidFill>
              <a:latin typeface="微軟正黑體" panose="020B0604030504040204" pitchFamily="34" charset="-120"/>
            </a:endParaRPr>
          </a:p>
          <a:p>
            <a:pPr marL="450850" indent="-450850" algn="just" eaLnBrk="1" hangingPunct="1">
              <a:spcBef>
                <a:spcPts val="0"/>
              </a:spcBef>
              <a:buClr>
                <a:srgbClr val="C00000"/>
              </a:buClr>
              <a:buSzPct val="85000"/>
              <a:buFont typeface="Wingdings" panose="05000000000000000000" pitchFamily="2" charset="2"/>
              <a:buNone/>
            </a:pPr>
            <a:r>
              <a:rPr lang="en-US" altLang="zh-TW" sz="2600" b="1" kern="0" smtClean="0">
                <a:solidFill>
                  <a:srgbClr val="000066"/>
                </a:solidFill>
                <a:latin typeface="微軟正黑體" panose="020B0604030504040204" pitchFamily="34" charset="-120"/>
              </a:rPr>
              <a:t>(1)B</a:t>
            </a:r>
            <a:r>
              <a:rPr lang="zh-TW" altLang="en-US" sz="2600" b="1" kern="0" smtClean="0">
                <a:solidFill>
                  <a:srgbClr val="000066"/>
                </a:solidFill>
                <a:latin typeface="微軟正黑體" panose="020B0604030504040204" pitchFamily="34" charset="-120"/>
              </a:rPr>
              <a:t>公司出席開標提供</a:t>
            </a:r>
            <a:r>
              <a:rPr lang="zh-TW" altLang="en-US" sz="2600" b="1" kern="0">
                <a:solidFill>
                  <a:srgbClr val="000066"/>
                </a:solidFill>
                <a:latin typeface="微軟正黑體" panose="020B0604030504040204" pitchFamily="34" charset="-120"/>
              </a:rPr>
              <a:t>之委託代理出席授權書之負責人</a:t>
            </a:r>
            <a:r>
              <a:rPr lang="zh-TW" altLang="en-US" sz="2600" b="1" kern="0" smtClean="0">
                <a:solidFill>
                  <a:srgbClr val="000066"/>
                </a:solidFill>
                <a:latin typeface="微軟正黑體" panose="020B0604030504040204" pitchFamily="34" charset="-120"/>
              </a:rPr>
              <a:t>姓為</a:t>
            </a:r>
            <a:r>
              <a:rPr lang="en-US" altLang="zh-TW" sz="2600" b="1" kern="0" smtClean="0">
                <a:solidFill>
                  <a:srgbClr val="000066"/>
                </a:solidFill>
                <a:latin typeface="微軟正黑體" panose="020B0604030504040204" pitchFamily="34" charset="-120"/>
              </a:rPr>
              <a:t>A</a:t>
            </a:r>
            <a:r>
              <a:rPr lang="zh-TW" altLang="en-US" sz="2600" b="1" kern="0" smtClean="0">
                <a:solidFill>
                  <a:srgbClr val="000066"/>
                </a:solidFill>
                <a:latin typeface="微軟正黑體" panose="020B0604030504040204" pitchFamily="34" charset="-120"/>
              </a:rPr>
              <a:t>公司負責人。</a:t>
            </a:r>
            <a:endParaRPr lang="en-US" altLang="zh-TW" sz="2600" b="1" kern="0" smtClean="0">
              <a:solidFill>
                <a:srgbClr val="000066"/>
              </a:solidFill>
              <a:latin typeface="微軟正黑體" panose="020B0604030504040204" pitchFamily="34" charset="-120"/>
            </a:endParaRPr>
          </a:p>
          <a:p>
            <a:pPr marL="450850" indent="-450850" algn="just" eaLnBrk="1" hangingPunct="1">
              <a:spcBef>
                <a:spcPts val="0"/>
              </a:spcBef>
              <a:buClr>
                <a:srgbClr val="C00000"/>
              </a:buClr>
              <a:buSzPct val="85000"/>
              <a:buFont typeface="Wingdings" panose="05000000000000000000" pitchFamily="2" charset="2"/>
              <a:buNone/>
            </a:pPr>
            <a:r>
              <a:rPr lang="en-US" altLang="zh-TW" sz="2600" b="1" kern="0" smtClean="0">
                <a:solidFill>
                  <a:srgbClr val="000066"/>
                </a:solidFill>
                <a:latin typeface="微軟正黑體" panose="020B0604030504040204" pitchFamily="34" charset="-120"/>
              </a:rPr>
              <a:t>(2)B</a:t>
            </a:r>
            <a:r>
              <a:rPr lang="zh-TW" altLang="en-US" sz="2600" b="1" kern="0" smtClean="0">
                <a:solidFill>
                  <a:srgbClr val="000066"/>
                </a:solidFill>
                <a:latin typeface="微軟正黑體" panose="020B0604030504040204" pitchFamily="34" charset="-120"/>
              </a:rPr>
              <a:t>公司於</a:t>
            </a:r>
            <a:r>
              <a:rPr lang="en-US" altLang="zh-TW" sz="2600" b="1" kern="0" smtClean="0">
                <a:solidFill>
                  <a:srgbClr val="000066"/>
                </a:solidFill>
                <a:latin typeface="微軟正黑體" panose="020B0604030504040204" pitchFamily="34" charset="-120"/>
              </a:rPr>
              <a:t>112</a:t>
            </a:r>
            <a:r>
              <a:rPr lang="zh-TW" altLang="en-US" sz="2600" b="1" kern="0" smtClean="0">
                <a:solidFill>
                  <a:srgbClr val="000066"/>
                </a:solidFill>
                <a:latin typeface="微軟正黑體" panose="020B0604030504040204" pitchFamily="34" charset="-120"/>
              </a:rPr>
              <a:t>年</a:t>
            </a:r>
            <a:r>
              <a:rPr lang="en-US" altLang="zh-TW" sz="2600" b="1" kern="0" smtClean="0">
                <a:solidFill>
                  <a:srgbClr val="000066"/>
                </a:solidFill>
                <a:latin typeface="微軟正黑體" panose="020B0604030504040204" pitchFamily="34" charset="-120"/>
              </a:rPr>
              <a:t>11</a:t>
            </a:r>
            <a:r>
              <a:rPr lang="zh-TW" altLang="en-US" sz="2600" b="1" kern="0" smtClean="0">
                <a:solidFill>
                  <a:srgbClr val="000066"/>
                </a:solidFill>
                <a:latin typeface="微軟正黑體" panose="020B0604030504040204" pitchFamily="34" charset="-120"/>
              </a:rPr>
              <a:t>月</a:t>
            </a:r>
            <a:r>
              <a:rPr lang="en-US" altLang="zh-TW" sz="2600" b="1" kern="0" smtClean="0">
                <a:solidFill>
                  <a:srgbClr val="000066"/>
                </a:solidFill>
                <a:latin typeface="微軟正黑體" panose="020B0604030504040204" pitchFamily="34" charset="-120"/>
              </a:rPr>
              <a:t>20</a:t>
            </a:r>
            <a:r>
              <a:rPr lang="zh-TW" altLang="en-US" sz="2600" b="1" kern="0" smtClean="0">
                <a:solidFill>
                  <a:srgbClr val="000066"/>
                </a:solidFill>
                <a:latin typeface="微軟正黑體" panose="020B0604030504040204" pitchFamily="34" charset="-120"/>
              </a:rPr>
              <a:t>日電子領標；</a:t>
            </a:r>
            <a:r>
              <a:rPr lang="en-US" altLang="zh-TW" sz="2600" b="1" u="dbl" kern="0" smtClean="0">
                <a:solidFill>
                  <a:srgbClr val="006600"/>
                </a:solidFill>
                <a:uFill>
                  <a:solidFill>
                    <a:srgbClr val="FF0000"/>
                  </a:solidFill>
                </a:uFill>
                <a:latin typeface="微軟正黑體" panose="020B0604030504040204" pitchFamily="34" charset="-120"/>
              </a:rPr>
              <a:t>C</a:t>
            </a:r>
            <a:r>
              <a:rPr lang="zh-TW" altLang="en-US" sz="2600" b="1" u="dbl" kern="0" smtClean="0">
                <a:solidFill>
                  <a:srgbClr val="006600"/>
                </a:solidFill>
                <a:uFill>
                  <a:solidFill>
                    <a:srgbClr val="FF0000"/>
                  </a:solidFill>
                </a:uFill>
                <a:latin typeface="微軟正黑體" panose="020B0604030504040204" pitchFamily="34" charset="-120"/>
              </a:rPr>
              <a:t>公司於</a:t>
            </a:r>
            <a:r>
              <a:rPr lang="en-US" altLang="zh-TW" sz="2600" b="1" u="dbl" kern="0">
                <a:solidFill>
                  <a:srgbClr val="006600"/>
                </a:solidFill>
                <a:uFill>
                  <a:solidFill>
                    <a:srgbClr val="FF0000"/>
                  </a:solidFill>
                </a:uFill>
                <a:latin typeface="微軟正黑體" panose="020B0604030504040204" pitchFamily="34" charset="-120"/>
              </a:rPr>
              <a:t>112/11/21 17:00</a:t>
            </a:r>
            <a:r>
              <a:rPr lang="zh-TW" altLang="en-US" sz="2600" b="1" u="dbl" kern="0">
                <a:solidFill>
                  <a:srgbClr val="006600"/>
                </a:solidFill>
                <a:uFill>
                  <a:solidFill>
                    <a:srgbClr val="FF0000"/>
                  </a:solidFill>
                </a:uFill>
                <a:latin typeface="微軟正黑體" panose="020B0604030504040204" pitchFamily="34" charset="-120"/>
              </a:rPr>
              <a:t>截止</a:t>
            </a:r>
            <a:r>
              <a:rPr lang="zh-TW" altLang="en-US" sz="2600" b="1" u="dbl" kern="0" smtClean="0">
                <a:solidFill>
                  <a:srgbClr val="006600"/>
                </a:solidFill>
                <a:uFill>
                  <a:solidFill>
                    <a:srgbClr val="FF0000"/>
                  </a:solidFill>
                </a:uFill>
                <a:latin typeface="微軟正黑體" panose="020B0604030504040204" pitchFamily="34" charset="-120"/>
              </a:rPr>
              <a:t>收件前 </a:t>
            </a:r>
            <a:r>
              <a:rPr lang="en-US" altLang="zh-TW" sz="2600" b="1" u="dbl" kern="0" smtClean="0">
                <a:solidFill>
                  <a:srgbClr val="006600"/>
                </a:solidFill>
                <a:uFill>
                  <a:solidFill>
                    <a:srgbClr val="FF0000"/>
                  </a:solidFill>
                </a:uFill>
                <a:latin typeface="微軟正黑體" panose="020B0604030504040204" pitchFamily="34" charset="-120"/>
              </a:rPr>
              <a:t>15:24</a:t>
            </a:r>
            <a:r>
              <a:rPr lang="zh-TW" altLang="en-US" sz="2600" b="1" u="dbl" kern="0" smtClean="0">
                <a:solidFill>
                  <a:srgbClr val="006600"/>
                </a:solidFill>
                <a:uFill>
                  <a:solidFill>
                    <a:srgbClr val="FF0000"/>
                  </a:solidFill>
                </a:uFill>
                <a:latin typeface="微軟正黑體" panose="020B0604030504040204" pitchFamily="34" charset="-120"/>
              </a:rPr>
              <a:t>電子領標</a:t>
            </a:r>
            <a:r>
              <a:rPr lang="zh-TW" altLang="en-US" sz="2600" b="1" kern="0">
                <a:solidFill>
                  <a:srgbClr val="000066"/>
                </a:solidFill>
                <a:latin typeface="微軟正黑體" panose="020B0604030504040204" pitchFamily="34" charset="-120"/>
              </a:rPr>
              <a:t>；投標文件</a:t>
            </a:r>
            <a:r>
              <a:rPr lang="zh-TW" altLang="en-US" sz="2600" b="1" kern="0" smtClean="0">
                <a:solidFill>
                  <a:srgbClr val="000066"/>
                </a:solidFill>
                <a:latin typeface="微軟正黑體" panose="020B0604030504040204" pitchFamily="34" charset="-120"/>
              </a:rPr>
              <a:t>日期記載 </a:t>
            </a:r>
            <a:r>
              <a:rPr lang="en-US" altLang="zh-TW" sz="2600" b="1" kern="0" smtClean="0">
                <a:solidFill>
                  <a:srgbClr val="000066"/>
                </a:solidFill>
                <a:latin typeface="微軟正黑體" panose="020B0604030504040204" pitchFamily="34" charset="-120"/>
              </a:rPr>
              <a:t>112/11/13</a:t>
            </a:r>
            <a:r>
              <a:rPr lang="zh-TW" altLang="en-US" sz="2600" b="1" kern="0" smtClean="0">
                <a:solidFill>
                  <a:srgbClr val="000066"/>
                </a:solidFill>
                <a:latin typeface="微軟正黑體" panose="020B0604030504040204" pitchFamily="34" charset="-120"/>
              </a:rPr>
              <a:t>。</a:t>
            </a:r>
            <a:endParaRPr lang="en-US" altLang="zh-TW" sz="2600" b="1" kern="0" smtClean="0">
              <a:solidFill>
                <a:srgbClr val="000066"/>
              </a:solidFill>
              <a:latin typeface="微軟正黑體" panose="020B0604030504040204" pitchFamily="34" charset="-120"/>
            </a:endParaRPr>
          </a:p>
          <a:p>
            <a:pPr marL="450850" indent="-450850" algn="just" eaLnBrk="1" hangingPunct="1">
              <a:spcBef>
                <a:spcPts val="0"/>
              </a:spcBef>
              <a:buClr>
                <a:srgbClr val="C00000"/>
              </a:buClr>
              <a:buSzPct val="85000"/>
              <a:buFont typeface="Wingdings" panose="05000000000000000000" pitchFamily="2" charset="2"/>
              <a:buNone/>
            </a:pPr>
            <a:r>
              <a:rPr lang="en-US" altLang="zh-TW" sz="2600" b="1" kern="0" smtClean="0">
                <a:solidFill>
                  <a:srgbClr val="000066"/>
                </a:solidFill>
                <a:latin typeface="微軟正黑體" panose="020B0604030504040204" pitchFamily="34" charset="-120"/>
              </a:rPr>
              <a:t>(3)B</a:t>
            </a:r>
            <a:r>
              <a:rPr lang="zh-TW" altLang="en-US" sz="2600" b="1" kern="0" smtClean="0">
                <a:solidFill>
                  <a:srgbClr val="000066"/>
                </a:solidFill>
                <a:latin typeface="微軟正黑體" panose="020B0604030504040204" pitchFamily="34" charset="-120"/>
              </a:rPr>
              <a:t>公司檢附之廠商資格審查表手寫處與</a:t>
            </a:r>
            <a:r>
              <a:rPr lang="en-US" altLang="zh-TW" sz="2600" b="1" kern="0" smtClean="0">
                <a:solidFill>
                  <a:srgbClr val="000066"/>
                </a:solidFill>
                <a:latin typeface="微軟正黑體" panose="020B0604030504040204" pitchFamily="34" charset="-120"/>
              </a:rPr>
              <a:t>C</a:t>
            </a:r>
            <a:r>
              <a:rPr lang="zh-TW" altLang="en-US" sz="2600" b="1" kern="0" smtClean="0">
                <a:solidFill>
                  <a:srgbClr val="000066"/>
                </a:solidFill>
                <a:latin typeface="微軟正黑體" panose="020B0604030504040204" pitchFamily="34" charset="-120"/>
              </a:rPr>
              <a:t>公司相同。</a:t>
            </a:r>
            <a:endParaRPr lang="en-US" altLang="zh-TW" sz="2600" b="1" kern="0" smtClean="0">
              <a:solidFill>
                <a:srgbClr val="000066"/>
              </a:solidFill>
              <a:latin typeface="微軟正黑體" panose="020B0604030504040204" pitchFamily="34" charset="-120"/>
            </a:endParaRPr>
          </a:p>
          <a:p>
            <a:pPr marL="450850" indent="-450850" algn="just" eaLnBrk="1" hangingPunct="1">
              <a:spcBef>
                <a:spcPts val="0"/>
              </a:spcBef>
              <a:buClr>
                <a:srgbClr val="C00000"/>
              </a:buClr>
              <a:buSzPct val="85000"/>
              <a:buFont typeface="Wingdings" panose="05000000000000000000" pitchFamily="2" charset="2"/>
              <a:buNone/>
            </a:pPr>
            <a:r>
              <a:rPr lang="en-US" altLang="zh-TW" sz="2600" b="1" kern="0" smtClean="0">
                <a:solidFill>
                  <a:srgbClr val="000066"/>
                </a:solidFill>
                <a:latin typeface="微軟正黑體" panose="020B0604030504040204" pitchFamily="34" charset="-120"/>
              </a:rPr>
              <a:t>(4)C</a:t>
            </a:r>
            <a:r>
              <a:rPr lang="zh-TW" altLang="en-US" sz="2600" b="1" kern="0">
                <a:solidFill>
                  <a:srgbClr val="000066"/>
                </a:solidFill>
                <a:latin typeface="微軟正黑體" panose="020B0604030504040204" pitchFamily="34" charset="-120"/>
              </a:rPr>
              <a:t>公司押標金</a:t>
            </a:r>
            <a:r>
              <a:rPr lang="zh-TW" altLang="en-US" sz="2600" b="1" kern="0" smtClean="0">
                <a:solidFill>
                  <a:srgbClr val="000066"/>
                </a:solidFill>
                <a:latin typeface="微軟正黑體" panose="020B0604030504040204" pitchFamily="34" charset="-120"/>
              </a:rPr>
              <a:t>匯款日期為</a:t>
            </a:r>
            <a:r>
              <a:rPr lang="en-US" altLang="zh-TW" sz="2600" b="1" kern="0" smtClean="0">
                <a:solidFill>
                  <a:srgbClr val="000066"/>
                </a:solidFill>
                <a:latin typeface="微軟正黑體" panose="020B0604030504040204" pitchFamily="34" charset="-120"/>
              </a:rPr>
              <a:t>112/11/20</a:t>
            </a:r>
            <a:r>
              <a:rPr lang="zh-TW" altLang="en-US" sz="2600" b="1" kern="0" smtClean="0">
                <a:solidFill>
                  <a:srgbClr val="000066"/>
                </a:solidFill>
                <a:latin typeface="微軟正黑體" panose="020B0604030504040204" pitchFamily="34" charset="-120"/>
              </a:rPr>
              <a:t>，</a:t>
            </a:r>
            <a:r>
              <a:rPr lang="zh-TW" altLang="en-US" sz="2600" b="1" kern="0">
                <a:solidFill>
                  <a:srgbClr val="000066"/>
                </a:solidFill>
                <a:latin typeface="微軟正黑體" panose="020B0604030504040204" pitchFamily="34" charset="-120"/>
              </a:rPr>
              <a:t>早</a:t>
            </a:r>
            <a:r>
              <a:rPr lang="zh-TW" altLang="en-US" sz="2600" b="1" kern="0" smtClean="0">
                <a:solidFill>
                  <a:srgbClr val="000066"/>
                </a:solidFill>
                <a:latin typeface="微軟正黑體" panose="020B0604030504040204" pitchFamily="34" charset="-120"/>
              </a:rPr>
              <a:t>於其領標日期</a:t>
            </a:r>
            <a:r>
              <a:rPr lang="en-US" altLang="zh-TW" sz="2600" b="1" kern="0" smtClean="0">
                <a:solidFill>
                  <a:srgbClr val="000066"/>
                </a:solidFill>
                <a:latin typeface="微軟正黑體" panose="020B0604030504040204" pitchFamily="34" charset="-120"/>
              </a:rPr>
              <a:t>112/11/21</a:t>
            </a:r>
            <a:r>
              <a:rPr lang="zh-TW" altLang="en-US" sz="2600" b="1" kern="0" smtClean="0">
                <a:solidFill>
                  <a:srgbClr val="000066"/>
                </a:solidFill>
                <a:latin typeface="微軟正黑體" panose="020B0604030504040204" pitchFamily="34" charset="-120"/>
              </a:rPr>
              <a:t>。</a:t>
            </a:r>
            <a:endParaRPr lang="zh-TW" altLang="en-US" sz="2600" b="1" kern="0">
              <a:solidFill>
                <a:srgbClr val="000066"/>
              </a:solidFill>
              <a:latin typeface="微軟正黑體" panose="020B0604030504040204" pitchFamily="34" charset="-120"/>
            </a:endParaRPr>
          </a:p>
        </p:txBody>
      </p:sp>
    </p:spTree>
    <p:extLst>
      <p:ext uri="{BB962C8B-B14F-4D97-AF65-F5344CB8AC3E}">
        <p14:creationId xmlns:p14="http://schemas.microsoft.com/office/powerpoint/2010/main" val="15153416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336274" y="6381328"/>
            <a:ext cx="482850" cy="303056"/>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15</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5859312" y="349268"/>
            <a:ext cx="2952328" cy="540060"/>
          </a:xfrm>
        </p:spPr>
        <p:txBody>
          <a:bodyPr wrap="square" lIns="91440" tIns="45720" rIns="91440" bIns="45720" numCol="1" anchorCtr="0" compatLnSpc="1">
            <a:prstTxWarp prst="textNoShape">
              <a:avLst/>
            </a:prstTxWarp>
            <a:noAutofit/>
          </a:bodyPr>
          <a:lstStyle/>
          <a:p>
            <a:pPr eaLnBrk="1" hangingPunct="1">
              <a:defRPr/>
            </a:pPr>
            <a:r>
              <a:rPr lang="zh-TW" altLang="en-US" sz="3000" b="1" cap="none" smtClean="0">
                <a:solidFill>
                  <a:srgbClr val="003399"/>
                </a:solidFill>
                <a:effectLst/>
                <a:latin typeface="微軟正黑體" panose="020B0604030504040204" pitchFamily="34" charset="-120"/>
              </a:rPr>
              <a:t>採購作業之監辦</a:t>
            </a:r>
            <a:endParaRPr lang="zh-TW" altLang="en-US" sz="3000" b="1" cap="none">
              <a:solidFill>
                <a:srgbClr val="003399"/>
              </a:solidFill>
              <a:effectLst/>
              <a:latin typeface="微軟正黑體" panose="020B0604030504040204" pitchFamily="34" charset="-120"/>
              <a:ea typeface="微軟正黑體" panose="020B0604030504040204" pitchFamily="34" charset="-120"/>
            </a:endParaRPr>
          </a:p>
        </p:txBody>
      </p:sp>
      <p:sp>
        <p:nvSpPr>
          <p:cNvPr id="7" name="Rectangle 11"/>
          <p:cNvSpPr>
            <a:spLocks noChangeArrowheads="1"/>
          </p:cNvSpPr>
          <p:nvPr/>
        </p:nvSpPr>
        <p:spPr bwMode="auto">
          <a:xfrm>
            <a:off x="215516" y="584684"/>
            <a:ext cx="8596124" cy="5796644"/>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800" b="1" dirty="0">
                <a:solidFill>
                  <a:prstClr val="black"/>
                </a:solidFill>
                <a:latin typeface="微軟正黑體" panose="020B0604030504040204" pitchFamily="34" charset="-120"/>
                <a:ea typeface="微軟正黑體" panose="020B0604030504040204" pitchFamily="34" charset="-120"/>
              </a:rPr>
              <a:t>採購</a:t>
            </a:r>
            <a:r>
              <a:rPr lang="zh-TW" altLang="en-US" sz="2800" b="1">
                <a:solidFill>
                  <a:prstClr val="black"/>
                </a:solidFill>
                <a:latin typeface="微軟正黑體" panose="020B0604030504040204" pitchFamily="34" charset="-120"/>
                <a:ea typeface="微軟正黑體" panose="020B0604030504040204" pitchFamily="34" charset="-120"/>
              </a:rPr>
              <a:t>法</a:t>
            </a:r>
            <a:r>
              <a:rPr lang="zh-TW" altLang="en-US" sz="2800" b="1" smtClean="0">
                <a:solidFill>
                  <a:prstClr val="black"/>
                </a:solidFill>
                <a:latin typeface="微軟正黑體" panose="020B0604030504040204" pitchFamily="34" charset="-120"/>
                <a:ea typeface="微軟正黑體" panose="020B0604030504040204" pitchFamily="34" charset="-120"/>
              </a:rPr>
              <a:t>第</a:t>
            </a:r>
            <a:r>
              <a:rPr lang="en-US" altLang="zh-TW" sz="2800" b="1" smtClean="0">
                <a:solidFill>
                  <a:prstClr val="black"/>
                </a:solidFill>
                <a:latin typeface="微軟正黑體" panose="020B0604030504040204" pitchFamily="34" charset="-120"/>
                <a:ea typeface="微軟正黑體" panose="020B0604030504040204" pitchFamily="34" charset="-120"/>
              </a:rPr>
              <a:t>13</a:t>
            </a:r>
            <a:r>
              <a:rPr lang="zh-TW" altLang="en-US" sz="2800" b="1" smtClean="0">
                <a:solidFill>
                  <a:prstClr val="black"/>
                </a:solidFill>
                <a:latin typeface="微軟正黑體" panose="020B0604030504040204" pitchFamily="34" charset="-120"/>
                <a:ea typeface="微軟正黑體" panose="020B0604030504040204" pitchFamily="34" charset="-120"/>
              </a:rPr>
              <a:t>條</a:t>
            </a:r>
            <a:endParaRPr lang="en-US" altLang="zh-TW" sz="2800" b="1" smtClean="0">
              <a:solidFill>
                <a:prstClr val="black"/>
              </a:solidFill>
              <a:latin typeface="微軟正黑體" panose="020B0604030504040204" pitchFamily="34" charset="-120"/>
              <a:ea typeface="微軟正黑體" panose="020B0604030504040204" pitchFamily="34" charset="-120"/>
            </a:endParaRPr>
          </a:p>
          <a:p>
            <a:pPr marL="0" indent="354013" algn="just" eaLnBrk="1" hangingPunct="1">
              <a:spcBef>
                <a:spcPct val="20000"/>
              </a:spcBef>
              <a:buClr>
                <a:prstClr val="black"/>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機關辦理</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公告金額以上採購之開標、比價、議價、決標及驗收</a:t>
            </a:r>
            <a:r>
              <a:rPr lang="zh-TW" altLang="en-US" sz="2800" b="1">
                <a:solidFill>
                  <a:srgbClr val="0000FF"/>
                </a:solidFill>
                <a:latin typeface="微軟正黑體" panose="020B0604030504040204" pitchFamily="34" charset="-120"/>
                <a:ea typeface="微軟正黑體" panose="020B0604030504040204" pitchFamily="34" charset="-120"/>
              </a:rPr>
              <a:t>，除有特殊情形者外，</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應由其主（會）計及有關單位會同監辦</a:t>
            </a:r>
            <a:r>
              <a:rPr lang="zh-TW" altLang="en-US" sz="2800" b="1">
                <a:solidFill>
                  <a:srgbClr val="0000FF"/>
                </a:solidFill>
                <a:latin typeface="微軟正黑體" panose="020B0604030504040204" pitchFamily="34" charset="-120"/>
                <a:ea typeface="微軟正黑體" panose="020B0604030504040204" pitchFamily="34" charset="-120"/>
              </a:rPr>
              <a:t>。</a:t>
            </a:r>
          </a:p>
          <a:p>
            <a:pPr marL="0" indent="354013" algn="just" eaLnBrk="1" hangingPunct="1">
              <a:spcBef>
                <a:spcPts val="0"/>
              </a:spcBef>
              <a:buClr>
                <a:prstClr val="black"/>
              </a:buClr>
              <a:buSzPct val="75000"/>
              <a:defRPr/>
            </a:pP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未達公告金額採購之監辦</a:t>
            </a:r>
            <a:r>
              <a:rPr lang="zh-TW" altLang="en-US" sz="2800" b="1">
                <a:solidFill>
                  <a:srgbClr val="0000FF"/>
                </a:solidFill>
                <a:latin typeface="微軟正黑體" panose="020B0604030504040204" pitchFamily="34" charset="-120"/>
                <a:ea typeface="微軟正黑體" panose="020B0604030504040204" pitchFamily="34" charset="-120"/>
              </a:rPr>
              <a:t>，依其屬中央或地方，由主管機關、直轄市或縣（市）政府</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另定之</a:t>
            </a:r>
            <a:r>
              <a:rPr lang="zh-TW" altLang="en-US" sz="2800" b="1">
                <a:solidFill>
                  <a:srgbClr val="0000FF"/>
                </a:solidFill>
                <a:latin typeface="微軟正黑體" panose="020B0604030504040204" pitchFamily="34" charset="-120"/>
                <a:ea typeface="微軟正黑體" panose="020B0604030504040204" pitchFamily="34" charset="-120"/>
              </a:rPr>
              <a:t>。未另定者，比照前項規定辦理</a:t>
            </a:r>
            <a:r>
              <a:rPr lang="zh-TW" altLang="en-US" sz="2800" b="1" smtClean="0">
                <a:solidFill>
                  <a:srgbClr val="0000FF"/>
                </a:solidFill>
                <a:latin typeface="微軟正黑體" panose="020B0604030504040204" pitchFamily="34" charset="-120"/>
                <a:ea typeface="微軟正黑體" panose="020B0604030504040204" pitchFamily="34" charset="-120"/>
              </a:rPr>
              <a:t>。</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a:solidFill>
                  <a:srgbClr val="006600"/>
                </a:solidFill>
                <a:latin typeface="微軟正黑體" panose="020B0604030504040204" pitchFamily="34" charset="-120"/>
                <a:ea typeface="微軟正黑體" panose="020B0604030504040204" pitchFamily="34" charset="-120"/>
              </a:rPr>
              <a:t>中央機關未達公告金額採購監辦辦法</a:t>
            </a:r>
            <a:r>
              <a:rPr lang="en-US" altLang="zh-TW" sz="2800" b="1" smtClean="0">
                <a:solidFill>
                  <a:srgbClr val="006600"/>
                </a:solidFill>
                <a:latin typeface="微軟正黑體" panose="020B0604030504040204" pitchFamily="34" charset="-120"/>
                <a:ea typeface="微軟正黑體" panose="020B0604030504040204" pitchFamily="34" charset="-120"/>
              </a:rPr>
              <a:t>)</a:t>
            </a:r>
          </a:p>
          <a:p>
            <a:pPr marL="0" indent="354013" algn="just" eaLnBrk="1" hangingPunct="1">
              <a:spcBef>
                <a:spcPts val="0"/>
              </a:spcBef>
              <a:buClr>
                <a:prstClr val="black"/>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公告金額應低於查核金額，由主管機關參酌國際標準定之。</a:t>
            </a:r>
          </a:p>
          <a:p>
            <a:pPr marL="0" indent="354013" algn="just" eaLnBrk="1" hangingPunct="1">
              <a:spcBef>
                <a:spcPts val="0"/>
              </a:spcBef>
              <a:buClr>
                <a:prstClr val="black"/>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第一項會同監辦採購辦法，由主管機關會同行政院主計處定之</a:t>
            </a:r>
            <a:r>
              <a:rPr lang="zh-TW" altLang="en-US" sz="2800" b="1" smtClean="0">
                <a:solidFill>
                  <a:srgbClr val="0000FF"/>
                </a:solidFill>
                <a:latin typeface="微軟正黑體" panose="020B0604030504040204" pitchFamily="34" charset="-120"/>
                <a:ea typeface="微軟正黑體" panose="020B0604030504040204" pitchFamily="34" charset="-120"/>
              </a:rPr>
              <a:t>。</a:t>
            </a:r>
            <a:r>
              <a:rPr lang="en-US" altLang="zh-TW" sz="2800" b="1" smtClean="0">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6600"/>
                </a:solidFill>
                <a:latin typeface="微軟正黑體" panose="020B0604030504040204" pitchFamily="34" charset="-120"/>
                <a:ea typeface="微軟正黑體" panose="020B0604030504040204" pitchFamily="34" charset="-120"/>
              </a:rPr>
              <a:t>機關主會計及有關單位會同監辦採購辦法</a:t>
            </a:r>
            <a:r>
              <a:rPr lang="en-US" altLang="zh-TW" sz="2800" b="1" smtClean="0">
                <a:solidFill>
                  <a:srgbClr val="0000FF"/>
                </a:solidFill>
                <a:latin typeface="微軟正黑體" panose="020B0604030504040204" pitchFamily="34" charset="-120"/>
                <a:ea typeface="微軟正黑體" panose="020B0604030504040204" pitchFamily="34" charset="-120"/>
              </a:rPr>
              <a:t>)</a:t>
            </a:r>
            <a:endParaRPr lang="en-US" altLang="zh-TW" sz="2800" b="1">
              <a:solidFill>
                <a:srgbClr val="0000FF"/>
              </a:solidFill>
              <a:latin typeface="微軟正黑體" panose="020B0604030504040204" pitchFamily="34" charset="-120"/>
              <a:ea typeface="微軟正黑體" panose="020B0604030504040204" pitchFamily="34" charset="-120"/>
            </a:endParaRPr>
          </a:p>
          <a:p>
            <a:pPr marL="0" indent="354013" algn="just" eaLnBrk="1" hangingPunct="1">
              <a:spcBef>
                <a:spcPts val="0"/>
              </a:spcBef>
              <a:buClr>
                <a:prstClr val="black"/>
              </a:buClr>
              <a:buSzPct val="75000"/>
              <a:defRPr/>
            </a:pPr>
            <a:endParaRPr lang="zh-TW" altLang="en-US" sz="2800" b="1" dirty="0">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01272881"/>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400" smtClean="0">
                <a:solidFill>
                  <a:srgbClr val="AD1F1F"/>
                </a:solidFill>
                <a:latin typeface="Times New Roman" panose="02020603050405020304" pitchFamily="18" charset="0"/>
              </a:rPr>
              <a:pPr>
                <a:spcBef>
                  <a:spcPct val="0"/>
                </a:spcBef>
                <a:buClrTx/>
                <a:buSzTx/>
                <a:buFontTx/>
                <a:buNone/>
                <a:defRPr/>
              </a:pPr>
              <a:t>150</a:t>
            </a:fld>
            <a:endParaRPr lang="en-US" altLang="zh-TW" sz="1400">
              <a:solidFill>
                <a:srgbClr val="AD1F1F"/>
              </a:solidFill>
              <a:latin typeface="Times New Roman" panose="02020603050405020304" pitchFamily="18" charset="0"/>
            </a:endParaRPr>
          </a:p>
        </p:txBody>
      </p:sp>
      <p:sp>
        <p:nvSpPr>
          <p:cNvPr id="7" name="書卷 (水平) 6">
            <a:extLst/>
          </p:cNvPr>
          <p:cNvSpPr/>
          <p:nvPr/>
        </p:nvSpPr>
        <p:spPr>
          <a:xfrm>
            <a:off x="2771800" y="148134"/>
            <a:ext cx="4205517" cy="832594"/>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smtClean="0">
                <a:solidFill>
                  <a:srgbClr val="0000FF"/>
                </a:solidFill>
                <a:latin typeface="微軟正黑體" panose="020B0604030504040204" pitchFamily="34" charset="-120"/>
              </a:rPr>
              <a:t>採審小組會議結論</a:t>
            </a:r>
            <a:endParaRPr lang="zh-TW" altLang="en-US" sz="2800">
              <a:solidFill>
                <a:srgbClr val="0000FF"/>
              </a:solidFill>
              <a:latin typeface="微軟正黑體" panose="020B0604030504040204" pitchFamily="34" charset="-120"/>
            </a:endParaRPr>
          </a:p>
        </p:txBody>
      </p:sp>
      <p:sp>
        <p:nvSpPr>
          <p:cNvPr id="3" name="雲朵形圖說文字 2"/>
          <p:cNvSpPr/>
          <p:nvPr/>
        </p:nvSpPr>
        <p:spPr>
          <a:xfrm>
            <a:off x="1331640" y="1628800"/>
            <a:ext cx="7416824" cy="4248472"/>
          </a:xfrm>
          <a:prstGeom prst="cloudCallout">
            <a:avLst>
              <a:gd name="adj1" fmla="val 3935"/>
              <a:gd name="adj2" fmla="val -52295"/>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5475" indent="-625475" algn="just"/>
            <a:r>
              <a:rPr lang="zh-TW" altLang="en-US" sz="2800" b="1" kern="0">
                <a:solidFill>
                  <a:srgbClr val="000066"/>
                </a:solidFill>
                <a:latin typeface="微軟正黑體" panose="020B0604030504040204" pitchFamily="34" charset="-120"/>
              </a:rPr>
              <a:t>一、機關召開採購工作及審查小組會議時，</a:t>
            </a:r>
            <a:r>
              <a:rPr lang="en-US" altLang="zh-TW" sz="2800" b="1" u="dbl" kern="0">
                <a:solidFill>
                  <a:srgbClr val="0000FF"/>
                </a:solidFill>
                <a:uFill>
                  <a:solidFill>
                    <a:srgbClr val="FF0000"/>
                  </a:solidFill>
                </a:uFill>
                <a:latin typeface="微軟正黑體" panose="020B0604030504040204" pitchFamily="34" charset="-120"/>
              </a:rPr>
              <a:t>B</a:t>
            </a:r>
            <a:r>
              <a:rPr lang="zh-TW" altLang="en-US" sz="2800" b="1" u="dbl" kern="0">
                <a:solidFill>
                  <a:srgbClr val="0000FF"/>
                </a:solidFill>
                <a:uFill>
                  <a:solidFill>
                    <a:srgbClr val="FF0000"/>
                  </a:solidFill>
                </a:uFill>
                <a:latin typeface="微軟正黑體" panose="020B0604030504040204" pitchFamily="34" charset="-120"/>
              </a:rPr>
              <a:t>、</a:t>
            </a:r>
            <a:r>
              <a:rPr lang="en-US" altLang="zh-TW" sz="2800" b="1" u="dbl" kern="0">
                <a:solidFill>
                  <a:srgbClr val="0000FF"/>
                </a:solidFill>
                <a:uFill>
                  <a:solidFill>
                    <a:srgbClr val="FF0000"/>
                  </a:solidFill>
                </a:uFill>
                <a:latin typeface="微軟正黑體" panose="020B0604030504040204" pitchFamily="34" charset="-120"/>
              </a:rPr>
              <a:t>C</a:t>
            </a:r>
            <a:r>
              <a:rPr lang="zh-TW" altLang="en-US" sz="2800" b="1" u="dbl" kern="0">
                <a:solidFill>
                  <a:srgbClr val="000066"/>
                </a:solidFill>
                <a:uFill>
                  <a:solidFill>
                    <a:srgbClr val="FF0000"/>
                  </a:solidFill>
                </a:uFill>
                <a:latin typeface="微軟正黑體" panose="020B0604030504040204" pitchFamily="34" charset="-120"/>
              </a:rPr>
              <a:t>二家廠商負責人出席陳述</a:t>
            </a:r>
            <a:r>
              <a:rPr lang="zh-TW" altLang="en-US" sz="2800" b="1" u="dbl" kern="0" smtClean="0">
                <a:solidFill>
                  <a:srgbClr val="000066"/>
                </a:solidFill>
                <a:uFill>
                  <a:solidFill>
                    <a:srgbClr val="FF0000"/>
                  </a:solidFill>
                </a:uFill>
                <a:latin typeface="微軟正黑體" panose="020B0604030504040204" pitchFamily="34" charset="-120"/>
              </a:rPr>
              <a:t>意見</a:t>
            </a:r>
            <a:r>
              <a:rPr lang="en-US" altLang="zh-TW" sz="2800" b="1" kern="0" smtClean="0">
                <a:solidFill>
                  <a:srgbClr val="000066"/>
                </a:solidFill>
                <a:uFill>
                  <a:solidFill>
                    <a:srgbClr val="FF0000"/>
                  </a:solidFill>
                </a:uFill>
                <a:latin typeface="微軟正黑體" panose="020B0604030504040204" pitchFamily="34" charset="-120"/>
              </a:rPr>
              <a:t>(</a:t>
            </a:r>
            <a:r>
              <a:rPr lang="zh-TW" altLang="en-US" sz="2800" b="1" u="dbl" kern="0" smtClean="0">
                <a:solidFill>
                  <a:srgbClr val="800000"/>
                </a:solidFill>
                <a:uFill>
                  <a:solidFill>
                    <a:srgbClr val="006600"/>
                  </a:solidFill>
                </a:uFill>
                <a:latin typeface="微軟正黑體" panose="020B0604030504040204" pitchFamily="34" charset="-120"/>
              </a:rPr>
              <a:t>陳述內容課堂解說</a:t>
            </a:r>
            <a:r>
              <a:rPr lang="en-US" altLang="zh-TW" sz="2800" b="1" kern="0" smtClean="0">
                <a:solidFill>
                  <a:srgbClr val="000066"/>
                </a:solidFill>
                <a:uFill>
                  <a:solidFill>
                    <a:srgbClr val="FF0000"/>
                  </a:solidFill>
                </a:uFill>
                <a:latin typeface="微軟正黑體" panose="020B0604030504040204" pitchFamily="34" charset="-120"/>
              </a:rPr>
              <a:t>)</a:t>
            </a:r>
            <a:r>
              <a:rPr lang="zh-TW" altLang="en-US" sz="2800" b="1" kern="0" smtClean="0">
                <a:solidFill>
                  <a:srgbClr val="000066"/>
                </a:solidFill>
                <a:uFill>
                  <a:solidFill>
                    <a:srgbClr val="FF0000"/>
                  </a:solidFill>
                </a:uFill>
                <a:latin typeface="微軟正黑體" panose="020B0604030504040204" pitchFamily="34" charset="-120"/>
              </a:rPr>
              <a:t>。</a:t>
            </a:r>
            <a:endParaRPr lang="en-US" altLang="zh-TW" sz="2800" b="1" kern="0" smtClean="0">
              <a:solidFill>
                <a:srgbClr val="000066"/>
              </a:solidFill>
              <a:uFill>
                <a:solidFill>
                  <a:srgbClr val="FF0000"/>
                </a:solidFill>
              </a:uFill>
              <a:latin typeface="微軟正黑體" panose="020B0604030504040204" pitchFamily="34" charset="-120"/>
            </a:endParaRPr>
          </a:p>
          <a:p>
            <a:pPr marL="625475" indent="-625475" algn="just"/>
            <a:r>
              <a:rPr lang="zh-TW" altLang="en-US" sz="2800" b="1" kern="0" smtClean="0">
                <a:solidFill>
                  <a:srgbClr val="000066"/>
                </a:solidFill>
                <a:uFill>
                  <a:solidFill>
                    <a:srgbClr val="FF0000"/>
                  </a:solidFill>
                </a:uFill>
                <a:latin typeface="微軟正黑體" panose="020B0604030504040204" pitchFamily="34" charset="-120"/>
              </a:rPr>
              <a:t>二、會議結論：</a:t>
            </a:r>
            <a:r>
              <a:rPr lang="en-US" altLang="zh-TW" sz="2800" b="1" kern="0" smtClean="0">
                <a:solidFill>
                  <a:srgbClr val="000066"/>
                </a:solidFill>
                <a:uFill>
                  <a:solidFill>
                    <a:srgbClr val="FF0000"/>
                  </a:solidFill>
                </a:uFill>
                <a:latin typeface="微軟正黑體" panose="020B0604030504040204" pitchFamily="34" charset="-120"/>
              </a:rPr>
              <a:t>3</a:t>
            </a:r>
            <a:r>
              <a:rPr lang="zh-TW" altLang="en-US" sz="2800" b="1" kern="0" smtClean="0">
                <a:solidFill>
                  <a:srgbClr val="000066"/>
                </a:solidFill>
                <a:uFill>
                  <a:solidFill>
                    <a:srgbClr val="FF0000"/>
                  </a:solidFill>
                </a:uFill>
                <a:latin typeface="微軟正黑體" panose="020B0604030504040204" pitchFamily="34" charset="-120"/>
              </a:rPr>
              <a:t>家廠商顯有採購法第</a:t>
            </a:r>
            <a:r>
              <a:rPr lang="en-US" altLang="zh-TW" sz="2800" b="1" kern="0" smtClean="0">
                <a:solidFill>
                  <a:srgbClr val="000066"/>
                </a:solidFill>
                <a:uFill>
                  <a:solidFill>
                    <a:srgbClr val="FF0000"/>
                  </a:solidFill>
                </a:uFill>
                <a:latin typeface="微軟正黑體" panose="020B0604030504040204" pitchFamily="34" charset="-120"/>
              </a:rPr>
              <a:t>101</a:t>
            </a:r>
            <a:r>
              <a:rPr lang="zh-TW" altLang="en-US" sz="2800" b="1" kern="0" smtClean="0">
                <a:solidFill>
                  <a:srgbClr val="000066"/>
                </a:solidFill>
                <a:uFill>
                  <a:solidFill>
                    <a:srgbClr val="FF0000"/>
                  </a:solidFill>
                </a:uFill>
                <a:latin typeface="微軟正黑體" panose="020B0604030504040204" pitchFamily="34" charset="-120"/>
              </a:rPr>
              <a:t>條第</a:t>
            </a:r>
            <a:r>
              <a:rPr lang="en-US" altLang="zh-TW" sz="2800" b="1" kern="0" smtClean="0">
                <a:solidFill>
                  <a:srgbClr val="000066"/>
                </a:solidFill>
                <a:uFill>
                  <a:solidFill>
                    <a:srgbClr val="FF0000"/>
                  </a:solidFill>
                </a:uFill>
                <a:latin typeface="微軟正黑體" panose="020B0604030504040204" pitchFamily="34" charset="-120"/>
              </a:rPr>
              <a:t>1</a:t>
            </a:r>
            <a:r>
              <a:rPr lang="zh-TW" altLang="en-US" sz="2800" b="1" kern="0" smtClean="0">
                <a:solidFill>
                  <a:srgbClr val="000066"/>
                </a:solidFill>
                <a:uFill>
                  <a:solidFill>
                    <a:srgbClr val="FF0000"/>
                  </a:solidFill>
                </a:uFill>
                <a:latin typeface="微軟正黑體" panose="020B0604030504040204" pitchFamily="34" charset="-120"/>
              </a:rPr>
              <a:t>項第</a:t>
            </a:r>
            <a:r>
              <a:rPr lang="en-US" altLang="zh-TW" sz="2800" b="1" kern="0" smtClean="0">
                <a:solidFill>
                  <a:srgbClr val="000066"/>
                </a:solidFill>
                <a:uFill>
                  <a:solidFill>
                    <a:srgbClr val="FF0000"/>
                  </a:solidFill>
                </a:uFill>
                <a:latin typeface="微軟正黑體" panose="020B0604030504040204" pitchFamily="34" charset="-120"/>
              </a:rPr>
              <a:t>1</a:t>
            </a:r>
            <a:r>
              <a:rPr lang="zh-TW" altLang="en-US" sz="2800" b="1" kern="0" smtClean="0">
                <a:solidFill>
                  <a:srgbClr val="000066"/>
                </a:solidFill>
                <a:uFill>
                  <a:solidFill>
                    <a:srgbClr val="FF0000"/>
                  </a:solidFill>
                </a:uFill>
                <a:latin typeface="微軟正黑體" panose="020B0604030504040204" pitchFamily="34" charset="-120"/>
              </a:rPr>
              <a:t>、</a:t>
            </a:r>
            <a:r>
              <a:rPr lang="en-US" altLang="zh-TW" sz="2800" b="1" kern="0" smtClean="0">
                <a:solidFill>
                  <a:srgbClr val="000066"/>
                </a:solidFill>
                <a:uFill>
                  <a:solidFill>
                    <a:srgbClr val="FF0000"/>
                  </a:solidFill>
                </a:uFill>
                <a:latin typeface="微軟正黑體" panose="020B0604030504040204" pitchFamily="34" charset="-120"/>
              </a:rPr>
              <a:t>2</a:t>
            </a:r>
            <a:r>
              <a:rPr lang="zh-TW" altLang="en-US" sz="2800" b="1" kern="0" smtClean="0">
                <a:solidFill>
                  <a:srgbClr val="000066"/>
                </a:solidFill>
                <a:uFill>
                  <a:solidFill>
                    <a:srgbClr val="FF0000"/>
                  </a:solidFill>
                </a:uFill>
                <a:latin typeface="微軟正黑體" panose="020B0604030504040204" pitchFamily="34" charset="-120"/>
              </a:rPr>
              <a:t>款情形。</a:t>
            </a:r>
            <a:endParaRPr lang="zh-TW" altLang="en-US" sz="2800">
              <a:solidFill>
                <a:prstClr val="white"/>
              </a:solidFill>
            </a:endParaRPr>
          </a:p>
        </p:txBody>
      </p:sp>
    </p:spTree>
    <p:extLst>
      <p:ext uri="{BB962C8B-B14F-4D97-AF65-F5344CB8AC3E}">
        <p14:creationId xmlns:p14="http://schemas.microsoft.com/office/powerpoint/2010/main" val="1576639838"/>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400" smtClean="0">
                <a:solidFill>
                  <a:srgbClr val="AD1F1F"/>
                </a:solidFill>
                <a:latin typeface="Times New Roman" panose="02020603050405020304" pitchFamily="18" charset="0"/>
              </a:rPr>
              <a:pPr>
                <a:spcBef>
                  <a:spcPct val="0"/>
                </a:spcBef>
                <a:buClrTx/>
                <a:buSzTx/>
                <a:buFontTx/>
                <a:buNone/>
                <a:defRPr/>
              </a:pPr>
              <a:t>151</a:t>
            </a:fld>
            <a:endParaRPr lang="en-US" altLang="zh-TW" sz="1400">
              <a:solidFill>
                <a:srgbClr val="AD1F1F"/>
              </a:solidFill>
              <a:latin typeface="Times New Roman" panose="02020603050405020304" pitchFamily="18" charset="0"/>
            </a:endParaRPr>
          </a:p>
        </p:txBody>
      </p:sp>
      <p:sp>
        <p:nvSpPr>
          <p:cNvPr id="2" name="書卷 (水平) 1">
            <a:extLst/>
          </p:cNvPr>
          <p:cNvSpPr/>
          <p:nvPr/>
        </p:nvSpPr>
        <p:spPr>
          <a:xfrm>
            <a:off x="2987824" y="120697"/>
            <a:ext cx="3773469" cy="832594"/>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smtClean="0">
                <a:solidFill>
                  <a:srgbClr val="0000FF"/>
                </a:solidFill>
                <a:latin typeface="微軟正黑體" panose="020B0604030504040204" pitchFamily="34" charset="-120"/>
              </a:rPr>
              <a:t>案例二（</a:t>
            </a:r>
            <a:r>
              <a:rPr lang="zh-TW" altLang="en-US" sz="2800" b="1">
                <a:solidFill>
                  <a:srgbClr val="0000FF"/>
                </a:solidFill>
                <a:latin typeface="微軟正黑體" panose="020B0604030504040204" pitchFamily="34" charset="-120"/>
              </a:rPr>
              <a:t>借牌</a:t>
            </a:r>
            <a:r>
              <a:rPr lang="zh-TW" altLang="en-US" sz="2800" b="1" smtClean="0">
                <a:solidFill>
                  <a:srgbClr val="0000FF"/>
                </a:solidFill>
                <a:latin typeface="微軟正黑體" panose="020B0604030504040204" pitchFamily="34" charset="-120"/>
              </a:rPr>
              <a:t>）</a:t>
            </a:r>
            <a:endParaRPr lang="zh-TW" altLang="en-US" sz="2800">
              <a:solidFill>
                <a:srgbClr val="0000FF"/>
              </a:solidFill>
              <a:latin typeface="微軟正黑體" panose="020B0604030504040204" pitchFamily="34" charset="-120"/>
            </a:endParaRPr>
          </a:p>
        </p:txBody>
      </p:sp>
      <p:sp>
        <p:nvSpPr>
          <p:cNvPr id="6" name="Rectangle 3"/>
          <p:cNvSpPr txBox="1">
            <a:spLocks noChangeArrowheads="1"/>
          </p:cNvSpPr>
          <p:nvPr/>
        </p:nvSpPr>
        <p:spPr bwMode="auto">
          <a:xfrm>
            <a:off x="323528" y="1196752"/>
            <a:ext cx="8461375"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714375" indent="-714375" algn="just" eaLnBrk="1" hangingPunct="1">
              <a:spcBef>
                <a:spcPts val="0"/>
              </a:spcBef>
              <a:buClr>
                <a:srgbClr val="C00000"/>
              </a:buClr>
              <a:buSzPct val="85000"/>
              <a:buFont typeface="Wingdings" panose="05000000000000000000" pitchFamily="2" charset="2"/>
              <a:buNone/>
            </a:pPr>
            <a:r>
              <a:rPr lang="zh-TW" altLang="en-US" b="1" kern="0" smtClean="0">
                <a:solidFill>
                  <a:srgbClr val="000066"/>
                </a:solidFill>
                <a:latin typeface="微軟正黑體" panose="020B0604030504040204" pitchFamily="34" charset="-120"/>
              </a:rPr>
              <a:t>一、機關自訂小額採購作業須洽三家以上合格廠商，以書面方式進行比價。</a:t>
            </a:r>
            <a:endParaRPr lang="en-US" altLang="zh-TW" b="1" kern="0" smtClean="0">
              <a:solidFill>
                <a:srgbClr val="000066"/>
              </a:solidFill>
              <a:latin typeface="微軟正黑體" panose="020B0604030504040204" pitchFamily="34" charset="-120"/>
            </a:endParaRPr>
          </a:p>
          <a:p>
            <a:pPr marL="714375" indent="-714375" algn="just" eaLnBrk="1" hangingPunct="1">
              <a:spcBef>
                <a:spcPts val="0"/>
              </a:spcBef>
              <a:buClr>
                <a:srgbClr val="C00000"/>
              </a:buClr>
              <a:buSzPct val="85000"/>
              <a:buFont typeface="Wingdings" panose="05000000000000000000" pitchFamily="2" charset="2"/>
              <a:buNone/>
            </a:pPr>
            <a:r>
              <a:rPr lang="zh-TW" altLang="en-US" b="1" kern="0" smtClean="0">
                <a:solidFill>
                  <a:srgbClr val="000066"/>
                </a:solidFill>
                <a:latin typeface="微軟正黑體" panose="020B0604030504040204" pitchFamily="34" charset="-120"/>
              </a:rPr>
              <a:t>二、</a:t>
            </a:r>
            <a:r>
              <a:rPr lang="zh-TW" altLang="en-US" b="1" u="dbl" kern="0" smtClean="0">
                <a:solidFill>
                  <a:srgbClr val="006600"/>
                </a:solidFill>
                <a:uFill>
                  <a:solidFill>
                    <a:srgbClr val="C00000"/>
                  </a:solidFill>
                </a:uFill>
                <a:latin typeface="微軟正黑體" panose="020B0604030504040204" pitchFamily="34" charset="-120"/>
              </a:rPr>
              <a:t>Ａ、Ｂ、Ｃ等３家廠商</a:t>
            </a:r>
            <a:r>
              <a:rPr lang="zh-TW" altLang="en-US" b="1" kern="0">
                <a:solidFill>
                  <a:srgbClr val="000066"/>
                </a:solidFill>
                <a:latin typeface="微軟正黑體" panose="020B0604030504040204" pitchFamily="34" charset="-120"/>
              </a:rPr>
              <a:t>承辦人</a:t>
            </a:r>
            <a:r>
              <a:rPr lang="zh-TW" altLang="en-US" b="1" kern="0" smtClean="0">
                <a:solidFill>
                  <a:srgbClr val="000066"/>
                </a:solidFill>
                <a:latin typeface="微軟正黑體" panose="020B0604030504040204" pitchFamily="34" charset="-120"/>
              </a:rPr>
              <a:t>坦誠多年來，以互相製作估價單向機關報價。</a:t>
            </a:r>
            <a:endParaRPr lang="en-US" altLang="zh-TW" b="1" kern="0" smtClean="0">
              <a:solidFill>
                <a:srgbClr val="000066"/>
              </a:solidFill>
              <a:latin typeface="微軟正黑體" panose="020B0604030504040204" pitchFamily="34" charset="-120"/>
            </a:endParaRPr>
          </a:p>
          <a:p>
            <a:pPr marL="714375" indent="-714375" algn="just" eaLnBrk="1" hangingPunct="1">
              <a:spcBef>
                <a:spcPts val="0"/>
              </a:spcBef>
              <a:buClr>
                <a:srgbClr val="C00000"/>
              </a:buClr>
              <a:buSzPct val="85000"/>
              <a:buFont typeface="Wingdings" panose="05000000000000000000" pitchFamily="2" charset="2"/>
              <a:buNone/>
            </a:pPr>
            <a:r>
              <a:rPr lang="zh-TW" altLang="en-US" b="1" kern="0" smtClean="0">
                <a:solidFill>
                  <a:srgbClr val="000066"/>
                </a:solidFill>
                <a:latin typeface="微軟正黑體" panose="020B0604030504040204" pitchFamily="34" charset="-120"/>
              </a:rPr>
              <a:t>三、</a:t>
            </a:r>
            <a:r>
              <a:rPr lang="zh-TW" altLang="en-US" b="1" u="dbl" kern="0">
                <a:solidFill>
                  <a:srgbClr val="006600"/>
                </a:solidFill>
                <a:uFill>
                  <a:solidFill>
                    <a:srgbClr val="C00000"/>
                  </a:solidFill>
                </a:uFill>
                <a:latin typeface="微軟正黑體" panose="020B0604030504040204" pitchFamily="34" charset="-120"/>
              </a:rPr>
              <a:t>３家廠商</a:t>
            </a:r>
            <a:r>
              <a:rPr lang="zh-TW" altLang="en-US" b="1" kern="0" smtClean="0">
                <a:solidFill>
                  <a:srgbClr val="000066"/>
                </a:solidFill>
                <a:latin typeface="微軟正黑體" panose="020B0604030504040204" pitchFamily="34" charset="-120"/>
              </a:rPr>
              <a:t>陳述意見，</a:t>
            </a:r>
            <a:r>
              <a:rPr lang="zh-TW" altLang="en-US" b="1" u="dbl" kern="0">
                <a:solidFill>
                  <a:srgbClr val="006600"/>
                </a:solidFill>
                <a:uFill>
                  <a:solidFill>
                    <a:srgbClr val="C00000"/>
                  </a:solidFill>
                </a:uFill>
                <a:latin typeface="微軟正黑體" panose="020B0604030504040204" pitchFamily="34" charset="-120"/>
              </a:rPr>
              <a:t>表示無投標行為</a:t>
            </a:r>
            <a:r>
              <a:rPr lang="zh-TW" altLang="en-US" b="1" kern="0" smtClean="0">
                <a:solidFill>
                  <a:srgbClr val="000066"/>
                </a:solidFill>
                <a:latin typeface="微軟正黑體" panose="020B0604030504040204" pitchFamily="34" charset="-120"/>
              </a:rPr>
              <a:t>，</a:t>
            </a:r>
            <a:r>
              <a:rPr lang="zh-TW" altLang="en-US" b="1" u="dbl" kern="0">
                <a:solidFill>
                  <a:srgbClr val="006600"/>
                </a:solidFill>
                <a:uFill>
                  <a:solidFill>
                    <a:srgbClr val="C00000"/>
                  </a:solidFill>
                </a:uFill>
                <a:latin typeface="微軟正黑體" panose="020B0604030504040204" pitchFamily="34" charset="-120"/>
              </a:rPr>
              <a:t>且以為小額採購非屬採購法範疇</a:t>
            </a:r>
            <a:r>
              <a:rPr lang="zh-TW" altLang="en-US" b="1" kern="0" smtClean="0">
                <a:solidFill>
                  <a:srgbClr val="000066"/>
                </a:solidFill>
                <a:latin typeface="微軟正黑體" panose="020B0604030504040204" pitchFamily="34" charset="-120"/>
              </a:rPr>
              <a:t>。</a:t>
            </a:r>
            <a:endParaRPr lang="zh-TW" altLang="en-US" b="1" kern="0">
              <a:solidFill>
                <a:srgbClr val="000066"/>
              </a:solidFill>
              <a:latin typeface="微軟正黑體" panose="020B0604030504040204" pitchFamily="34" charset="-120"/>
            </a:endParaRPr>
          </a:p>
        </p:txBody>
      </p:sp>
      <p:sp>
        <p:nvSpPr>
          <p:cNvPr id="7" name="雲朵形圖說文字 6"/>
          <p:cNvSpPr/>
          <p:nvPr/>
        </p:nvSpPr>
        <p:spPr>
          <a:xfrm>
            <a:off x="1368079" y="4077072"/>
            <a:ext cx="6588297" cy="2691733"/>
          </a:xfrm>
          <a:prstGeom prst="cloudCallout">
            <a:avLst>
              <a:gd name="adj1" fmla="val 3935"/>
              <a:gd name="adj2" fmla="val -52295"/>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800" b="1" kern="0" smtClean="0">
                <a:solidFill>
                  <a:srgbClr val="0000FF"/>
                </a:solidFill>
                <a:latin typeface="微軟正黑體" panose="020B0604030504040204" pitchFamily="34" charset="-120"/>
              </a:rPr>
              <a:t>違約尚</a:t>
            </a:r>
            <a:r>
              <a:rPr lang="zh-TW" altLang="en-US" sz="2800" b="1" kern="0">
                <a:solidFill>
                  <a:srgbClr val="0000FF"/>
                </a:solidFill>
                <a:latin typeface="微軟正黑體" panose="020B0604030504040204" pitchFamily="34" charset="-120"/>
              </a:rPr>
              <a:t>須有重大違約之情形（例如故意或重大</a:t>
            </a:r>
            <a:r>
              <a:rPr lang="zh-TW" altLang="en-US" sz="2800" b="1" kern="0" smtClean="0">
                <a:solidFill>
                  <a:srgbClr val="0000FF"/>
                </a:solidFill>
                <a:latin typeface="微軟正黑體" panose="020B0604030504040204" pitchFamily="34" charset="-120"/>
              </a:rPr>
              <a:t>過失之</a:t>
            </a:r>
            <a:r>
              <a:rPr lang="zh-TW" altLang="en-US" sz="2800" b="1" kern="0">
                <a:solidFill>
                  <a:srgbClr val="0000FF"/>
                </a:solidFill>
                <a:latin typeface="微軟正黑體" panose="020B0604030504040204" pitchFamily="34" charset="-120"/>
              </a:rPr>
              <a:t>違約行為），且應考量行政程序法之比例</a:t>
            </a:r>
            <a:r>
              <a:rPr lang="zh-TW" altLang="en-US" sz="2800" b="1" kern="0" smtClean="0">
                <a:solidFill>
                  <a:srgbClr val="0000FF"/>
                </a:solidFill>
                <a:latin typeface="微軟正黑體" panose="020B0604030504040204" pitchFamily="34" charset="-120"/>
              </a:rPr>
              <a:t>原則。</a:t>
            </a:r>
            <a:endParaRPr lang="en-US" altLang="zh-TW" sz="2800" b="1" kern="0" smtClean="0">
              <a:solidFill>
                <a:srgbClr val="0000FF"/>
              </a:solidFill>
              <a:latin typeface="微軟正黑體" panose="020B0604030504040204" pitchFamily="34" charset="-120"/>
            </a:endParaRPr>
          </a:p>
          <a:p>
            <a:pPr algn="ctr"/>
            <a:r>
              <a:rPr lang="zh-TW" altLang="en-US" sz="2800" b="1" kern="0" smtClean="0">
                <a:solidFill>
                  <a:srgbClr val="C00000"/>
                </a:solidFill>
                <a:latin typeface="微軟正黑體" panose="020B0604030504040204" pitchFamily="34" charset="-120"/>
              </a:rPr>
              <a:t>違法則無比例原則</a:t>
            </a:r>
            <a:endParaRPr lang="zh-TW" altLang="en-US" sz="2800">
              <a:solidFill>
                <a:srgbClr val="C00000"/>
              </a:solidFill>
            </a:endParaRPr>
          </a:p>
        </p:txBody>
      </p:sp>
    </p:spTree>
    <p:extLst>
      <p:ext uri="{BB962C8B-B14F-4D97-AF65-F5344CB8AC3E}">
        <p14:creationId xmlns:p14="http://schemas.microsoft.com/office/powerpoint/2010/main" val="3805198199"/>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A99E50E-AC2A-4043-A910-B79F96DED03A}" type="slidenum">
              <a:rPr lang="en-US" altLang="zh-TW" sz="1400" smtClean="0">
                <a:solidFill>
                  <a:srgbClr val="AD1F1F"/>
                </a:solidFill>
                <a:latin typeface="Times New Roman" panose="02020603050405020304" pitchFamily="18" charset="0"/>
              </a:rPr>
              <a:pPr>
                <a:spcBef>
                  <a:spcPct val="0"/>
                </a:spcBef>
                <a:buClrTx/>
                <a:buSzTx/>
                <a:buFontTx/>
                <a:buNone/>
                <a:defRPr/>
              </a:pPr>
              <a:t>152</a:t>
            </a:fld>
            <a:endParaRPr lang="en-US" altLang="zh-TW" sz="1400">
              <a:solidFill>
                <a:srgbClr val="AD1F1F"/>
              </a:solidFill>
              <a:latin typeface="Times New Roman" panose="02020603050405020304" pitchFamily="18" charset="0"/>
            </a:endParaRPr>
          </a:p>
        </p:txBody>
      </p:sp>
      <p:sp>
        <p:nvSpPr>
          <p:cNvPr id="6" name="書卷 (水平) 5">
            <a:extLst/>
          </p:cNvPr>
          <p:cNvSpPr/>
          <p:nvPr/>
        </p:nvSpPr>
        <p:spPr>
          <a:xfrm>
            <a:off x="323528" y="188640"/>
            <a:ext cx="2232248" cy="864096"/>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200" b="1" smtClean="0">
                <a:solidFill>
                  <a:srgbClr val="006600"/>
                </a:solidFill>
                <a:latin typeface="微軟正黑體" panose="020B0604030504040204" pitchFamily="34" charset="-120"/>
              </a:rPr>
              <a:t>案例</a:t>
            </a:r>
            <a:endParaRPr lang="en-US" altLang="zh-TW" sz="3200" b="1" smtClean="0">
              <a:solidFill>
                <a:srgbClr val="006600"/>
              </a:solidFill>
              <a:latin typeface="微軟正黑體" panose="020B0604030504040204" pitchFamily="34" charset="-120"/>
            </a:endParaRPr>
          </a:p>
        </p:txBody>
      </p:sp>
      <p:sp>
        <p:nvSpPr>
          <p:cNvPr id="5" name="Rectangle 3"/>
          <p:cNvSpPr txBox="1">
            <a:spLocks noChangeArrowheads="1"/>
          </p:cNvSpPr>
          <p:nvPr/>
        </p:nvSpPr>
        <p:spPr bwMode="auto">
          <a:xfrm>
            <a:off x="179512" y="1216645"/>
            <a:ext cx="8712968" cy="4444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285750" lvl="1" algn="just" eaLnBrk="1" hangingPunct="1">
              <a:buClr>
                <a:srgbClr val="C00000"/>
              </a:buClr>
              <a:buFont typeface="Wingdings" panose="05000000000000000000" pitchFamily="2" charset="2"/>
              <a:buChar char="n"/>
            </a:pPr>
            <a:r>
              <a:rPr lang="zh-TW" altLang="en-US" sz="3200" b="1" kern="0">
                <a:solidFill>
                  <a:srgbClr val="000099"/>
                </a:solidFill>
                <a:latin typeface="微軟正黑體" panose="020B0604030504040204" pitchFamily="34" charset="-120"/>
              </a:rPr>
              <a:t>採購案</a:t>
            </a:r>
            <a:r>
              <a:rPr lang="zh-TW" altLang="en-US" sz="3200" b="1" kern="0" smtClean="0">
                <a:solidFill>
                  <a:srgbClr val="000099"/>
                </a:solidFill>
                <a:latin typeface="微軟正黑體" panose="020B0604030504040204" pitchFamily="34" charset="-120"/>
              </a:rPr>
              <a:t>名</a:t>
            </a:r>
            <a:r>
              <a:rPr lang="zh-TW" altLang="en-US" sz="3200" b="1" kern="0">
                <a:solidFill>
                  <a:srgbClr val="000099"/>
                </a:solidFill>
                <a:latin typeface="微軟正黑體" panose="020B0604030504040204" pitchFamily="34" charset="-120"/>
              </a:rPr>
              <a:t>：</a:t>
            </a:r>
            <a:r>
              <a:rPr lang="zh-TW" altLang="en-US" sz="3200" b="1" kern="0" smtClean="0">
                <a:solidFill>
                  <a:srgbClr val="000099"/>
                </a:solidFill>
                <a:latin typeface="微軟正黑體" panose="020B0604030504040204" pitchFamily="34" charset="-120"/>
              </a:rPr>
              <a:t>「○○大樓</a:t>
            </a:r>
            <a:r>
              <a:rPr lang="zh-TW" altLang="en-US" sz="3200" b="1" kern="0">
                <a:solidFill>
                  <a:srgbClr val="000099"/>
                </a:solidFill>
                <a:latin typeface="微軟正黑體" panose="020B0604030504040204" pitchFamily="34" charset="-120"/>
              </a:rPr>
              <a:t>新建統包工程」</a:t>
            </a:r>
          </a:p>
          <a:p>
            <a:pPr marL="285750" lvl="1" algn="just" eaLnBrk="1" hangingPunct="1">
              <a:buClr>
                <a:srgbClr val="C00000"/>
              </a:buClr>
              <a:buFont typeface="Wingdings" panose="05000000000000000000" pitchFamily="2" charset="2"/>
              <a:buChar char="n"/>
            </a:pPr>
            <a:r>
              <a:rPr lang="zh-TW" altLang="en-US" sz="3200" b="1" kern="0" smtClean="0">
                <a:solidFill>
                  <a:srgbClr val="000099"/>
                </a:solidFill>
                <a:latin typeface="微軟正黑體" panose="020B0604030504040204" pitchFamily="34" charset="-120"/>
              </a:rPr>
              <a:t>招</a:t>
            </a:r>
            <a:r>
              <a:rPr lang="zh-TW" altLang="en-US" sz="3200" b="1" kern="0">
                <a:solidFill>
                  <a:srgbClr val="000099"/>
                </a:solidFill>
                <a:latin typeface="微軟正黑體" panose="020B0604030504040204" pitchFamily="34" charset="-120"/>
              </a:rPr>
              <a:t>決標</a:t>
            </a:r>
            <a:r>
              <a:rPr lang="zh-TW" altLang="en-US" sz="3200" b="1" kern="0" smtClean="0">
                <a:solidFill>
                  <a:srgbClr val="000099"/>
                </a:solidFill>
                <a:latin typeface="微軟正黑體" panose="020B0604030504040204" pitchFamily="34" charset="-120"/>
              </a:rPr>
              <a:t>方式：公開招標</a:t>
            </a:r>
            <a:r>
              <a:rPr lang="en-US" altLang="zh-TW" sz="3200" b="1" kern="0" smtClean="0">
                <a:solidFill>
                  <a:srgbClr val="000099"/>
                </a:solidFill>
                <a:latin typeface="微軟正黑體" panose="020B0604030504040204" pitchFamily="34" charset="-120"/>
              </a:rPr>
              <a:t>/</a:t>
            </a:r>
            <a:r>
              <a:rPr lang="zh-TW" altLang="en-US" sz="3200" b="1" kern="0" smtClean="0">
                <a:solidFill>
                  <a:srgbClr val="000099"/>
                </a:solidFill>
                <a:latin typeface="微軟正黑體" panose="020B0604030504040204" pitchFamily="34" charset="-120"/>
              </a:rPr>
              <a:t>最</a:t>
            </a:r>
            <a:r>
              <a:rPr lang="zh-TW" altLang="en-US" sz="3200" b="1" kern="0">
                <a:solidFill>
                  <a:srgbClr val="000099"/>
                </a:solidFill>
                <a:latin typeface="微軟正黑體" panose="020B0604030504040204" pitchFamily="34" charset="-120"/>
              </a:rPr>
              <a:t>有利</a:t>
            </a:r>
            <a:r>
              <a:rPr lang="zh-TW" altLang="en-US" sz="3200" b="1" kern="0" smtClean="0">
                <a:solidFill>
                  <a:srgbClr val="000099"/>
                </a:solidFill>
                <a:latin typeface="微軟正黑體" panose="020B0604030504040204" pitchFamily="34" charset="-120"/>
              </a:rPr>
              <a:t>標</a:t>
            </a:r>
            <a:endParaRPr lang="zh-TW" altLang="en-US" sz="3200" b="1" kern="0">
              <a:solidFill>
                <a:srgbClr val="000099"/>
              </a:solidFill>
              <a:latin typeface="微軟正黑體" panose="020B0604030504040204" pitchFamily="34" charset="-120"/>
            </a:endParaRPr>
          </a:p>
          <a:p>
            <a:pPr marL="285750" lvl="1" algn="just" eaLnBrk="1" hangingPunct="1">
              <a:buClr>
                <a:srgbClr val="C00000"/>
              </a:buClr>
              <a:buFont typeface="Wingdings" panose="05000000000000000000" pitchFamily="2" charset="2"/>
              <a:buChar char="n"/>
            </a:pPr>
            <a:r>
              <a:rPr lang="zh-TW" altLang="en-US" sz="3200" b="1" kern="0" smtClean="0">
                <a:solidFill>
                  <a:srgbClr val="000099"/>
                </a:solidFill>
                <a:latin typeface="微軟正黑體" panose="020B0604030504040204" pitchFamily="34" charset="-120"/>
              </a:rPr>
              <a:t>採購</a:t>
            </a:r>
            <a:r>
              <a:rPr lang="zh-TW" altLang="en-US" sz="3200" b="1" kern="0">
                <a:solidFill>
                  <a:srgbClr val="000099"/>
                </a:solidFill>
                <a:latin typeface="微軟正黑體" panose="020B0604030504040204" pitchFamily="34" charset="-120"/>
              </a:rPr>
              <a:t>及預算</a:t>
            </a:r>
            <a:r>
              <a:rPr lang="zh-TW" altLang="en-US" sz="3200" b="1" kern="0" smtClean="0">
                <a:solidFill>
                  <a:srgbClr val="000099"/>
                </a:solidFill>
                <a:latin typeface="微軟正黑體" panose="020B0604030504040204" pitchFamily="34" charset="-120"/>
              </a:rPr>
              <a:t>金額：</a:t>
            </a:r>
            <a:r>
              <a:rPr lang="en-US" altLang="zh-TW" sz="3200" b="1" kern="0" smtClean="0">
                <a:solidFill>
                  <a:srgbClr val="000099"/>
                </a:solidFill>
                <a:latin typeface="微軟正黑體" panose="020B0604030504040204" pitchFamily="34" charset="-120"/>
              </a:rPr>
              <a:t>10.53</a:t>
            </a:r>
            <a:r>
              <a:rPr lang="zh-TW" altLang="en-US" sz="3200" b="1" kern="0" smtClean="0">
                <a:solidFill>
                  <a:srgbClr val="000099"/>
                </a:solidFill>
                <a:latin typeface="微軟正黑體" panose="020B0604030504040204" pitchFamily="34" charset="-120"/>
              </a:rPr>
              <a:t>億元，</a:t>
            </a:r>
            <a:r>
              <a:rPr lang="zh-TW" altLang="en-US" sz="3200" b="1" u="dbl" kern="0" smtClean="0">
                <a:solidFill>
                  <a:srgbClr val="0000FF"/>
                </a:solidFill>
                <a:uFill>
                  <a:solidFill>
                    <a:srgbClr val="FF0000"/>
                  </a:solidFill>
                </a:uFill>
                <a:latin typeface="微軟正黑體" panose="020B0604030504040204" pitchFamily="34" charset="-120"/>
              </a:rPr>
              <a:t>採固定費用</a:t>
            </a:r>
            <a:r>
              <a:rPr lang="zh-TW" altLang="en-US" sz="3200" b="1" kern="0" smtClean="0">
                <a:solidFill>
                  <a:srgbClr val="000099"/>
                </a:solidFill>
                <a:latin typeface="微軟正黑體" panose="020B0604030504040204" pitchFamily="34" charset="-120"/>
              </a:rPr>
              <a:t>。</a:t>
            </a:r>
            <a:endParaRPr lang="en-US" altLang="zh-TW" sz="3200" b="1" kern="0">
              <a:solidFill>
                <a:srgbClr val="000099"/>
              </a:solidFill>
              <a:latin typeface="微軟正黑體" panose="020B0604030504040204" pitchFamily="34" charset="-120"/>
            </a:endParaRPr>
          </a:p>
          <a:p>
            <a:pPr marL="285750" lvl="1" algn="just" eaLnBrk="1" hangingPunct="1">
              <a:buClr>
                <a:srgbClr val="C00000"/>
              </a:buClr>
              <a:buFont typeface="Wingdings" panose="05000000000000000000" pitchFamily="2" charset="2"/>
              <a:buChar char="n"/>
            </a:pPr>
            <a:r>
              <a:rPr lang="zh-TW" altLang="en-US" sz="3200" b="1" kern="0" smtClean="0">
                <a:solidFill>
                  <a:srgbClr val="000099"/>
                </a:solidFill>
                <a:latin typeface="微軟正黑體" panose="020B0604030504040204" pitchFamily="34" charset="-120"/>
              </a:rPr>
              <a:t>採購過程：機關標單「</a:t>
            </a:r>
            <a:r>
              <a:rPr lang="zh-TW" altLang="en-US" sz="3200" b="1" kern="0">
                <a:solidFill>
                  <a:srgbClr val="000099"/>
                </a:solidFill>
                <a:latin typeface="微軟正黑體" panose="020B0604030504040204" pitchFamily="34" charset="-120"/>
              </a:rPr>
              <a:t>標價總額</a:t>
            </a:r>
            <a:r>
              <a:rPr lang="zh-TW" altLang="en-US" sz="3200" b="1" kern="0" smtClean="0">
                <a:solidFill>
                  <a:srgbClr val="000099"/>
                </a:solidFill>
                <a:latin typeface="微軟正黑體" panose="020B0604030504040204" pitchFamily="34" charset="-120"/>
              </a:rPr>
              <a:t>」填入固定費用</a:t>
            </a:r>
            <a:r>
              <a:rPr lang="en-US" altLang="zh-TW" sz="3200" b="1" kern="0">
                <a:solidFill>
                  <a:srgbClr val="000099"/>
                </a:solidFill>
                <a:latin typeface="微軟正黑體" panose="020B0604030504040204" pitchFamily="34" charset="-120"/>
              </a:rPr>
              <a:t>10.53</a:t>
            </a:r>
            <a:r>
              <a:rPr lang="zh-TW" altLang="en-US" sz="3200" b="1" kern="0">
                <a:solidFill>
                  <a:srgbClr val="000099"/>
                </a:solidFill>
                <a:latin typeface="微軟正黑體" panose="020B0604030504040204" pitchFamily="34" charset="-120"/>
              </a:rPr>
              <a:t>億元</a:t>
            </a:r>
            <a:r>
              <a:rPr lang="zh-TW" altLang="en-US" sz="3200" b="1" kern="0" smtClean="0">
                <a:solidFill>
                  <a:srgbClr val="000099"/>
                </a:solidFill>
                <a:latin typeface="微軟正黑體" panose="020B0604030504040204" pitchFamily="34" charset="-120"/>
              </a:rPr>
              <a:t>。</a:t>
            </a:r>
            <a:endParaRPr lang="en-US" altLang="zh-TW" sz="3200" b="1" kern="0" smtClean="0">
              <a:solidFill>
                <a:srgbClr val="000099"/>
              </a:solidFill>
              <a:latin typeface="微軟正黑體" panose="020B0604030504040204" pitchFamily="34" charset="-120"/>
            </a:endParaRPr>
          </a:p>
          <a:p>
            <a:pPr marL="285750" lvl="1" algn="just" eaLnBrk="1" hangingPunct="1">
              <a:buClr>
                <a:srgbClr val="C00000"/>
              </a:buClr>
              <a:buFont typeface="Wingdings" panose="05000000000000000000" pitchFamily="2" charset="2"/>
              <a:buChar char="n"/>
            </a:pPr>
            <a:r>
              <a:rPr lang="zh-TW" altLang="en-US" sz="3200" b="1" kern="0" smtClean="0">
                <a:solidFill>
                  <a:srgbClr val="000099"/>
                </a:solidFill>
                <a:latin typeface="微軟正黑體" panose="020B0604030504040204" pitchFamily="34" charset="-120"/>
              </a:rPr>
              <a:t>投標廠商修改</a:t>
            </a:r>
            <a:r>
              <a:rPr lang="zh-TW" altLang="en-US" sz="3200" b="1" kern="0">
                <a:solidFill>
                  <a:srgbClr val="000099"/>
                </a:solidFill>
                <a:latin typeface="微軟正黑體" panose="020B0604030504040204" pitchFamily="34" charset="-120"/>
              </a:rPr>
              <a:t>標單「標價總額</a:t>
            </a:r>
            <a:r>
              <a:rPr lang="zh-TW" altLang="en-US" sz="3200" b="1" kern="0" smtClean="0">
                <a:solidFill>
                  <a:srgbClr val="000099"/>
                </a:solidFill>
                <a:latin typeface="微軟正黑體" panose="020B0604030504040204" pitchFamily="34" charset="-120"/>
              </a:rPr>
              <a:t>」，標價</a:t>
            </a:r>
            <a:r>
              <a:rPr lang="zh-TW" altLang="en-US" sz="3200" b="1" kern="0">
                <a:solidFill>
                  <a:srgbClr val="000099"/>
                </a:solidFill>
                <a:latin typeface="微軟正黑體" panose="020B0604030504040204" pitchFamily="34" charset="-120"/>
              </a:rPr>
              <a:t>低於該固定</a:t>
            </a:r>
            <a:r>
              <a:rPr lang="zh-TW" altLang="en-US" sz="3200" b="1" kern="0" smtClean="0">
                <a:solidFill>
                  <a:srgbClr val="000099"/>
                </a:solidFill>
                <a:latin typeface="微軟正黑體" panose="020B0604030504040204" pitchFamily="34" charset="-120"/>
              </a:rPr>
              <a:t>價格，機關審標以廠商擅改招標文件為由，判定不</a:t>
            </a:r>
            <a:r>
              <a:rPr lang="zh-TW" altLang="en-US" sz="3200" b="1" kern="0">
                <a:solidFill>
                  <a:srgbClr val="000099"/>
                </a:solidFill>
                <a:latin typeface="微軟正黑體" panose="020B0604030504040204" pitchFamily="34" charset="-120"/>
              </a:rPr>
              <a:t>合格標。</a:t>
            </a:r>
          </a:p>
          <a:p>
            <a:pPr marL="285750" lvl="1" algn="just" eaLnBrk="1" hangingPunct="1">
              <a:buClr>
                <a:srgbClr val="C00000"/>
              </a:buClr>
              <a:buFont typeface="Wingdings" panose="05000000000000000000" pitchFamily="2" charset="2"/>
              <a:buChar char="n"/>
            </a:pPr>
            <a:endParaRPr lang="en-US" altLang="zh-TW" sz="3200" b="1" kern="0" smtClean="0">
              <a:solidFill>
                <a:srgbClr val="000099"/>
              </a:solidFill>
              <a:latin typeface="微軟正黑體" panose="020B0604030504040204" pitchFamily="34" charset="-120"/>
            </a:endParaRPr>
          </a:p>
        </p:txBody>
      </p:sp>
      <p:sp>
        <p:nvSpPr>
          <p:cNvPr id="2" name="雲朵形圖說文字 1"/>
          <p:cNvSpPr/>
          <p:nvPr/>
        </p:nvSpPr>
        <p:spPr>
          <a:xfrm>
            <a:off x="3275856" y="5357105"/>
            <a:ext cx="3456384" cy="936104"/>
          </a:xfrm>
          <a:prstGeom prst="cloudCallout">
            <a:avLst>
              <a:gd name="adj1" fmla="val -44176"/>
              <a:gd name="adj2" fmla="val -48110"/>
            </a:avLst>
          </a:prstGeom>
          <a:blipFill>
            <a:blip r:embed="rId4"/>
            <a:tile tx="0" ty="0" sx="100000" sy="100000" flip="none" algn="tl"/>
          </a:blip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mtClean="0">
                <a:solidFill>
                  <a:prstClr val="black"/>
                </a:solidFill>
              </a:rPr>
              <a:t>機關判定不合格是否合宜？</a:t>
            </a:r>
            <a:endParaRPr lang="zh-TW" altLang="en-US" b="1">
              <a:solidFill>
                <a:prstClr val="black"/>
              </a:solidFill>
            </a:endParaRPr>
          </a:p>
        </p:txBody>
      </p:sp>
    </p:spTree>
    <p:extLst>
      <p:ext uri="{BB962C8B-B14F-4D97-AF65-F5344CB8AC3E}">
        <p14:creationId xmlns:p14="http://schemas.microsoft.com/office/powerpoint/2010/main" val="2597502565"/>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A99E50E-AC2A-4043-A910-B79F96DED03A}" type="slidenum">
              <a:rPr lang="en-US" altLang="zh-TW" sz="1400" smtClean="0">
                <a:solidFill>
                  <a:srgbClr val="AD1F1F"/>
                </a:solidFill>
                <a:latin typeface="Times New Roman" panose="02020603050405020304" pitchFamily="18" charset="0"/>
              </a:rPr>
              <a:pPr>
                <a:spcBef>
                  <a:spcPct val="0"/>
                </a:spcBef>
                <a:buClrTx/>
                <a:buSzTx/>
                <a:buFontTx/>
                <a:buNone/>
                <a:defRPr/>
              </a:pPr>
              <a:t>153</a:t>
            </a:fld>
            <a:endParaRPr lang="en-US" altLang="zh-TW" sz="1400">
              <a:solidFill>
                <a:srgbClr val="AD1F1F"/>
              </a:solidFill>
              <a:latin typeface="Times New Roman" panose="02020603050405020304" pitchFamily="18" charset="0"/>
            </a:endParaRPr>
          </a:p>
        </p:txBody>
      </p:sp>
      <p:sp>
        <p:nvSpPr>
          <p:cNvPr id="6" name="書卷 (水平) 5">
            <a:extLst/>
          </p:cNvPr>
          <p:cNvSpPr/>
          <p:nvPr/>
        </p:nvSpPr>
        <p:spPr>
          <a:xfrm>
            <a:off x="6749623" y="20390"/>
            <a:ext cx="2232248" cy="864096"/>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200" b="1" smtClean="0">
                <a:solidFill>
                  <a:srgbClr val="006600"/>
                </a:solidFill>
                <a:latin typeface="微軟正黑體" panose="020B0604030504040204" pitchFamily="34" charset="-120"/>
              </a:rPr>
              <a:t>案例</a:t>
            </a:r>
            <a:endParaRPr lang="en-US" altLang="zh-TW" sz="3200" b="1" smtClean="0">
              <a:solidFill>
                <a:srgbClr val="006600"/>
              </a:solidFill>
              <a:latin typeface="微軟正黑體" panose="020B0604030504040204" pitchFamily="34" charset="-120"/>
            </a:endParaRPr>
          </a:p>
        </p:txBody>
      </p:sp>
      <p:sp>
        <p:nvSpPr>
          <p:cNvPr id="7" name="Rectangle 3"/>
          <p:cNvSpPr txBox="1">
            <a:spLocks noChangeArrowheads="1"/>
          </p:cNvSpPr>
          <p:nvPr/>
        </p:nvSpPr>
        <p:spPr>
          <a:xfrm>
            <a:off x="356638" y="548680"/>
            <a:ext cx="8270875" cy="467995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fontAlgn="auto">
              <a:lnSpc>
                <a:spcPct val="90000"/>
              </a:lnSpc>
              <a:buClr>
                <a:srgbClr val="A53010"/>
              </a:buClr>
              <a:defRPr/>
            </a:pPr>
            <a:r>
              <a:rPr kumimoji="0" lang="zh-TW" altLang="en-US" sz="3200" b="1" smtClean="0">
                <a:solidFill>
                  <a:sysClr val="windowText" lastClr="000000">
                    <a:lumMod val="75000"/>
                    <a:lumOff val="25000"/>
                  </a:sysClr>
                </a:solidFill>
                <a:latin typeface="微軟正黑體" panose="020B0604030504040204" pitchFamily="34" charset="-120"/>
              </a:rPr>
              <a:t>案例：</a:t>
            </a:r>
            <a:r>
              <a:rPr kumimoji="0" lang="en-US" altLang="zh-TW" sz="3200" b="1" smtClean="0">
                <a:solidFill>
                  <a:sysClr val="windowText" lastClr="000000">
                    <a:lumMod val="75000"/>
                    <a:lumOff val="25000"/>
                  </a:sysClr>
                </a:solidFill>
                <a:latin typeface="微軟正黑體" panose="020B0604030504040204" pitchFamily="34" charset="-120"/>
              </a:rPr>
              <a:t>【</a:t>
            </a:r>
            <a:r>
              <a:rPr kumimoji="0" lang="zh-TW" altLang="en-US" sz="3200" b="1" smtClean="0">
                <a:solidFill>
                  <a:sysClr val="windowText" lastClr="000000">
                    <a:lumMod val="75000"/>
                    <a:lumOff val="25000"/>
                  </a:sysClr>
                </a:solidFill>
                <a:latin typeface="微軟正黑體" panose="020B0604030504040204" pitchFamily="34" charset="-120"/>
              </a:rPr>
              <a:t>訴</a:t>
            </a:r>
            <a:r>
              <a:rPr kumimoji="0" lang="en-US" altLang="zh-TW" sz="3200" b="1" smtClean="0">
                <a:solidFill>
                  <a:sysClr val="windowText" lastClr="000000">
                    <a:lumMod val="75000"/>
                    <a:lumOff val="25000"/>
                  </a:sysClr>
                </a:solidFill>
                <a:latin typeface="微軟正黑體" panose="020B0604030504040204" pitchFamily="34" charset="-120"/>
              </a:rPr>
              <a:t>91112</a:t>
            </a:r>
            <a:r>
              <a:rPr kumimoji="0" lang="zh-TW" altLang="en-US" sz="3200" b="1" smtClean="0">
                <a:solidFill>
                  <a:sysClr val="windowText" lastClr="000000">
                    <a:lumMod val="75000"/>
                    <a:lumOff val="25000"/>
                  </a:sysClr>
                </a:solidFill>
                <a:latin typeface="微軟正黑體" panose="020B0604030504040204" pitchFamily="34" charset="-120"/>
              </a:rPr>
              <a:t>號</a:t>
            </a:r>
            <a:r>
              <a:rPr kumimoji="0" lang="en-US" altLang="zh-TW" sz="3200" b="1" smtClean="0">
                <a:solidFill>
                  <a:sysClr val="windowText" lastClr="000000">
                    <a:lumMod val="75000"/>
                    <a:lumOff val="25000"/>
                  </a:sysClr>
                </a:solidFill>
                <a:latin typeface="微軟正黑體" panose="020B0604030504040204" pitchFamily="34" charset="-120"/>
              </a:rPr>
              <a:t>】 </a:t>
            </a:r>
          </a:p>
          <a:p>
            <a:pPr fontAlgn="auto">
              <a:lnSpc>
                <a:spcPct val="90000"/>
              </a:lnSpc>
              <a:buClr>
                <a:srgbClr val="A53010"/>
              </a:buClr>
              <a:defRPr/>
            </a:pPr>
            <a:r>
              <a:rPr kumimoji="0" lang="zh-TW" altLang="en-US" sz="3200" b="1" smtClean="0">
                <a:solidFill>
                  <a:sysClr val="windowText" lastClr="000000">
                    <a:lumMod val="75000"/>
                    <a:lumOff val="25000"/>
                  </a:sysClr>
                </a:solidFill>
                <a:latin typeface="微軟正黑體" panose="020B0604030504040204" pitchFamily="34" charset="-120"/>
              </a:rPr>
              <a:t>招標機關○○部○○局○○國家風景區管理處辦理「○○風景區遊憩據點、辦公廳舍環境清潔維護、垃圾分類及一般廢棄物清除」採購案，認申訴廠商○○環保工程企業有限公司所投標單</a:t>
            </a:r>
            <a:r>
              <a:rPr kumimoji="0" lang="zh-TW" altLang="en-US" sz="3200" b="1" smtClean="0">
                <a:solidFill>
                  <a:srgbClr val="0000FF"/>
                </a:solidFill>
                <a:latin typeface="微軟正黑體" panose="020B0604030504040204" pitchFamily="34" charset="-120"/>
              </a:rPr>
              <a:t>未依招標文件規定格式填寫</a:t>
            </a:r>
            <a:r>
              <a:rPr kumimoji="0" lang="zh-TW" altLang="en-US" sz="3200" b="1" smtClean="0">
                <a:solidFill>
                  <a:sysClr val="windowText" lastClr="000000">
                    <a:lumMod val="75000"/>
                    <a:lumOff val="25000"/>
                  </a:sysClr>
                </a:solidFill>
                <a:latin typeface="微軟正黑體" panose="020B0604030504040204" pitchFamily="34" charset="-120"/>
              </a:rPr>
              <a:t>，應為無效標，申訴廠商不服，向招標機關提出異議，復不服其</a:t>
            </a:r>
            <a:r>
              <a:rPr kumimoji="0" lang="en-US" altLang="zh-TW" sz="3200" b="1" smtClean="0">
                <a:solidFill>
                  <a:sysClr val="windowText" lastClr="000000">
                    <a:lumMod val="75000"/>
                    <a:lumOff val="25000"/>
                  </a:sysClr>
                </a:solidFill>
                <a:latin typeface="微軟正黑體" panose="020B0604030504040204" pitchFamily="34" charset="-120"/>
              </a:rPr>
              <a:t>91</a:t>
            </a:r>
            <a:r>
              <a:rPr kumimoji="0" lang="zh-TW" altLang="en-US" sz="3200" b="1" smtClean="0">
                <a:solidFill>
                  <a:sysClr val="windowText" lastClr="000000">
                    <a:lumMod val="75000"/>
                    <a:lumOff val="25000"/>
                  </a:sysClr>
                </a:solidFill>
                <a:latin typeface="微軟正黑體" panose="020B0604030504040204" pitchFamily="34" charset="-120"/>
              </a:rPr>
              <a:t>年</a:t>
            </a:r>
            <a:r>
              <a:rPr kumimoji="0" lang="en-US" altLang="zh-TW" sz="3200" b="1" smtClean="0">
                <a:solidFill>
                  <a:sysClr val="windowText" lastClr="000000">
                    <a:lumMod val="75000"/>
                    <a:lumOff val="25000"/>
                  </a:sysClr>
                </a:solidFill>
                <a:latin typeface="微軟正黑體" panose="020B0604030504040204" pitchFamily="34" charset="-120"/>
              </a:rPr>
              <a:t>3</a:t>
            </a:r>
            <a:r>
              <a:rPr kumimoji="0" lang="zh-TW" altLang="en-US" sz="3200" b="1" smtClean="0">
                <a:solidFill>
                  <a:sysClr val="windowText" lastClr="000000">
                    <a:lumMod val="75000"/>
                    <a:lumOff val="25000"/>
                  </a:sysClr>
                </a:solidFill>
                <a:latin typeface="微軟正黑體" panose="020B0604030504040204" pitchFamily="34" charset="-120"/>
              </a:rPr>
              <a:t>月</a:t>
            </a:r>
            <a:r>
              <a:rPr kumimoji="0" lang="en-US" altLang="zh-TW" sz="3200" b="1" smtClean="0">
                <a:solidFill>
                  <a:sysClr val="windowText" lastClr="000000">
                    <a:lumMod val="75000"/>
                    <a:lumOff val="25000"/>
                  </a:sysClr>
                </a:solidFill>
                <a:latin typeface="微軟正黑體" panose="020B0604030504040204" pitchFamily="34" charset="-120"/>
              </a:rPr>
              <a:t>6</a:t>
            </a:r>
            <a:r>
              <a:rPr kumimoji="0" lang="zh-TW" altLang="en-US" sz="3200" b="1" smtClean="0">
                <a:solidFill>
                  <a:sysClr val="windowText" lastClr="000000">
                    <a:lumMod val="75000"/>
                    <a:lumOff val="25000"/>
                  </a:sysClr>
                </a:solidFill>
                <a:latin typeface="微軟正黑體" panose="020B0604030504040204" pitchFamily="34" charset="-120"/>
              </a:rPr>
              <a:t>日○○字第○○○○號函異議處理結果，遂向本會提出申訴，並據招標機關陳述意見到會。 </a:t>
            </a:r>
            <a:endParaRPr kumimoji="0" lang="zh-TW" altLang="en-US" sz="3200" b="1">
              <a:solidFill>
                <a:sysClr val="windowText" lastClr="000000">
                  <a:lumMod val="75000"/>
                  <a:lumOff val="25000"/>
                </a:sysClr>
              </a:solidFill>
              <a:latin typeface="微軟正黑體" panose="020B0604030504040204" pitchFamily="34" charset="-120"/>
            </a:endParaRPr>
          </a:p>
        </p:txBody>
      </p:sp>
      <p:pic>
        <p:nvPicPr>
          <p:cNvPr id="2" name="圖片 1"/>
          <p:cNvPicPr>
            <a:picLocks noChangeAspect="1"/>
          </p:cNvPicPr>
          <p:nvPr/>
        </p:nvPicPr>
        <p:blipFill>
          <a:blip r:embed="rId4"/>
          <a:stretch>
            <a:fillRect/>
          </a:stretch>
        </p:blipFill>
        <p:spPr>
          <a:xfrm>
            <a:off x="1270595" y="5228630"/>
            <a:ext cx="6959005" cy="1492944"/>
          </a:xfrm>
          <a:prstGeom prst="rect">
            <a:avLst/>
          </a:prstGeom>
        </p:spPr>
      </p:pic>
    </p:spTree>
    <p:extLst>
      <p:ext uri="{BB962C8B-B14F-4D97-AF65-F5344CB8AC3E}">
        <p14:creationId xmlns:p14="http://schemas.microsoft.com/office/powerpoint/2010/main" val="3467200514"/>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A99E50E-AC2A-4043-A910-B79F96DED03A}" type="slidenum">
              <a:rPr lang="en-US" altLang="zh-TW" sz="1400" smtClean="0">
                <a:solidFill>
                  <a:srgbClr val="AD1F1F"/>
                </a:solidFill>
                <a:latin typeface="Times New Roman" panose="02020603050405020304" pitchFamily="18" charset="0"/>
              </a:rPr>
              <a:pPr>
                <a:spcBef>
                  <a:spcPct val="0"/>
                </a:spcBef>
                <a:buClrTx/>
                <a:buSzTx/>
                <a:buFontTx/>
                <a:buNone/>
                <a:defRPr/>
              </a:pPr>
              <a:t>154</a:t>
            </a:fld>
            <a:endParaRPr lang="en-US" altLang="zh-TW" sz="1400">
              <a:solidFill>
                <a:srgbClr val="AD1F1F"/>
              </a:solidFill>
              <a:latin typeface="Times New Roman" panose="02020603050405020304" pitchFamily="18" charset="0"/>
            </a:endParaRPr>
          </a:p>
        </p:txBody>
      </p:sp>
      <p:sp>
        <p:nvSpPr>
          <p:cNvPr id="9" name="Rectangle 2"/>
          <p:cNvSpPr txBox="1">
            <a:spLocks noChangeArrowheads="1"/>
          </p:cNvSpPr>
          <p:nvPr/>
        </p:nvSpPr>
        <p:spPr>
          <a:xfrm>
            <a:off x="539552" y="404664"/>
            <a:ext cx="4104456" cy="593212"/>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Aft>
                <a:spcPts val="0"/>
              </a:spcAft>
            </a:pPr>
            <a:r>
              <a:rPr kumimoji="0" lang="zh-TW" altLang="en-US" b="1" smtClean="0">
                <a:solidFill>
                  <a:prstClr val="black">
                    <a:lumMod val="85000"/>
                    <a:lumOff val="15000"/>
                  </a:prstClr>
                </a:solidFill>
                <a:latin typeface="微軟正黑體" panose="020B0604030504040204" pitchFamily="34" charset="-120"/>
              </a:rPr>
              <a:t>申訴會 </a:t>
            </a:r>
            <a:r>
              <a:rPr kumimoji="0" lang="en-US" altLang="zh-TW" b="1" smtClean="0">
                <a:solidFill>
                  <a:prstClr val="black">
                    <a:lumMod val="85000"/>
                    <a:lumOff val="15000"/>
                  </a:prstClr>
                </a:solidFill>
                <a:latin typeface="微軟正黑體" panose="020B0604030504040204" pitchFamily="34" charset="-120"/>
              </a:rPr>
              <a:t>— </a:t>
            </a:r>
            <a:r>
              <a:rPr kumimoji="0" lang="zh-TW" altLang="en-US" b="1" smtClean="0">
                <a:solidFill>
                  <a:srgbClr val="7030A0"/>
                </a:solidFill>
                <a:latin typeface="微軟正黑體" panose="020B0604030504040204" pitchFamily="34" charset="-120"/>
              </a:rPr>
              <a:t>審議判斷</a:t>
            </a:r>
            <a:endParaRPr kumimoji="0" lang="zh-TW" altLang="en-US" b="1">
              <a:solidFill>
                <a:srgbClr val="7030A0"/>
              </a:solidFill>
              <a:latin typeface="微軟正黑體" panose="020B0604030504040204" pitchFamily="34" charset="-120"/>
            </a:endParaRPr>
          </a:p>
        </p:txBody>
      </p:sp>
      <p:sp>
        <p:nvSpPr>
          <p:cNvPr id="10" name="Rectangle 3"/>
          <p:cNvSpPr txBox="1">
            <a:spLocks noChangeArrowheads="1"/>
          </p:cNvSpPr>
          <p:nvPr/>
        </p:nvSpPr>
        <p:spPr>
          <a:xfrm>
            <a:off x="323528" y="1268760"/>
            <a:ext cx="8569325" cy="48260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fontAlgn="auto">
              <a:buClr>
                <a:srgbClr val="F0A22E"/>
              </a:buClr>
            </a:pPr>
            <a:r>
              <a:rPr kumimoji="0" lang="zh-TW" altLang="en-US" sz="2800" b="1" smtClean="0">
                <a:solidFill>
                  <a:prstClr val="black">
                    <a:lumMod val="75000"/>
                    <a:lumOff val="25000"/>
                  </a:prstClr>
                </a:solidFill>
                <a:latin typeface="微軟正黑體" panose="020B0604030504040204" pitchFamily="34" charset="-120"/>
              </a:rPr>
              <a:t>投標須知規定「標單未以中文大寫填寫總價者，所投標單無效。」惟標單如係由招標機關印製交由廠商使用，投標廠商僅須將標價，按對應金額之欄位填入中文大寫即可，與標單上總標價之金額欄位填寫處空白，而任由廠商自行填寫之情形有間。</a:t>
            </a:r>
            <a:r>
              <a:rPr kumimoji="0" lang="zh-TW" altLang="en-US" sz="2800" b="1" u="sng" smtClean="0">
                <a:solidFill>
                  <a:srgbClr val="0000FF"/>
                </a:solidFill>
                <a:latin typeface="微軟正黑體" panose="020B0604030504040204" pitchFamily="34" charset="-120"/>
              </a:rPr>
              <a:t>廠商雖將原應填寫「零」字之部分以「⊕」、「－」、「</a:t>
            </a:r>
            <a:r>
              <a:rPr kumimoji="0" lang="en-US" altLang="zh-TW" sz="2800" b="1" u="sng" smtClean="0">
                <a:solidFill>
                  <a:srgbClr val="0000FF"/>
                </a:solidFill>
                <a:latin typeface="微軟正黑體" panose="020B0604030504040204" pitchFamily="34" charset="-120"/>
              </a:rPr>
              <a:t>×</a:t>
            </a:r>
            <a:r>
              <a:rPr kumimoji="0" lang="zh-TW" altLang="en-US" sz="2800" b="1" u="sng" smtClean="0">
                <a:solidFill>
                  <a:srgbClr val="0000FF"/>
                </a:solidFill>
                <a:latin typeface="微軟正黑體" panose="020B0604030504040204" pitchFamily="34" charset="-120"/>
              </a:rPr>
              <a:t>」或其他類似符號代之，依一般社會通念，應係表示該欄位記載與填寫「零」同義，並無使人錯認總標價之疑慮，招標機關拘泥於標單上「空格金額應以</a:t>
            </a:r>
            <a:r>
              <a:rPr kumimoji="0" lang="en-US" altLang="zh-TW" sz="2800" b="1" u="sng" smtClean="0">
                <a:solidFill>
                  <a:srgbClr val="0000FF"/>
                </a:solidFill>
                <a:latin typeface="微軟正黑體" panose="020B0604030504040204" pitchFamily="34" charset="-120"/>
              </a:rPr>
              <a:t>『</a:t>
            </a:r>
            <a:r>
              <a:rPr kumimoji="0" lang="zh-TW" altLang="en-US" sz="2800" b="1" u="sng" smtClean="0">
                <a:solidFill>
                  <a:srgbClr val="0000FF"/>
                </a:solidFill>
                <a:latin typeface="微軟正黑體" panose="020B0604030504040204" pitchFamily="34" charset="-120"/>
              </a:rPr>
              <a:t>零</a:t>
            </a:r>
            <a:r>
              <a:rPr kumimoji="0" lang="en-US" altLang="zh-TW" sz="2800" b="1" u="sng" smtClean="0">
                <a:solidFill>
                  <a:srgbClr val="0000FF"/>
                </a:solidFill>
                <a:latin typeface="微軟正黑體" panose="020B0604030504040204" pitchFamily="34" charset="-120"/>
              </a:rPr>
              <a:t>』</a:t>
            </a:r>
            <a:r>
              <a:rPr kumimoji="0" lang="zh-TW" altLang="en-US" sz="2800" b="1" u="sng" smtClean="0">
                <a:solidFill>
                  <a:srgbClr val="0000FF"/>
                </a:solidFill>
                <a:latin typeface="微軟正黑體" panose="020B0604030504040204" pitchFamily="34" charset="-120"/>
              </a:rPr>
              <a:t>補上」之文義，未為實質之認定，遽將本件標單判定為無效標，於法自有未合。</a:t>
            </a:r>
            <a:r>
              <a:rPr kumimoji="0" lang="zh-TW" altLang="en-US" sz="2800" b="1" smtClean="0">
                <a:solidFill>
                  <a:prstClr val="black">
                    <a:lumMod val="75000"/>
                    <a:lumOff val="25000"/>
                  </a:prstClr>
                </a:solidFill>
                <a:latin typeface="微軟正黑體" panose="020B0604030504040204" pitchFamily="34" charset="-120"/>
              </a:rPr>
              <a:t> </a:t>
            </a:r>
            <a:endParaRPr kumimoji="0" lang="zh-TW" altLang="en-US" sz="2800" b="1">
              <a:solidFill>
                <a:prstClr val="black">
                  <a:lumMod val="75000"/>
                  <a:lumOff val="25000"/>
                </a:prstClr>
              </a:solidFill>
              <a:latin typeface="微軟正黑體" panose="020B0604030504040204" pitchFamily="34" charset="-120"/>
            </a:endParaRPr>
          </a:p>
        </p:txBody>
      </p:sp>
    </p:spTree>
    <p:extLst>
      <p:ext uri="{BB962C8B-B14F-4D97-AF65-F5344CB8AC3E}">
        <p14:creationId xmlns:p14="http://schemas.microsoft.com/office/powerpoint/2010/main" val="1858137770"/>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75F3F064-7D5D-429C-B545-DA91E9D9B658}" type="slidenum">
              <a:rPr kumimoji="0" lang="en-US" altLang="zh-TW" sz="1400" smtClean="0">
                <a:solidFill>
                  <a:srgbClr val="AD1F1F"/>
                </a:solidFill>
              </a:rPr>
              <a:pPr eaLnBrk="1" hangingPunct="1">
                <a:defRPr/>
              </a:pPr>
              <a:t>155</a:t>
            </a:fld>
            <a:endParaRPr kumimoji="0" lang="en-US" altLang="zh-TW" sz="1400" smtClean="0">
              <a:solidFill>
                <a:srgbClr val="AD1F1F"/>
              </a:solidFill>
            </a:endParaRPr>
          </a:p>
        </p:txBody>
      </p:sp>
      <p:sp>
        <p:nvSpPr>
          <p:cNvPr id="2" name="書卷 (水平) 1"/>
          <p:cNvSpPr/>
          <p:nvPr/>
        </p:nvSpPr>
        <p:spPr>
          <a:xfrm>
            <a:off x="1907704" y="2132856"/>
            <a:ext cx="4896544" cy="1873250"/>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600" b="1">
                <a:solidFill>
                  <a:srgbClr val="100278"/>
                </a:solidFill>
                <a:latin typeface="微軟正黑體" panose="020B0604030504040204" pitchFamily="34" charset="-120"/>
              </a:rPr>
              <a:t>契約變更應注意事項與缺失案例</a:t>
            </a:r>
            <a:endParaRPr lang="zh-TW" altLang="en-US" sz="3600" dirty="0">
              <a:solidFill>
                <a:prstClr val="white"/>
              </a:solidFill>
              <a:latin typeface="微軟正黑體" panose="020B0604030504040204" pitchFamily="34" charset="-120"/>
            </a:endParaRPr>
          </a:p>
        </p:txBody>
      </p:sp>
    </p:spTree>
    <p:extLst>
      <p:ext uri="{BB962C8B-B14F-4D97-AF65-F5344CB8AC3E}">
        <p14:creationId xmlns:p14="http://schemas.microsoft.com/office/powerpoint/2010/main" val="2767843773"/>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052AA34-A868-40CC-9D2E-1B7257DAE380}" type="slidenum">
              <a:rPr lang="en-US" altLang="zh-TW" sz="1400" smtClean="0">
                <a:solidFill>
                  <a:srgbClr val="AD1F1F"/>
                </a:solidFill>
                <a:latin typeface="Times New Roman" panose="02020603050405020304" pitchFamily="18" charset="0"/>
              </a:rPr>
              <a:pPr>
                <a:spcBef>
                  <a:spcPct val="0"/>
                </a:spcBef>
                <a:buClrTx/>
                <a:buSzTx/>
                <a:buFontTx/>
                <a:buNone/>
                <a:defRPr/>
              </a:pPr>
              <a:t>156</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03DA55E2-C140-4416-9EC5-294A025A9E9C}"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156</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98315" name="Rectangle 11"/>
          <p:cNvSpPr>
            <a:spLocks noChangeArrowheads="1"/>
          </p:cNvSpPr>
          <p:nvPr/>
        </p:nvSpPr>
        <p:spPr bwMode="auto">
          <a:xfrm>
            <a:off x="395288" y="1269554"/>
            <a:ext cx="8281168" cy="3275570"/>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0000"/>
              </a:spcBef>
              <a:buClr>
                <a:prstClr val="black"/>
              </a:buClr>
              <a:buSzPct val="75000"/>
              <a:buFont typeface="Wingdings" pitchFamily="2" charset="2"/>
              <a:buChar char="l"/>
              <a:defRPr/>
            </a:pPr>
            <a:r>
              <a:rPr lang="zh-TW" altLang="en-US" sz="4400" b="1" smtClean="0">
                <a:solidFill>
                  <a:srgbClr val="AD1F1F"/>
                </a:solidFill>
                <a:latin typeface="微軟正黑體" panose="020B0604030504040204" pitchFamily="34" charset="-120"/>
                <a:ea typeface="微軟正黑體" panose="020B0604030504040204" pitchFamily="34" charset="-120"/>
              </a:rPr>
              <a:t>採購法第</a:t>
            </a:r>
            <a:r>
              <a:rPr lang="en-US" altLang="zh-TW" sz="4400" b="1" smtClean="0">
                <a:solidFill>
                  <a:srgbClr val="AD1F1F"/>
                </a:solidFill>
                <a:latin typeface="微軟正黑體" panose="020B0604030504040204" pitchFamily="34" charset="-120"/>
                <a:ea typeface="微軟正黑體" panose="020B0604030504040204" pitchFamily="34" charset="-120"/>
              </a:rPr>
              <a:t>6</a:t>
            </a:r>
            <a:r>
              <a:rPr lang="zh-TW" altLang="en-US" sz="4400" b="1" smtClean="0">
                <a:solidFill>
                  <a:srgbClr val="AD1F1F"/>
                </a:solidFill>
                <a:latin typeface="微軟正黑體" panose="020B0604030504040204" pitchFamily="34" charset="-120"/>
                <a:ea typeface="微軟正黑體" panose="020B0604030504040204" pitchFamily="34" charset="-120"/>
              </a:rPr>
              <a:t>條第</a:t>
            </a:r>
            <a:r>
              <a:rPr lang="en-US" altLang="zh-TW" sz="4400" b="1" smtClean="0">
                <a:solidFill>
                  <a:srgbClr val="AD1F1F"/>
                </a:solidFill>
                <a:latin typeface="微軟正黑體" panose="020B0604030504040204" pitchFamily="34" charset="-120"/>
                <a:ea typeface="微軟正黑體" panose="020B0604030504040204" pitchFamily="34" charset="-120"/>
              </a:rPr>
              <a:t>1</a:t>
            </a:r>
            <a:r>
              <a:rPr lang="zh-TW" altLang="en-US" sz="4400" b="1" smtClean="0">
                <a:solidFill>
                  <a:srgbClr val="AD1F1F"/>
                </a:solidFill>
                <a:latin typeface="微軟正黑體" panose="020B0604030504040204" pitchFamily="34" charset="-120"/>
                <a:ea typeface="微軟正黑體" panose="020B0604030504040204" pitchFamily="34" charset="-120"/>
              </a:rPr>
              <a:t>項</a:t>
            </a:r>
            <a:endParaRPr lang="zh-TW" altLang="en-US" sz="4400" b="1">
              <a:solidFill>
                <a:srgbClr val="AD1F1F"/>
              </a:solidFill>
              <a:latin typeface="微軟正黑體" panose="020B0604030504040204" pitchFamily="34" charset="-120"/>
              <a:ea typeface="微軟正黑體" panose="020B0604030504040204" pitchFamily="34" charset="-120"/>
            </a:endParaRPr>
          </a:p>
          <a:p>
            <a:pPr marL="271463" lvl="1" indent="630238" algn="just" eaLnBrk="1" hangingPunct="1">
              <a:buClr>
                <a:srgbClr val="006600"/>
              </a:buClr>
              <a:buSzPct val="75000"/>
              <a:defRPr/>
            </a:pPr>
            <a:r>
              <a:rPr lang="zh-TW" altLang="en-US" sz="4400" b="1">
                <a:solidFill>
                  <a:srgbClr val="006600"/>
                </a:solidFill>
                <a:latin typeface="微軟正黑體" panose="020B0604030504040204" pitchFamily="34" charset="-120"/>
                <a:ea typeface="微軟正黑體" panose="020B0604030504040204" pitchFamily="34" charset="-120"/>
              </a:rPr>
              <a:t>機關</a:t>
            </a:r>
            <a:r>
              <a:rPr lang="zh-TW" altLang="en-US" sz="4400" b="1" u="sng">
                <a:solidFill>
                  <a:srgbClr val="006600"/>
                </a:solidFill>
                <a:latin typeface="微軟正黑體" panose="020B0604030504040204" pitchFamily="34" charset="-120"/>
                <a:ea typeface="微軟正黑體" panose="020B0604030504040204" pitchFamily="34" charset="-120"/>
              </a:rPr>
              <a:t>辦理採購</a:t>
            </a:r>
            <a:r>
              <a:rPr lang="zh-TW" altLang="en-US" sz="4400" b="1">
                <a:solidFill>
                  <a:srgbClr val="006600"/>
                </a:solidFill>
                <a:latin typeface="微軟正黑體" panose="020B0604030504040204" pitchFamily="34" charset="-120"/>
                <a:ea typeface="微軟正黑體" panose="020B0604030504040204" pitchFamily="34" charset="-120"/>
              </a:rPr>
              <a:t>，</a:t>
            </a:r>
            <a:r>
              <a:rPr lang="zh-TW" altLang="en-US" sz="4400" b="1" u="sng">
                <a:solidFill>
                  <a:srgbClr val="0000FF"/>
                </a:solidFill>
                <a:latin typeface="微軟正黑體" panose="020B0604030504040204" pitchFamily="34" charset="-120"/>
                <a:ea typeface="微軟正黑體" panose="020B0604030504040204" pitchFamily="34" charset="-120"/>
              </a:rPr>
              <a:t>應以維護</a:t>
            </a:r>
            <a:r>
              <a:rPr lang="zh-TW" altLang="en-US" sz="4400" b="1">
                <a:solidFill>
                  <a:srgbClr val="006600"/>
                </a:solidFill>
                <a:latin typeface="微軟正黑體" panose="020B0604030504040204" pitchFamily="34" charset="-120"/>
                <a:ea typeface="微軟正黑體" panose="020B0604030504040204" pitchFamily="34" charset="-120"/>
              </a:rPr>
              <a:t>公共利益及</a:t>
            </a:r>
            <a:r>
              <a:rPr lang="zh-TW" altLang="en-US" sz="4400" b="1" u="sng">
                <a:solidFill>
                  <a:srgbClr val="0000FF"/>
                </a:solidFill>
                <a:latin typeface="微軟正黑體" panose="020B0604030504040204" pitchFamily="34" charset="-120"/>
                <a:ea typeface="微軟正黑體" panose="020B0604030504040204" pitchFamily="34" charset="-120"/>
              </a:rPr>
              <a:t>公平合理為原則</a:t>
            </a:r>
            <a:r>
              <a:rPr lang="zh-TW" altLang="en-US" sz="4400" b="1">
                <a:solidFill>
                  <a:srgbClr val="006600"/>
                </a:solidFill>
                <a:latin typeface="微軟正黑體" panose="020B0604030504040204" pitchFamily="34" charset="-120"/>
                <a:ea typeface="微軟正黑體" panose="020B0604030504040204" pitchFamily="34" charset="-120"/>
              </a:rPr>
              <a:t>，對廠商</a:t>
            </a:r>
            <a:r>
              <a:rPr lang="zh-TW" altLang="en-US" sz="4400" b="1" u="sng">
                <a:solidFill>
                  <a:srgbClr val="0000FF"/>
                </a:solidFill>
                <a:latin typeface="微軟正黑體" panose="020B0604030504040204" pitchFamily="34" charset="-120"/>
                <a:ea typeface="微軟正黑體" panose="020B0604030504040204" pitchFamily="34" charset="-120"/>
              </a:rPr>
              <a:t>不得為無正當理由</a:t>
            </a:r>
            <a:r>
              <a:rPr lang="zh-TW" altLang="en-US" sz="4400" b="1">
                <a:solidFill>
                  <a:srgbClr val="006600"/>
                </a:solidFill>
                <a:latin typeface="微軟正黑體" panose="020B0604030504040204" pitchFamily="34" charset="-120"/>
                <a:ea typeface="微軟正黑體" panose="020B0604030504040204" pitchFamily="34" charset="-120"/>
              </a:rPr>
              <a:t>之</a:t>
            </a:r>
            <a:r>
              <a:rPr lang="zh-TW" altLang="en-US" sz="4400" b="1" u="sng">
                <a:solidFill>
                  <a:srgbClr val="0000FF"/>
                </a:solidFill>
                <a:latin typeface="微軟正黑體" panose="020B0604030504040204" pitchFamily="34" charset="-120"/>
                <a:ea typeface="微軟正黑體" panose="020B0604030504040204" pitchFamily="34" charset="-120"/>
              </a:rPr>
              <a:t>差別待遇</a:t>
            </a:r>
            <a:r>
              <a:rPr lang="zh-TW" altLang="en-US" sz="4400" b="1" smtClean="0">
                <a:solidFill>
                  <a:srgbClr val="006600"/>
                </a:solidFill>
                <a:latin typeface="微軟正黑體" panose="020B0604030504040204" pitchFamily="34" charset="-120"/>
                <a:ea typeface="微軟正黑體" panose="020B0604030504040204" pitchFamily="34" charset="-120"/>
              </a:rPr>
              <a:t>。</a:t>
            </a:r>
            <a:endParaRPr lang="zh-TW" altLang="en-US" sz="4400" b="1">
              <a:solidFill>
                <a:srgbClr val="006600"/>
              </a:solidFill>
              <a:latin typeface="微軟正黑體" panose="020B0604030504040204" pitchFamily="34" charset="-120"/>
              <a:ea typeface="微軟正黑體" panose="020B0604030504040204" pitchFamily="34" charset="-120"/>
            </a:endParaRPr>
          </a:p>
          <a:p>
            <a:pPr algn="just" eaLnBrk="1" hangingPunct="1">
              <a:spcBef>
                <a:spcPct val="20000"/>
              </a:spcBef>
              <a:buClr>
                <a:prstClr val="black"/>
              </a:buClr>
              <a:buSzPct val="75000"/>
              <a:buFont typeface="Wingdings" pitchFamily="2" charset="2"/>
              <a:buChar char="l"/>
              <a:defRPr/>
            </a:pPr>
            <a:endParaRPr lang="zh-TW" altLang="en-US" sz="4400" b="1">
              <a:solidFill>
                <a:srgbClr val="0000FF"/>
              </a:solidFill>
              <a:latin typeface="微軟正黑體" panose="020B0604030504040204" pitchFamily="34" charset="-120"/>
              <a:ea typeface="微軟正黑體" panose="020B0604030504040204" pitchFamily="34" charset="-120"/>
            </a:endParaRPr>
          </a:p>
          <a:p>
            <a:pPr lvl="1" algn="just" eaLnBrk="1" hangingPunct="1">
              <a:buClr>
                <a:srgbClr val="006600"/>
              </a:buClr>
              <a:buSzPct val="75000"/>
              <a:buFont typeface="Wingdings" pitchFamily="2" charset="2"/>
              <a:buChar char="Ø"/>
              <a:defRPr/>
            </a:pPr>
            <a:endParaRPr lang="zh-TW" altLang="en-US" sz="4400" b="1">
              <a:solidFill>
                <a:srgbClr val="006600"/>
              </a:solidFill>
              <a:latin typeface="微軟正黑體" panose="020B0604030504040204" pitchFamily="34" charset="-120"/>
              <a:ea typeface="微軟正黑體" panose="020B0604030504040204" pitchFamily="34" charset="-120"/>
            </a:endParaRPr>
          </a:p>
        </p:txBody>
      </p:sp>
      <p:sp>
        <p:nvSpPr>
          <p:cNvPr id="8" name="Rectangle 2"/>
          <p:cNvSpPr>
            <a:spLocks noChangeArrowheads="1"/>
          </p:cNvSpPr>
          <p:nvPr/>
        </p:nvSpPr>
        <p:spPr bwMode="auto">
          <a:xfrm>
            <a:off x="395536" y="300038"/>
            <a:ext cx="852011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smtClean="0">
                <a:solidFill>
                  <a:srgbClr val="003399"/>
                </a:solidFill>
                <a:latin typeface="微軟正黑體" panose="020B0604030504040204" pitchFamily="34" charset="-120"/>
                <a:ea typeface="微軟正黑體" panose="020B0604030504040204" pitchFamily="34" charset="-120"/>
              </a:rPr>
              <a:t>辦理採購作業及履約管理應注意</a:t>
            </a:r>
            <a:r>
              <a:rPr kumimoji="0" lang="zh-TW" altLang="en-US" b="1" smtClean="0">
                <a:solidFill>
                  <a:srgbClr val="660033"/>
                </a:solidFill>
                <a:latin typeface="微軟正黑體" panose="020B0604030504040204" pitchFamily="34" charset="-120"/>
                <a:ea typeface="微軟正黑體" panose="020B0604030504040204" pitchFamily="34" charset="-120"/>
              </a:rPr>
              <a:t>公平合理</a:t>
            </a:r>
            <a:endParaRPr kumimoji="0" lang="zh-TW" altLang="en-US" b="1">
              <a:solidFill>
                <a:srgbClr val="660033"/>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34974452"/>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EF64240-BEC5-4DF6-9D3C-700F522A6B88}" type="slidenum">
              <a:rPr lang="en-US" altLang="zh-TW" sz="1400" smtClean="0">
                <a:solidFill>
                  <a:srgbClr val="AD1F1F"/>
                </a:solidFill>
                <a:latin typeface="Times New Roman" panose="02020603050405020304" pitchFamily="18" charset="0"/>
              </a:rPr>
              <a:pPr>
                <a:spcBef>
                  <a:spcPct val="0"/>
                </a:spcBef>
                <a:buClrTx/>
                <a:buSzTx/>
                <a:buFontTx/>
                <a:buNone/>
                <a:defRPr/>
              </a:pPr>
              <a:t>157</a:t>
            </a:fld>
            <a:endParaRPr lang="en-US" altLang="zh-TW" sz="1400">
              <a:solidFill>
                <a:srgbClr val="AD1F1F"/>
              </a:solidFill>
              <a:latin typeface="Times New Roman" panose="02020603050405020304" pitchFamily="18" charset="0"/>
            </a:endParaRPr>
          </a:p>
        </p:txBody>
      </p:sp>
      <p:sp>
        <p:nvSpPr>
          <p:cNvPr id="7" name="Rectangle 1026">
            <a:extLst>
              <a:ext uri="{FF2B5EF4-FFF2-40B4-BE49-F238E27FC236}"/>
            </a:extLst>
          </p:cNvPr>
          <p:cNvSpPr txBox="1">
            <a:spLocks noChangeArrowheads="1"/>
          </p:cNvSpPr>
          <p:nvPr/>
        </p:nvSpPr>
        <p:spPr bwMode="auto">
          <a:xfrm>
            <a:off x="611560" y="260648"/>
            <a:ext cx="5112568"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smtClean="0">
                <a:solidFill>
                  <a:srgbClr val="0000FF"/>
                </a:solidFill>
                <a:latin typeface="微軟正黑體" panose="020B0604030504040204" pitchFamily="34" charset="-120"/>
              </a:rPr>
              <a:t>辦理契約變更考量原則</a:t>
            </a:r>
            <a:endParaRPr lang="en-US" altLang="zh-TW" sz="2000" dirty="0">
              <a:solidFill>
                <a:srgbClr val="CC3300"/>
              </a:solidFill>
              <a:latin typeface="微軟正黑體" panose="020B0604030504040204" pitchFamily="34" charset="-120"/>
            </a:endParaRPr>
          </a:p>
        </p:txBody>
      </p:sp>
      <p:sp>
        <p:nvSpPr>
          <p:cNvPr id="8" name="雲朵形圖說文字 7">
            <a:extLst>
              <a:ext uri="{FF2B5EF4-FFF2-40B4-BE49-F238E27FC236}"/>
            </a:extLst>
          </p:cNvPr>
          <p:cNvSpPr/>
          <p:nvPr/>
        </p:nvSpPr>
        <p:spPr bwMode="auto">
          <a:xfrm>
            <a:off x="323850" y="1665288"/>
            <a:ext cx="8351838" cy="4644032"/>
          </a:xfrm>
          <a:prstGeom prst="cloudCallout">
            <a:avLst>
              <a:gd name="adj1" fmla="val -8169"/>
              <a:gd name="adj2" fmla="val -61562"/>
            </a:avLst>
          </a:prstGeom>
          <a:blipFill>
            <a:blip r:embed="rId3"/>
            <a:tile tx="0" ty="0" sx="100000" sy="100000" flip="none" algn="tl"/>
          </a:blipFill>
          <a:ln w="9525" cap="flat" cmpd="sng" algn="ctr">
            <a:solidFill>
              <a:schemeClr val="tx1"/>
            </a:solidFill>
            <a:prstDash val="solid"/>
            <a:miter lim="800000"/>
            <a:headEnd type="none" w="med" len="med"/>
            <a:tailEnd type="none" w="med" len="med"/>
          </a:ln>
          <a:effectLst/>
        </p:spPr>
        <p:txBody>
          <a:bodyPr wrap="none"/>
          <a:lstStyle/>
          <a:p>
            <a:pPr marL="457200" indent="-457200" eaLnBrk="1" hangingPunct="1">
              <a:lnSpc>
                <a:spcPts val="3500"/>
              </a:lnSpc>
              <a:buClr>
                <a:srgbClr val="C00000"/>
              </a:buClr>
              <a:buSzPct val="85000"/>
              <a:buFont typeface="Wingdings" panose="05000000000000000000" pitchFamily="2" charset="2"/>
              <a:buChar char="ü"/>
              <a:defRPr/>
            </a:pPr>
            <a:r>
              <a:rPr lang="zh-TW" altLang="en-US" sz="2800" b="1" dirty="0">
                <a:solidFill>
                  <a:srgbClr val="100278"/>
                </a:solidFill>
                <a:latin typeface="微軟正黑體" panose="020B0604030504040204" pitchFamily="34" charset="-120"/>
                <a:ea typeface="微軟正黑體" panose="020B0604030504040204" pitchFamily="34" charset="-120"/>
              </a:rPr>
              <a:t>變更追加事項應與原招標目的相關。</a:t>
            </a:r>
            <a:endParaRPr lang="en-US" altLang="zh-TW" sz="2800" b="1" dirty="0">
              <a:solidFill>
                <a:srgbClr val="100278"/>
              </a:solidFill>
              <a:latin typeface="微軟正黑體" panose="020B0604030504040204" pitchFamily="34" charset="-120"/>
              <a:ea typeface="微軟正黑體" panose="020B0604030504040204" pitchFamily="34" charset="-120"/>
            </a:endParaRPr>
          </a:p>
          <a:p>
            <a:pPr marL="457200" indent="-457200" eaLnBrk="1" hangingPunct="1">
              <a:lnSpc>
                <a:spcPts val="3500"/>
              </a:lnSpc>
              <a:buClr>
                <a:srgbClr val="C00000"/>
              </a:buClr>
              <a:buSzPct val="85000"/>
              <a:buFont typeface="Wingdings" panose="05000000000000000000" pitchFamily="2" charset="2"/>
              <a:buChar char="ü"/>
              <a:defRPr/>
            </a:pPr>
            <a:r>
              <a:rPr lang="zh-TW" altLang="en-US" sz="2800" b="1" dirty="0">
                <a:solidFill>
                  <a:srgbClr val="100278"/>
                </a:solidFill>
                <a:latin typeface="微軟正黑體" panose="020B0604030504040204" pitchFamily="34" charset="-120"/>
                <a:ea typeface="微軟正黑體" panose="020B0604030504040204" pitchFamily="34" charset="-120"/>
              </a:rPr>
              <a:t>確認</a:t>
            </a:r>
            <a:r>
              <a:rPr lang="zh-TW" altLang="en-US" sz="2800" b="1">
                <a:solidFill>
                  <a:srgbClr val="100278"/>
                </a:solidFill>
                <a:latin typeface="微軟正黑體" panose="020B0604030504040204" pitchFamily="34" charset="-120"/>
                <a:ea typeface="微軟正黑體" panose="020B0604030504040204" pitchFamily="34" charset="-120"/>
              </a:rPr>
              <a:t>變更需書面</a:t>
            </a:r>
            <a:r>
              <a:rPr lang="zh-TW" altLang="en-US" sz="2800" b="1" dirty="0">
                <a:solidFill>
                  <a:srgbClr val="100278"/>
                </a:solidFill>
                <a:latin typeface="微軟正黑體" panose="020B0604030504040204" pitchFamily="34" charset="-120"/>
                <a:ea typeface="微軟正黑體" panose="020B0604030504040204" pitchFamily="34" charset="-120"/>
              </a:rPr>
              <a:t>化</a:t>
            </a:r>
            <a:r>
              <a:rPr lang="en-US" altLang="zh-TW" sz="2800" b="1" dirty="0">
                <a:solidFill>
                  <a:srgbClr val="100278"/>
                </a:solidFill>
                <a:latin typeface="微軟正黑體" panose="020B0604030504040204" pitchFamily="34" charset="-120"/>
                <a:ea typeface="微軟正黑體" panose="020B0604030504040204" pitchFamily="34" charset="-120"/>
              </a:rPr>
              <a:t>(</a:t>
            </a:r>
            <a:r>
              <a:rPr lang="zh-TW" altLang="en-US" sz="2800" b="1" dirty="0">
                <a:solidFill>
                  <a:srgbClr val="100278"/>
                </a:solidFill>
                <a:latin typeface="微軟正黑體" panose="020B0604030504040204" pitchFamily="34" charset="-120"/>
                <a:ea typeface="微軟正黑體" panose="020B0604030504040204" pitchFamily="34" charset="-120"/>
              </a:rPr>
              <a:t>如會議</a:t>
            </a:r>
            <a:r>
              <a:rPr lang="zh-TW" altLang="en-US" sz="2800" b="1">
                <a:solidFill>
                  <a:srgbClr val="100278"/>
                </a:solidFill>
                <a:latin typeface="微軟正黑體" panose="020B0604030504040204" pitchFamily="34" charset="-120"/>
                <a:ea typeface="微軟正黑體" panose="020B0604030504040204" pitchFamily="34" charset="-120"/>
              </a:rPr>
              <a:t>紀錄、會勘</a:t>
            </a:r>
            <a:endParaRPr lang="en-US" altLang="zh-TW" sz="2800" b="1" dirty="0">
              <a:solidFill>
                <a:srgbClr val="100278"/>
              </a:solidFill>
              <a:latin typeface="微軟正黑體" panose="020B0604030504040204" pitchFamily="34" charset="-120"/>
              <a:ea typeface="微軟正黑體" panose="020B0604030504040204" pitchFamily="34" charset="-120"/>
            </a:endParaRPr>
          </a:p>
          <a:p>
            <a:pPr marL="450850" eaLnBrk="1" hangingPunct="1">
              <a:lnSpc>
                <a:spcPts val="3500"/>
              </a:lnSpc>
              <a:buClr>
                <a:srgbClr val="C00000"/>
              </a:buClr>
              <a:buSzPct val="85000"/>
              <a:defRPr/>
            </a:pPr>
            <a:r>
              <a:rPr lang="zh-TW" altLang="en-US" sz="2800" b="1">
                <a:solidFill>
                  <a:srgbClr val="100278"/>
                </a:solidFill>
                <a:latin typeface="微軟正黑體" panose="020B0604030504040204" pitchFamily="34" charset="-120"/>
                <a:ea typeface="微軟正黑體" panose="020B0604030504040204" pitchFamily="34" charset="-120"/>
              </a:rPr>
              <a:t>紀錄</a:t>
            </a:r>
            <a:r>
              <a:rPr lang="zh-TW" altLang="en-US" sz="2800" b="1" dirty="0">
                <a:solidFill>
                  <a:srgbClr val="100278"/>
                </a:solidFill>
                <a:latin typeface="微軟正黑體" panose="020B0604030504040204" pitchFamily="34" charset="-120"/>
                <a:ea typeface="微軟正黑體" panose="020B0604030504040204" pitchFamily="34" charset="-120"/>
              </a:rPr>
              <a:t>、函文等</a:t>
            </a:r>
            <a:r>
              <a:rPr lang="en-US" altLang="zh-TW" sz="2800" b="1" dirty="0">
                <a:solidFill>
                  <a:srgbClr val="100278"/>
                </a:solidFill>
                <a:latin typeface="微軟正黑體" panose="020B0604030504040204" pitchFamily="34" charset="-120"/>
                <a:ea typeface="微軟正黑體" panose="020B0604030504040204" pitchFamily="34" charset="-120"/>
              </a:rPr>
              <a:t>)</a:t>
            </a:r>
            <a:r>
              <a:rPr lang="zh-TW" altLang="en-US" sz="2800" b="1" dirty="0">
                <a:solidFill>
                  <a:srgbClr val="100278"/>
                </a:solidFill>
                <a:latin typeface="微軟正黑體" panose="020B0604030504040204" pitchFamily="34" charset="-120"/>
                <a:ea typeface="微軟正黑體" panose="020B0604030504040204" pitchFamily="34" charset="-120"/>
              </a:rPr>
              <a:t>。</a:t>
            </a:r>
            <a:endParaRPr lang="en-US" altLang="zh-TW" sz="2800" b="1" dirty="0">
              <a:solidFill>
                <a:srgbClr val="100278"/>
              </a:solidFill>
              <a:latin typeface="微軟正黑體" panose="020B0604030504040204" pitchFamily="34" charset="-120"/>
              <a:ea typeface="微軟正黑體" panose="020B0604030504040204" pitchFamily="34" charset="-120"/>
            </a:endParaRPr>
          </a:p>
          <a:p>
            <a:pPr marL="457200" indent="-457200" eaLnBrk="1" hangingPunct="1">
              <a:lnSpc>
                <a:spcPts val="3500"/>
              </a:lnSpc>
              <a:buClr>
                <a:srgbClr val="C00000"/>
              </a:buClr>
              <a:buSzPct val="85000"/>
              <a:buFont typeface="Wingdings" panose="05000000000000000000" pitchFamily="2" charset="2"/>
              <a:buChar char="ü"/>
              <a:defRPr/>
            </a:pPr>
            <a:r>
              <a:rPr lang="zh-TW" altLang="en-US" sz="2800" b="1" smtClean="0">
                <a:solidFill>
                  <a:srgbClr val="100278"/>
                </a:solidFill>
                <a:latin typeface="微軟正黑體" panose="020B0604030504040204" pitchFamily="34" charset="-120"/>
                <a:ea typeface="微軟正黑體" panose="020B0604030504040204" pitchFamily="34" charset="-120"/>
              </a:rPr>
              <a:t>相關廠商責任之檢討追究</a:t>
            </a:r>
            <a:r>
              <a:rPr lang="en-US" altLang="zh-TW" sz="2800" b="1" dirty="0">
                <a:solidFill>
                  <a:srgbClr val="100278"/>
                </a:solidFill>
                <a:latin typeface="微軟正黑體" panose="020B0604030504040204" pitchFamily="34" charset="-120"/>
                <a:ea typeface="微軟正黑體" panose="020B0604030504040204" pitchFamily="34" charset="-120"/>
              </a:rPr>
              <a:t>(</a:t>
            </a:r>
            <a:r>
              <a:rPr lang="zh-TW" altLang="en-US" sz="2800" b="1" dirty="0">
                <a:solidFill>
                  <a:srgbClr val="100278"/>
                </a:solidFill>
                <a:latin typeface="微軟正黑體" panose="020B0604030504040204" pitchFamily="34" charset="-120"/>
                <a:ea typeface="微軟正黑體" panose="020B0604030504040204" pitchFamily="34" charset="-120"/>
              </a:rPr>
              <a:t>如契約價</a:t>
            </a:r>
            <a:r>
              <a:rPr lang="zh-TW" altLang="en-US" sz="2800" b="1">
                <a:solidFill>
                  <a:srgbClr val="100278"/>
                </a:solidFill>
                <a:latin typeface="微軟正黑體" panose="020B0604030504040204" pitchFamily="34" charset="-120"/>
                <a:ea typeface="微軟正黑體" panose="020B0604030504040204" pitchFamily="34" charset="-120"/>
              </a:rPr>
              <a:t>金</a:t>
            </a:r>
            <a:r>
              <a:rPr lang="zh-TW" altLang="en-US" sz="2800" b="1" smtClean="0">
                <a:solidFill>
                  <a:srgbClr val="100278"/>
                </a:solidFill>
                <a:latin typeface="微軟正黑體" panose="020B0604030504040204" pitchFamily="34" charset="-120"/>
                <a:ea typeface="微軟正黑體" panose="020B0604030504040204" pitchFamily="34" charset="-120"/>
              </a:rPr>
              <a:t>之</a:t>
            </a:r>
            <a:endParaRPr lang="en-US" altLang="zh-TW" sz="2800" b="1" smtClean="0">
              <a:solidFill>
                <a:srgbClr val="100278"/>
              </a:solidFill>
              <a:latin typeface="微軟正黑體" panose="020B0604030504040204" pitchFamily="34" charset="-120"/>
              <a:ea typeface="微軟正黑體" panose="020B0604030504040204" pitchFamily="34" charset="-120"/>
            </a:endParaRPr>
          </a:p>
          <a:p>
            <a:pPr marL="449263" eaLnBrk="1" hangingPunct="1">
              <a:lnSpc>
                <a:spcPts val="3500"/>
              </a:lnSpc>
              <a:buClr>
                <a:srgbClr val="C00000"/>
              </a:buClr>
              <a:buSzPct val="85000"/>
              <a:defRPr/>
            </a:pPr>
            <a:r>
              <a:rPr lang="zh-TW" altLang="en-US" sz="2800" b="1" smtClean="0">
                <a:solidFill>
                  <a:srgbClr val="100278"/>
                </a:solidFill>
                <a:latin typeface="微軟正黑體" panose="020B0604030504040204" pitchFamily="34" charset="-120"/>
                <a:ea typeface="微軟正黑體" panose="020B0604030504040204" pitchFamily="34" charset="-120"/>
              </a:rPr>
              <a:t>扣</a:t>
            </a:r>
            <a:r>
              <a:rPr lang="zh-TW" altLang="en-US" sz="2800" b="1" dirty="0">
                <a:solidFill>
                  <a:srgbClr val="100278"/>
                </a:solidFill>
                <a:latin typeface="微軟正黑體" panose="020B0604030504040204" pitchFamily="34" charset="-120"/>
                <a:ea typeface="微軟正黑體" panose="020B0604030504040204" pitchFamily="34" charset="-120"/>
              </a:rPr>
              <a:t>罰</a:t>
            </a:r>
            <a:r>
              <a:rPr lang="zh-TW" altLang="en-US" sz="2800" b="1">
                <a:solidFill>
                  <a:srgbClr val="100278"/>
                </a:solidFill>
                <a:latin typeface="微軟正黑體" panose="020B0604030504040204" pitchFamily="34" charset="-120"/>
                <a:ea typeface="微軟正黑體" panose="020B0604030504040204" pitchFamily="34" charset="-120"/>
              </a:rPr>
              <a:t>、</a:t>
            </a:r>
            <a:r>
              <a:rPr lang="zh-TW" altLang="en-US" sz="2800" b="1" smtClean="0">
                <a:solidFill>
                  <a:srgbClr val="100278"/>
                </a:solidFill>
                <a:latin typeface="微軟正黑體" panose="020B0604030504040204" pitchFamily="34" charset="-120"/>
                <a:ea typeface="微軟正黑體" panose="020B0604030504040204" pitchFamily="34" charset="-120"/>
              </a:rPr>
              <a:t>技服</a:t>
            </a:r>
            <a:r>
              <a:rPr lang="zh-TW" altLang="en-US" sz="2800" b="1" dirty="0">
                <a:solidFill>
                  <a:srgbClr val="100278"/>
                </a:solidFill>
                <a:latin typeface="微軟正黑體" panose="020B0604030504040204" pitchFamily="34" charset="-120"/>
                <a:ea typeface="微軟正黑體" panose="020B0604030504040204" pitchFamily="34" charset="-120"/>
              </a:rPr>
              <a:t>人員移送懲戒等</a:t>
            </a:r>
            <a:r>
              <a:rPr lang="en-US" altLang="zh-TW" sz="2800" b="1" dirty="0">
                <a:solidFill>
                  <a:srgbClr val="100278"/>
                </a:solidFill>
                <a:latin typeface="微軟正黑體" panose="020B0604030504040204" pitchFamily="34" charset="-120"/>
                <a:ea typeface="微軟正黑體" panose="020B0604030504040204" pitchFamily="34" charset="-120"/>
              </a:rPr>
              <a:t>)</a:t>
            </a:r>
            <a:r>
              <a:rPr lang="zh-TW" altLang="en-US" sz="2800" b="1" dirty="0">
                <a:solidFill>
                  <a:srgbClr val="100278"/>
                </a:solidFill>
                <a:latin typeface="微軟正黑體" panose="020B0604030504040204" pitchFamily="34" charset="-120"/>
                <a:ea typeface="微軟正黑體" panose="020B0604030504040204" pitchFamily="34" charset="-120"/>
              </a:rPr>
              <a:t>。</a:t>
            </a:r>
            <a:endParaRPr lang="en-US" altLang="zh-TW" sz="2800" b="1" dirty="0">
              <a:solidFill>
                <a:srgbClr val="100278"/>
              </a:solidFill>
              <a:latin typeface="微軟正黑體" panose="020B0604030504040204" pitchFamily="34" charset="-120"/>
              <a:ea typeface="微軟正黑體" panose="020B0604030504040204" pitchFamily="34" charset="-120"/>
            </a:endParaRPr>
          </a:p>
          <a:p>
            <a:pPr marL="457200" indent="-457200" eaLnBrk="1" hangingPunct="1">
              <a:lnSpc>
                <a:spcPts val="3500"/>
              </a:lnSpc>
              <a:buClr>
                <a:srgbClr val="C00000"/>
              </a:buClr>
              <a:buSzPct val="85000"/>
              <a:buFont typeface="Wingdings" panose="05000000000000000000" pitchFamily="2" charset="2"/>
              <a:buChar char="ü"/>
              <a:defRPr/>
            </a:pPr>
            <a:r>
              <a:rPr lang="zh-TW" altLang="en-US" sz="2800" b="1">
                <a:solidFill>
                  <a:srgbClr val="100278"/>
                </a:solidFill>
                <a:latin typeface="微軟正黑體" panose="020B0604030504040204" pitchFamily="34" charset="-120"/>
                <a:ea typeface="微軟正黑體" panose="020B0604030504040204" pitchFamily="34" charset="-120"/>
              </a:rPr>
              <a:t>結算驗收</a:t>
            </a:r>
            <a:r>
              <a:rPr lang="zh-TW" altLang="en-US" sz="2800" b="1" smtClean="0">
                <a:solidFill>
                  <a:srgbClr val="100278"/>
                </a:solidFill>
                <a:latin typeface="微軟正黑體" panose="020B0604030504040204" pitchFamily="34" charset="-120"/>
                <a:ea typeface="微軟正黑體" panose="020B0604030504040204" pitchFamily="34" charset="-120"/>
              </a:rPr>
              <a:t>前補</a:t>
            </a:r>
            <a:r>
              <a:rPr lang="zh-TW" altLang="en-US" sz="2800" b="1" dirty="0">
                <a:solidFill>
                  <a:srgbClr val="100278"/>
                </a:solidFill>
                <a:latin typeface="微軟正黑體" panose="020B0604030504040204" pitchFamily="34" charset="-120"/>
                <a:ea typeface="微軟正黑體" panose="020B0604030504040204" pitchFamily="34" charset="-120"/>
              </a:rPr>
              <a:t>辦</a:t>
            </a:r>
            <a:r>
              <a:rPr lang="zh-TW" altLang="en-US" sz="2800" b="1">
                <a:solidFill>
                  <a:srgbClr val="100278"/>
                </a:solidFill>
                <a:latin typeface="微軟正黑體" panose="020B0604030504040204" pitchFamily="34" charset="-120"/>
                <a:ea typeface="微軟正黑體" panose="020B0604030504040204" pitchFamily="34" charset="-120"/>
              </a:rPr>
              <a:t>契約</a:t>
            </a:r>
            <a:r>
              <a:rPr lang="zh-TW" altLang="en-US" sz="2800" b="1" smtClean="0">
                <a:solidFill>
                  <a:srgbClr val="100278"/>
                </a:solidFill>
                <a:latin typeface="微軟正黑體" panose="020B0604030504040204" pitchFamily="34" charset="-120"/>
                <a:ea typeface="微軟正黑體" panose="020B0604030504040204" pitchFamily="34" charset="-120"/>
              </a:rPr>
              <a:t>變更程序尚屬</a:t>
            </a:r>
            <a:endParaRPr lang="en-US" altLang="zh-TW" sz="2800" b="1" smtClean="0">
              <a:solidFill>
                <a:srgbClr val="100278"/>
              </a:solidFill>
              <a:latin typeface="微軟正黑體" panose="020B0604030504040204" pitchFamily="34" charset="-120"/>
              <a:ea typeface="微軟正黑體" panose="020B0604030504040204" pitchFamily="34" charset="-120"/>
            </a:endParaRPr>
          </a:p>
          <a:p>
            <a:pPr marL="450850" eaLnBrk="1" hangingPunct="1">
              <a:lnSpc>
                <a:spcPts val="3500"/>
              </a:lnSpc>
              <a:buClr>
                <a:srgbClr val="C00000"/>
              </a:buClr>
              <a:buSzPct val="85000"/>
              <a:defRPr/>
            </a:pPr>
            <a:r>
              <a:rPr lang="zh-TW" altLang="en-US" sz="2800" b="1">
                <a:solidFill>
                  <a:srgbClr val="100278"/>
                </a:solidFill>
                <a:latin typeface="微軟正黑體" panose="020B0604030504040204" pitchFamily="34" charset="-120"/>
                <a:ea typeface="微軟正黑體" panose="020B0604030504040204" pitchFamily="34" charset="-120"/>
              </a:rPr>
              <a:t>合理</a:t>
            </a:r>
            <a:r>
              <a:rPr lang="zh-TW" altLang="en-US" sz="2800" b="1" smtClean="0">
                <a:solidFill>
                  <a:srgbClr val="100278"/>
                </a:solidFill>
                <a:latin typeface="微軟正黑體" panose="020B0604030504040204" pitchFamily="34" charset="-120"/>
                <a:ea typeface="微軟正黑體" panose="020B0604030504040204" pitchFamily="34" charset="-120"/>
              </a:rPr>
              <a:t>可行。</a:t>
            </a:r>
            <a:endParaRPr lang="zh-TW" altLang="en-US" sz="2800" b="1" dirty="0">
              <a:solidFill>
                <a:srgbClr val="100278"/>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75794399"/>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2B24F15-54EE-4F5A-A9DD-6E57F5A72032}" type="slidenum">
              <a:rPr lang="en-US" altLang="zh-TW" sz="1400" smtClean="0">
                <a:solidFill>
                  <a:srgbClr val="AD1F1F"/>
                </a:solidFill>
                <a:latin typeface="Times New Roman" panose="02020603050405020304" pitchFamily="18" charset="0"/>
              </a:rPr>
              <a:pPr>
                <a:spcBef>
                  <a:spcPct val="0"/>
                </a:spcBef>
                <a:buClrTx/>
                <a:buSzTx/>
                <a:buFontTx/>
                <a:buNone/>
                <a:defRPr/>
              </a:pPr>
              <a:t>158</a:t>
            </a:fld>
            <a:endParaRPr lang="en-US" altLang="zh-TW" sz="1400">
              <a:solidFill>
                <a:srgbClr val="AD1F1F"/>
              </a:solidFill>
              <a:latin typeface="Times New Roman" panose="02020603050405020304" pitchFamily="18" charset="0"/>
            </a:endParaRPr>
          </a:p>
        </p:txBody>
      </p:sp>
      <p:sp>
        <p:nvSpPr>
          <p:cNvPr id="3" name="文字方塊 2"/>
          <p:cNvSpPr txBox="1"/>
          <p:nvPr/>
        </p:nvSpPr>
        <p:spPr>
          <a:xfrm>
            <a:off x="539552" y="404664"/>
            <a:ext cx="7560840" cy="646331"/>
          </a:xfrm>
          <a:prstGeom prst="rect">
            <a:avLst/>
          </a:prstGeom>
          <a:noFill/>
        </p:spPr>
        <p:txBody>
          <a:bodyPr wrap="square">
            <a:spAutoFit/>
          </a:bodyPr>
          <a:lstStyle/>
          <a:p>
            <a:pPr>
              <a:defRPr/>
            </a:pPr>
            <a:r>
              <a:rPr lang="zh-TW" altLang="en-US" sz="3600" b="1" smtClean="0">
                <a:solidFill>
                  <a:srgbClr val="000066"/>
                </a:solidFill>
                <a:latin typeface="微軟正黑體" panose="020B0604030504040204" pitchFamily="34" charset="-120"/>
                <a:ea typeface="微軟正黑體" panose="020B0604030504040204" pitchFamily="34" charset="-120"/>
              </a:rPr>
              <a:t>採購契約範本有關契約變更規定</a:t>
            </a:r>
            <a:endParaRPr lang="zh-TW" altLang="en-US" sz="3600">
              <a:solidFill>
                <a:srgbClr val="000066"/>
              </a:solidFill>
              <a:latin typeface="微軟正黑體" panose="020B0604030504040204" pitchFamily="34" charset="-120"/>
              <a:ea typeface="微軟正黑體" panose="020B0604030504040204" pitchFamily="34" charset="-120"/>
            </a:endParaRPr>
          </a:p>
        </p:txBody>
      </p:sp>
      <p:sp>
        <p:nvSpPr>
          <p:cNvPr id="6" name="雲朵形圖說文字 5"/>
          <p:cNvSpPr/>
          <p:nvPr/>
        </p:nvSpPr>
        <p:spPr>
          <a:xfrm>
            <a:off x="467544" y="1050995"/>
            <a:ext cx="8280919" cy="5114309"/>
          </a:xfrm>
          <a:prstGeom prst="cloudCallout">
            <a:avLst>
              <a:gd name="adj1" fmla="val -13956"/>
              <a:gd name="adj2" fmla="val 52614"/>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Clr>
                <a:srgbClr val="C00000"/>
              </a:buClr>
              <a:buFont typeface="Wingdings" panose="05000000000000000000" pitchFamily="2" charset="2"/>
              <a:buChar char="n"/>
            </a:pPr>
            <a:r>
              <a:rPr lang="zh-TW" altLang="en-US" sz="3200" b="1" u="sng" smtClean="0">
                <a:solidFill>
                  <a:srgbClr val="0000FF"/>
                </a:solidFill>
                <a:latin typeface="微軟正黑體" panose="020B0604030504040204" pitchFamily="34" charset="-120"/>
              </a:rPr>
              <a:t>工程</a:t>
            </a:r>
            <a:r>
              <a:rPr lang="zh-TW" altLang="en-US" sz="3200" b="1" u="sng">
                <a:solidFill>
                  <a:srgbClr val="0000FF"/>
                </a:solidFill>
                <a:latin typeface="微軟正黑體" panose="020B0604030504040204" pitchFamily="34" charset="-120"/>
              </a:rPr>
              <a:t>採購契約</a:t>
            </a:r>
            <a:r>
              <a:rPr lang="zh-TW" altLang="en-US" sz="3200" b="1" u="sng" smtClean="0">
                <a:solidFill>
                  <a:srgbClr val="0000FF"/>
                </a:solidFill>
                <a:latin typeface="微軟正黑體" panose="020B0604030504040204" pitchFamily="34" charset="-120"/>
              </a:rPr>
              <a:t>範本</a:t>
            </a:r>
            <a:r>
              <a:rPr lang="zh-TW" altLang="en-US" sz="3200" b="1" smtClean="0">
                <a:solidFill>
                  <a:srgbClr val="0000FF"/>
                </a:solidFill>
                <a:latin typeface="微軟正黑體" panose="020B0604030504040204" pitchFamily="34" charset="-120"/>
              </a:rPr>
              <a:t>第</a:t>
            </a:r>
            <a:r>
              <a:rPr lang="en-US" altLang="zh-TW" sz="3200" b="1" smtClean="0">
                <a:solidFill>
                  <a:srgbClr val="0000FF"/>
                </a:solidFill>
                <a:latin typeface="微軟正黑體" panose="020B0604030504040204" pitchFamily="34" charset="-120"/>
              </a:rPr>
              <a:t>20</a:t>
            </a:r>
            <a:r>
              <a:rPr lang="zh-TW" altLang="en-US" sz="3200" b="1" smtClean="0">
                <a:solidFill>
                  <a:srgbClr val="0000FF"/>
                </a:solidFill>
                <a:latin typeface="微軟正黑體" panose="020B0604030504040204" pitchFamily="34" charset="-120"/>
              </a:rPr>
              <a:t>條</a:t>
            </a:r>
            <a:endParaRPr lang="en-US" altLang="zh-TW" sz="3200" b="1" smtClean="0">
              <a:solidFill>
                <a:srgbClr val="0000FF"/>
              </a:solidFill>
              <a:latin typeface="微軟正黑體" panose="020B0604030504040204" pitchFamily="34" charset="-120"/>
            </a:endParaRPr>
          </a:p>
          <a:p>
            <a:pPr marL="342900" indent="-342900">
              <a:buClr>
                <a:srgbClr val="C00000"/>
              </a:buClr>
              <a:buFont typeface="Wingdings" panose="05000000000000000000" pitchFamily="2" charset="2"/>
              <a:buChar char="n"/>
            </a:pPr>
            <a:r>
              <a:rPr lang="zh-TW" altLang="en-US" sz="3200" b="1" u="sng" smtClean="0">
                <a:solidFill>
                  <a:srgbClr val="006600"/>
                </a:solidFill>
                <a:latin typeface="微軟正黑體" panose="020B0604030504040204" pitchFamily="34" charset="-120"/>
              </a:rPr>
              <a:t>公共</a:t>
            </a:r>
            <a:r>
              <a:rPr lang="zh-TW" altLang="en-US" sz="3200" b="1" u="sng">
                <a:solidFill>
                  <a:srgbClr val="006600"/>
                </a:solidFill>
                <a:latin typeface="微軟正黑體" panose="020B0604030504040204" pitchFamily="34" charset="-120"/>
              </a:rPr>
              <a:t>工程技術服務契約範本</a:t>
            </a:r>
            <a:r>
              <a:rPr lang="zh-TW" altLang="en-US" sz="3200" b="1" smtClean="0">
                <a:solidFill>
                  <a:srgbClr val="0000FF"/>
                </a:solidFill>
                <a:latin typeface="微軟正黑體" panose="020B0604030504040204" pitchFamily="34" charset="-120"/>
              </a:rPr>
              <a:t>第</a:t>
            </a:r>
            <a:r>
              <a:rPr lang="en-US" altLang="zh-TW" sz="3200" b="1" smtClean="0">
                <a:solidFill>
                  <a:srgbClr val="0000FF"/>
                </a:solidFill>
                <a:latin typeface="微軟正黑體" panose="020B0604030504040204" pitchFamily="34" charset="-120"/>
              </a:rPr>
              <a:t>15</a:t>
            </a:r>
            <a:r>
              <a:rPr lang="zh-TW" altLang="en-US" sz="3200" b="1" smtClean="0">
                <a:solidFill>
                  <a:srgbClr val="0000FF"/>
                </a:solidFill>
                <a:latin typeface="微軟正黑體" panose="020B0604030504040204" pitchFamily="34" charset="-120"/>
              </a:rPr>
              <a:t>條</a:t>
            </a:r>
            <a:endParaRPr lang="en-US" altLang="zh-TW" sz="3200" b="1" smtClean="0">
              <a:solidFill>
                <a:srgbClr val="0000FF"/>
              </a:solidFill>
              <a:latin typeface="微軟正黑體" panose="020B0604030504040204" pitchFamily="34" charset="-120"/>
            </a:endParaRPr>
          </a:p>
          <a:p>
            <a:pPr marL="342900" indent="-342900">
              <a:buClr>
                <a:srgbClr val="C00000"/>
              </a:buClr>
              <a:buFont typeface="Wingdings" panose="05000000000000000000" pitchFamily="2" charset="2"/>
              <a:buChar char="n"/>
            </a:pPr>
            <a:r>
              <a:rPr lang="zh-TW" altLang="en-US" sz="3200" b="1" u="sng" smtClean="0">
                <a:solidFill>
                  <a:srgbClr val="0000FF"/>
                </a:solidFill>
                <a:latin typeface="微軟正黑體" panose="020B0604030504040204" pitchFamily="34" charset="-120"/>
              </a:rPr>
              <a:t>統包工程</a:t>
            </a:r>
            <a:r>
              <a:rPr lang="zh-TW" altLang="en-US" sz="3200" b="1" u="sng">
                <a:solidFill>
                  <a:srgbClr val="0000FF"/>
                </a:solidFill>
                <a:latin typeface="微軟正黑體" panose="020B0604030504040204" pitchFamily="34" charset="-120"/>
              </a:rPr>
              <a:t>採購契約範本</a:t>
            </a:r>
            <a:r>
              <a:rPr lang="zh-TW" altLang="en-US" sz="3200" b="1">
                <a:solidFill>
                  <a:srgbClr val="0000FF"/>
                </a:solidFill>
                <a:latin typeface="微軟正黑體" panose="020B0604030504040204" pitchFamily="34" charset="-120"/>
              </a:rPr>
              <a:t>第</a:t>
            </a:r>
            <a:r>
              <a:rPr lang="en-US" altLang="zh-TW" sz="3200" b="1" smtClean="0">
                <a:solidFill>
                  <a:srgbClr val="0000FF"/>
                </a:solidFill>
                <a:latin typeface="微軟正黑體" panose="020B0604030504040204" pitchFamily="34" charset="-120"/>
              </a:rPr>
              <a:t>21</a:t>
            </a:r>
            <a:r>
              <a:rPr lang="zh-TW" altLang="en-US" sz="3200" b="1" smtClean="0">
                <a:solidFill>
                  <a:srgbClr val="0000FF"/>
                </a:solidFill>
                <a:latin typeface="微軟正黑體" panose="020B0604030504040204" pitchFamily="34" charset="-120"/>
              </a:rPr>
              <a:t>條</a:t>
            </a:r>
            <a:endParaRPr lang="en-US" altLang="zh-TW" sz="3200" b="1" smtClean="0">
              <a:solidFill>
                <a:srgbClr val="0000FF"/>
              </a:solidFill>
              <a:latin typeface="微軟正黑體" panose="020B0604030504040204" pitchFamily="34" charset="-120"/>
            </a:endParaRPr>
          </a:p>
          <a:p>
            <a:pPr marL="342900" indent="-342900">
              <a:buClr>
                <a:srgbClr val="C00000"/>
              </a:buClr>
              <a:buFont typeface="Wingdings" panose="05000000000000000000" pitchFamily="2" charset="2"/>
              <a:buChar char="n"/>
            </a:pPr>
            <a:r>
              <a:rPr lang="zh-TW" altLang="en-US" sz="3200" b="1" smtClean="0">
                <a:solidFill>
                  <a:srgbClr val="0000FF"/>
                </a:solidFill>
                <a:latin typeface="微軟正黑體" panose="020B0604030504040204" pitchFamily="34" charset="-120"/>
              </a:rPr>
              <a:t>財物採購</a:t>
            </a:r>
            <a:r>
              <a:rPr lang="zh-TW" altLang="en-US" sz="3200" b="1">
                <a:solidFill>
                  <a:srgbClr val="0000FF"/>
                </a:solidFill>
                <a:latin typeface="微軟正黑體" panose="020B0604030504040204" pitchFamily="34" charset="-120"/>
              </a:rPr>
              <a:t>契約範本第</a:t>
            </a:r>
            <a:r>
              <a:rPr lang="en-US" altLang="zh-TW" sz="3200" b="1" smtClean="0">
                <a:solidFill>
                  <a:srgbClr val="0000FF"/>
                </a:solidFill>
                <a:latin typeface="微軟正黑體" panose="020B0604030504040204" pitchFamily="34" charset="-120"/>
              </a:rPr>
              <a:t>16</a:t>
            </a:r>
            <a:r>
              <a:rPr lang="zh-TW" altLang="en-US" sz="3200" b="1" smtClean="0">
                <a:solidFill>
                  <a:srgbClr val="0000FF"/>
                </a:solidFill>
                <a:latin typeface="微軟正黑體" panose="020B0604030504040204" pitchFamily="34" charset="-120"/>
              </a:rPr>
              <a:t>條</a:t>
            </a:r>
            <a:endParaRPr lang="en-US" altLang="zh-TW" sz="3200" b="1" smtClean="0">
              <a:solidFill>
                <a:srgbClr val="0000FF"/>
              </a:solidFill>
              <a:latin typeface="微軟正黑體" panose="020B0604030504040204" pitchFamily="34" charset="-120"/>
            </a:endParaRPr>
          </a:p>
          <a:p>
            <a:pPr marL="342900" indent="-342900">
              <a:buClr>
                <a:srgbClr val="C00000"/>
              </a:buClr>
              <a:buFont typeface="Wingdings" panose="05000000000000000000" pitchFamily="2" charset="2"/>
              <a:buChar char="n"/>
            </a:pPr>
            <a:r>
              <a:rPr lang="zh-TW" altLang="en-US" sz="3200" b="1" u="sng" smtClean="0">
                <a:solidFill>
                  <a:srgbClr val="006600"/>
                </a:solidFill>
                <a:latin typeface="微軟正黑體" panose="020B0604030504040204" pitchFamily="34" charset="-120"/>
              </a:rPr>
              <a:t>勞務採購契約</a:t>
            </a:r>
            <a:r>
              <a:rPr lang="zh-TW" altLang="en-US" sz="3200" b="1" u="sng">
                <a:solidFill>
                  <a:srgbClr val="006600"/>
                </a:solidFill>
                <a:latin typeface="微軟正黑體" panose="020B0604030504040204" pitchFamily="34" charset="-120"/>
              </a:rPr>
              <a:t>範本</a:t>
            </a:r>
            <a:r>
              <a:rPr lang="zh-TW" altLang="en-US" sz="3200" b="1">
                <a:solidFill>
                  <a:srgbClr val="0000FF"/>
                </a:solidFill>
                <a:latin typeface="微軟正黑體" panose="020B0604030504040204" pitchFamily="34" charset="-120"/>
              </a:rPr>
              <a:t>第</a:t>
            </a:r>
            <a:r>
              <a:rPr lang="en-US" altLang="zh-TW" sz="3200" b="1">
                <a:solidFill>
                  <a:srgbClr val="0000FF"/>
                </a:solidFill>
                <a:latin typeface="微軟正黑體" panose="020B0604030504040204" pitchFamily="34" charset="-120"/>
              </a:rPr>
              <a:t>15</a:t>
            </a:r>
            <a:r>
              <a:rPr lang="zh-TW" altLang="en-US" sz="3200" b="1">
                <a:solidFill>
                  <a:srgbClr val="0000FF"/>
                </a:solidFill>
                <a:latin typeface="微軟正黑體" panose="020B0604030504040204" pitchFamily="34" charset="-120"/>
              </a:rPr>
              <a:t>條</a:t>
            </a:r>
            <a:endParaRPr lang="en-US" altLang="zh-TW" sz="3200" b="1" smtClean="0">
              <a:solidFill>
                <a:srgbClr val="0000FF"/>
              </a:solidFill>
              <a:latin typeface="微軟正黑體" panose="020B0604030504040204" pitchFamily="34" charset="-120"/>
            </a:endParaRPr>
          </a:p>
        </p:txBody>
      </p:sp>
    </p:spTree>
    <p:extLst>
      <p:ext uri="{BB962C8B-B14F-4D97-AF65-F5344CB8AC3E}">
        <p14:creationId xmlns:p14="http://schemas.microsoft.com/office/powerpoint/2010/main" val="3632341890"/>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B358390E-3D04-4B73-B6E6-9E67757CF124}" type="slidenum">
              <a:rPr lang="en-US" altLang="zh-TW" sz="1400" smtClean="0">
                <a:solidFill>
                  <a:srgbClr val="AD1F1F"/>
                </a:solidFill>
                <a:latin typeface="Times New Roman" panose="02020603050405020304" pitchFamily="18" charset="0"/>
              </a:rPr>
              <a:pPr>
                <a:spcBef>
                  <a:spcPct val="0"/>
                </a:spcBef>
                <a:buClrTx/>
                <a:buSzTx/>
                <a:buFontTx/>
                <a:buNone/>
                <a:defRPr/>
              </a:pPr>
              <a:t>159</a:t>
            </a:fld>
            <a:endParaRPr lang="en-US" altLang="zh-TW" sz="1400">
              <a:solidFill>
                <a:srgbClr val="AD1F1F"/>
              </a:solidFill>
              <a:latin typeface="Times New Roman" panose="02020603050405020304" pitchFamily="18" charset="0"/>
            </a:endParaRPr>
          </a:p>
        </p:txBody>
      </p:sp>
      <p:sp>
        <p:nvSpPr>
          <p:cNvPr id="98306" name="Rectangle 2">
            <a:extLst>
              <a:ext uri="{FF2B5EF4-FFF2-40B4-BE49-F238E27FC236}"/>
            </a:extLst>
          </p:cNvPr>
          <p:cNvSpPr>
            <a:spLocks noGrp="1" noChangeArrowheads="1"/>
          </p:cNvSpPr>
          <p:nvPr>
            <p:ph type="title" idx="4294967295"/>
          </p:nvPr>
        </p:nvSpPr>
        <p:spPr>
          <a:xfrm>
            <a:off x="6480374" y="250703"/>
            <a:ext cx="2519511" cy="658812"/>
          </a:xfrm>
        </p:spPr>
        <p:txBody>
          <a:bodyPr wrap="square" lIns="91440" tIns="45720" rIns="91440" bIns="45720" numCol="1" anchorCtr="0" compatLnSpc="1">
            <a:prstTxWarp prst="textNoShape">
              <a:avLst/>
            </a:prstTxWarp>
            <a:noAutofit/>
          </a:bodyPr>
          <a:lstStyle/>
          <a:p>
            <a:pPr eaLnBrk="1" hangingPunct="1">
              <a:defRPr/>
            </a:pPr>
            <a:r>
              <a:rPr lang="zh-TW" altLang="en-US" sz="3000" b="1" cap="none" dirty="0">
                <a:solidFill>
                  <a:srgbClr val="003399"/>
                </a:solidFill>
                <a:effectLst/>
                <a:latin typeface="+mj-ea"/>
              </a:rPr>
              <a:t>契約變更函釋</a:t>
            </a:r>
            <a:endParaRPr lang="zh-TW" altLang="en-US" sz="3000" b="1" cap="none" dirty="0">
              <a:solidFill>
                <a:srgbClr val="C00000"/>
              </a:solidFill>
              <a:effectLst/>
              <a:latin typeface="+mj-ea"/>
              <a:cs typeface="Times New Roman" pitchFamily="18" charset="0"/>
            </a:endParaRPr>
          </a:p>
        </p:txBody>
      </p:sp>
      <p:sp>
        <p:nvSpPr>
          <p:cNvPr id="98315" name="Rectangle 11">
            <a:extLst>
              <a:ext uri="{FF2B5EF4-FFF2-40B4-BE49-F238E27FC236}"/>
            </a:extLst>
          </p:cNvPr>
          <p:cNvSpPr>
            <a:spLocks noChangeArrowheads="1"/>
          </p:cNvSpPr>
          <p:nvPr/>
        </p:nvSpPr>
        <p:spPr bwMode="auto">
          <a:xfrm>
            <a:off x="358775" y="620688"/>
            <a:ext cx="8569325" cy="2376488"/>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en-US" altLang="zh-TW" b="1" dirty="0">
                <a:solidFill>
                  <a:srgbClr val="0000FF"/>
                </a:solidFill>
                <a:latin typeface="微軟正黑體" panose="020B0604030504040204" pitchFamily="34" charset="-120"/>
                <a:ea typeface="微軟正黑體" panose="020B0604030504040204" pitchFamily="34" charset="-120"/>
              </a:rPr>
              <a:t>95.6.20</a:t>
            </a:r>
            <a:r>
              <a:rPr lang="zh-TW" altLang="en-US" b="1" dirty="0">
                <a:solidFill>
                  <a:srgbClr val="0000FF"/>
                </a:solidFill>
                <a:latin typeface="微軟正黑體" panose="020B0604030504040204" pitchFamily="34" charset="-120"/>
                <a:ea typeface="微軟正黑體" panose="020B0604030504040204" pitchFamily="34" charset="-120"/>
              </a:rPr>
              <a:t>工程企字第</a:t>
            </a:r>
            <a:r>
              <a:rPr lang="en-US" altLang="zh-TW" b="1" dirty="0">
                <a:solidFill>
                  <a:srgbClr val="0000FF"/>
                </a:solidFill>
                <a:latin typeface="微軟正黑體" panose="020B0604030504040204" pitchFamily="34" charset="-120"/>
                <a:ea typeface="微軟正黑體" panose="020B0604030504040204" pitchFamily="34" charset="-120"/>
              </a:rPr>
              <a:t>09500221470</a:t>
            </a:r>
            <a:r>
              <a:rPr lang="zh-TW" altLang="en-US" b="1" dirty="0">
                <a:solidFill>
                  <a:srgbClr val="0000FF"/>
                </a:solidFill>
                <a:latin typeface="微軟正黑體" panose="020B0604030504040204" pitchFamily="34" charset="-120"/>
                <a:ea typeface="微軟正黑體" panose="020B0604030504040204" pitchFamily="34" charset="-120"/>
              </a:rPr>
              <a:t>號函</a:t>
            </a:r>
            <a:endParaRPr lang="en-US" altLang="zh-TW" b="1" dirty="0">
              <a:solidFill>
                <a:srgbClr val="0000FF"/>
              </a:solidFill>
              <a:latin typeface="微軟正黑體" panose="020B0604030504040204" pitchFamily="34" charset="-120"/>
              <a:ea typeface="微軟正黑體" panose="020B0604030504040204" pitchFamily="34" charset="-120"/>
            </a:endParaRPr>
          </a:p>
          <a:p>
            <a:pPr marL="0" lvl="2" indent="354013" algn="just" eaLnBrk="1" hangingPunct="1">
              <a:spcBef>
                <a:spcPct val="20000"/>
              </a:spcBef>
              <a:buClr>
                <a:srgbClr val="660033"/>
              </a:buClr>
              <a:buSzPct val="75000"/>
              <a:defRPr/>
            </a:pPr>
            <a:r>
              <a:rPr lang="zh-TW" altLang="en-US" b="1" dirty="0">
                <a:solidFill>
                  <a:srgbClr val="006600"/>
                </a:solidFill>
                <a:latin typeface="微軟正黑體" panose="020B0604030504040204" pitchFamily="34" charset="-120"/>
                <a:ea typeface="微軟正黑體" panose="020B0604030504040204" pitchFamily="34" charset="-120"/>
              </a:rPr>
              <a:t>依「採購契約變更或加減價核准監辦備查規定一覽表」辦理原有契約工程項目數量之增減，其</a:t>
            </a:r>
            <a:r>
              <a:rPr lang="zh-TW" altLang="en-US" b="1" u="sng" dirty="0">
                <a:solidFill>
                  <a:prstClr val="black"/>
                </a:solidFill>
                <a:latin typeface="微軟正黑體" panose="020B0604030504040204" pitchFamily="34" charset="-120"/>
                <a:ea typeface="微軟正黑體" panose="020B0604030504040204" pitchFamily="34" charset="-120"/>
              </a:rPr>
              <a:t>議價程序不得免除</a:t>
            </a:r>
            <a:r>
              <a:rPr lang="zh-TW" altLang="en-US" b="1" dirty="0">
                <a:solidFill>
                  <a:srgbClr val="006600"/>
                </a:solidFill>
                <a:latin typeface="微軟正黑體" panose="020B0604030504040204" pitchFamily="34" charset="-120"/>
                <a:ea typeface="微軟正黑體" panose="020B0604030504040204" pitchFamily="34" charset="-120"/>
              </a:rPr>
              <a:t>。</a:t>
            </a:r>
            <a:endParaRPr lang="en-US" altLang="zh-TW" b="1" dirty="0">
              <a:solidFill>
                <a:srgbClr val="006600"/>
              </a:solidFill>
              <a:latin typeface="微軟正黑體" panose="020B0604030504040204" pitchFamily="34" charset="-120"/>
              <a:ea typeface="微軟正黑體" panose="020B0604030504040204" pitchFamily="34" charset="-120"/>
            </a:endParaRPr>
          </a:p>
          <a:p>
            <a:pPr marL="0" lvl="2" indent="354013" algn="just" eaLnBrk="1" hangingPunct="1">
              <a:spcBef>
                <a:spcPct val="20000"/>
              </a:spcBef>
              <a:buClr>
                <a:srgbClr val="660033"/>
              </a:buClr>
              <a:buSzPct val="75000"/>
              <a:defRPr/>
            </a:pPr>
            <a:r>
              <a:rPr lang="zh-TW" altLang="en-US" b="1" dirty="0">
                <a:solidFill>
                  <a:srgbClr val="006600"/>
                </a:solidFill>
                <a:latin typeface="微軟正黑體" panose="020B0604030504040204" pitchFamily="34" charset="-120"/>
                <a:ea typeface="微軟正黑體" panose="020B0604030504040204" pitchFamily="34" charset="-120"/>
              </a:rPr>
              <a:t>如該契約價金之給付係依實際施作之項目及數量給付，且僅係原有契約工程項目數量之增減，並在契約金額容許範圍內者，</a:t>
            </a:r>
            <a:r>
              <a:rPr lang="zh-TW" altLang="en-US" b="1" u="sng" dirty="0">
                <a:solidFill>
                  <a:prstClr val="black"/>
                </a:solidFill>
                <a:latin typeface="微軟正黑體" panose="020B0604030504040204" pitchFamily="34" charset="-120"/>
                <a:ea typeface="微軟正黑體" panose="020B0604030504040204" pitchFamily="34" charset="-120"/>
              </a:rPr>
              <a:t>得以換文方式辦理，免召開議價會議</a:t>
            </a:r>
            <a:r>
              <a:rPr lang="zh-TW" altLang="en-US" b="1" dirty="0">
                <a:solidFill>
                  <a:srgbClr val="006600"/>
                </a:solidFill>
                <a:latin typeface="微軟正黑體" panose="020B0604030504040204" pitchFamily="34" charset="-120"/>
                <a:ea typeface="微軟正黑體" panose="020B0604030504040204" pitchFamily="34" charset="-120"/>
              </a:rPr>
              <a:t>。</a:t>
            </a:r>
          </a:p>
        </p:txBody>
      </p:sp>
      <p:sp>
        <p:nvSpPr>
          <p:cNvPr id="6" name="Rectangle 11">
            <a:extLst>
              <a:ext uri="{FF2B5EF4-FFF2-40B4-BE49-F238E27FC236}"/>
            </a:extLst>
          </p:cNvPr>
          <p:cNvSpPr>
            <a:spLocks noChangeArrowheads="1"/>
          </p:cNvSpPr>
          <p:nvPr/>
        </p:nvSpPr>
        <p:spPr bwMode="auto">
          <a:xfrm>
            <a:off x="358775" y="3176686"/>
            <a:ext cx="8569325" cy="3681314"/>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en-US" altLang="zh-TW" b="1" dirty="0">
                <a:solidFill>
                  <a:srgbClr val="0000FF"/>
                </a:solidFill>
                <a:latin typeface="微軟正黑體" panose="020B0604030504040204" pitchFamily="34" charset="-120"/>
                <a:ea typeface="微軟正黑體" panose="020B0604030504040204" pitchFamily="34" charset="-120"/>
              </a:rPr>
              <a:t>90.9.7</a:t>
            </a:r>
            <a:r>
              <a:rPr lang="zh-TW" altLang="en-US" b="1" dirty="0">
                <a:solidFill>
                  <a:srgbClr val="0000FF"/>
                </a:solidFill>
                <a:latin typeface="微軟正黑體" panose="020B0604030504040204" pitchFamily="34" charset="-120"/>
                <a:ea typeface="微軟正黑體" panose="020B0604030504040204" pitchFamily="34" charset="-120"/>
              </a:rPr>
              <a:t>工程企字第</a:t>
            </a:r>
            <a:r>
              <a:rPr lang="en-US" altLang="zh-TW" b="1" dirty="0">
                <a:solidFill>
                  <a:srgbClr val="0000FF"/>
                </a:solidFill>
                <a:latin typeface="微軟正黑體" panose="020B0604030504040204" pitchFamily="34" charset="-120"/>
                <a:ea typeface="微軟正黑體" panose="020B0604030504040204" pitchFamily="34" charset="-120"/>
              </a:rPr>
              <a:t>90033154</a:t>
            </a:r>
            <a:r>
              <a:rPr lang="zh-TW" altLang="en-US" b="1" dirty="0">
                <a:solidFill>
                  <a:srgbClr val="0000FF"/>
                </a:solidFill>
                <a:latin typeface="微軟正黑體" panose="020B0604030504040204" pitchFamily="34" charset="-120"/>
                <a:ea typeface="微軟正黑體" panose="020B0604030504040204" pitchFamily="34" charset="-120"/>
              </a:rPr>
              <a:t>號函</a:t>
            </a:r>
            <a:r>
              <a:rPr lang="en-US" altLang="zh-TW" b="1" dirty="0">
                <a:solidFill>
                  <a:srgbClr val="660033"/>
                </a:solidFill>
                <a:latin typeface="微軟正黑體" panose="020B0604030504040204" pitchFamily="34" charset="-120"/>
                <a:ea typeface="微軟正黑體" panose="020B0604030504040204" pitchFamily="34" charset="-120"/>
                <a:cs typeface="Times New Roman" pitchFamily="18" charset="0"/>
              </a:rPr>
              <a:t>(</a:t>
            </a:r>
            <a:r>
              <a:rPr lang="en-US" altLang="zh-TW" b="1" u="sng" dirty="0">
                <a:solidFill>
                  <a:srgbClr val="000066"/>
                </a:solidFill>
                <a:latin typeface="微軟正黑體" panose="020B0604030504040204" pitchFamily="34" charset="-120"/>
                <a:ea typeface="微軟正黑體" panose="020B0604030504040204" pitchFamily="34" charset="-120"/>
                <a:cs typeface="Times New Roman" pitchFamily="18" charset="0"/>
              </a:rPr>
              <a:t>90.8.6</a:t>
            </a:r>
            <a:r>
              <a:rPr lang="zh-TW" altLang="en-US" b="1" u="sng" dirty="0">
                <a:solidFill>
                  <a:srgbClr val="000066"/>
                </a:solidFill>
                <a:latin typeface="微軟正黑體" panose="020B0604030504040204" pitchFamily="34" charset="-120"/>
                <a:ea typeface="微軟正黑體" panose="020B0604030504040204" pitchFamily="34" charset="-120"/>
                <a:cs typeface="Times New Roman" pitchFamily="18" charset="0"/>
              </a:rPr>
              <a:t>「研商工程契約按實作數量計價之項目與契約數量不符時需否辦理契約變更事宜」會議紀錄</a:t>
            </a:r>
            <a:r>
              <a:rPr lang="en-US" altLang="zh-TW" b="1" dirty="0">
                <a:solidFill>
                  <a:srgbClr val="660033"/>
                </a:solidFill>
                <a:latin typeface="微軟正黑體" panose="020B0604030504040204" pitchFamily="34" charset="-120"/>
                <a:ea typeface="微軟正黑體" panose="020B0604030504040204" pitchFamily="34" charset="-120"/>
                <a:cs typeface="Times New Roman" pitchFamily="18" charset="0"/>
              </a:rPr>
              <a:t>)</a:t>
            </a:r>
          </a:p>
          <a:p>
            <a:pPr marL="0" lvl="2" indent="355600" algn="just" eaLnBrk="1" hangingPunct="1">
              <a:spcBef>
                <a:spcPct val="20000"/>
              </a:spcBef>
              <a:buClr>
                <a:srgbClr val="660033"/>
              </a:buClr>
              <a:buSzPct val="75000"/>
              <a:defRPr/>
            </a:pPr>
            <a:r>
              <a:rPr lang="zh-TW" altLang="en-US" b="1" dirty="0">
                <a:solidFill>
                  <a:srgbClr val="006600"/>
                </a:solidFill>
                <a:latin typeface="微軟正黑體" panose="020B0604030504040204" pitchFamily="34" charset="-120"/>
                <a:ea typeface="微軟正黑體" panose="020B0604030504040204" pitchFamily="34" charset="-120"/>
              </a:rPr>
              <a:t>有關契約規定以實作數量計價者，其結算數量與契約數量不符時，</a:t>
            </a:r>
            <a:r>
              <a:rPr lang="zh-TW" altLang="en-US" b="1" u="sng" dirty="0">
                <a:solidFill>
                  <a:prstClr val="black"/>
                </a:solidFill>
                <a:latin typeface="微軟正黑體" panose="020B0604030504040204" pitchFamily="34" charset="-120"/>
                <a:ea typeface="微軟正黑體" panose="020B0604030504040204" pitchFamily="34" charset="-120"/>
              </a:rPr>
              <a:t>在辦理結算驗收前，依本會所頒「採購契約變更或加減價核准監辦備查規定一覽表」有關契約變更之規定辦理，尚屬合理可行</a:t>
            </a:r>
            <a:r>
              <a:rPr lang="zh-TW" altLang="en-US" b="1" dirty="0">
                <a:solidFill>
                  <a:srgbClr val="006600"/>
                </a:solidFill>
                <a:latin typeface="微軟正黑體" panose="020B0604030504040204" pitchFamily="34" charset="-120"/>
                <a:ea typeface="微軟正黑體" panose="020B0604030504040204" pitchFamily="34" charset="-120"/>
              </a:rPr>
              <a:t>，乃首揭會議綜合各與會機關意見之</a:t>
            </a:r>
            <a:r>
              <a:rPr lang="zh-TW" altLang="en-US" b="1">
                <a:solidFill>
                  <a:srgbClr val="006600"/>
                </a:solidFill>
                <a:latin typeface="微軟正黑體" panose="020B0604030504040204" pitchFamily="34" charset="-120"/>
                <a:ea typeface="微軟正黑體" panose="020B0604030504040204" pitchFamily="34" charset="-120"/>
              </a:rPr>
              <a:t>結論</a:t>
            </a:r>
            <a:r>
              <a:rPr lang="zh-TW" altLang="en-US" b="1" smtClean="0">
                <a:solidFill>
                  <a:srgbClr val="006600"/>
                </a:solidFill>
                <a:latin typeface="微軟正黑體" panose="020B0604030504040204" pitchFamily="34" charset="-120"/>
                <a:ea typeface="微軟正黑體" panose="020B0604030504040204" pitchFamily="34" charset="-120"/>
              </a:rPr>
              <a:t>。</a:t>
            </a:r>
            <a:endParaRPr lang="en-US" altLang="zh-TW" b="1" smtClean="0">
              <a:solidFill>
                <a:srgbClr val="006600"/>
              </a:solidFill>
              <a:latin typeface="微軟正黑體" panose="020B0604030504040204" pitchFamily="34" charset="-120"/>
              <a:ea typeface="微軟正黑體" panose="020B0604030504040204" pitchFamily="34" charset="-120"/>
            </a:endParaRPr>
          </a:p>
          <a:p>
            <a:pPr marL="622300" lvl="2" indent="-622300" algn="just" eaLnBrk="1" hangingPunct="1">
              <a:spcBef>
                <a:spcPts val="1200"/>
              </a:spcBef>
              <a:buClr>
                <a:srgbClr val="660033"/>
              </a:buClr>
              <a:buSzPct val="75000"/>
              <a:defRPr/>
            </a:pPr>
            <a:r>
              <a:rPr lang="zh-TW" altLang="en-US" b="1">
                <a:solidFill>
                  <a:srgbClr val="C00000"/>
                </a:solidFill>
                <a:latin typeface="微軟正黑體" panose="020B0604030504040204" pitchFamily="34" charset="-120"/>
                <a:ea typeface="微軟正黑體" panose="020B0604030504040204" pitchFamily="34" charset="-120"/>
              </a:rPr>
              <a:t>註：</a:t>
            </a:r>
            <a:r>
              <a:rPr lang="zh-TW" altLang="en-US" b="1" u="sng">
                <a:solidFill>
                  <a:srgbClr val="000066"/>
                </a:solidFill>
                <a:uFill>
                  <a:solidFill>
                    <a:srgbClr val="FF0000"/>
                  </a:solidFill>
                </a:uFill>
                <a:latin typeface="微軟正黑體" panose="020B0604030504040204" pitchFamily="34" charset="-120"/>
                <a:ea typeface="微軟正黑體" panose="020B0604030504040204" pitchFamily="34" charset="-120"/>
              </a:rPr>
              <a:t>工程</a:t>
            </a:r>
            <a:r>
              <a:rPr lang="zh-TW" altLang="en-US"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採購之契約</a:t>
            </a:r>
            <a:r>
              <a:rPr lang="zh-TW" altLang="en-US" b="1" u="sng">
                <a:solidFill>
                  <a:srgbClr val="000066"/>
                </a:solidFill>
                <a:uFill>
                  <a:solidFill>
                    <a:srgbClr val="FF0000"/>
                  </a:solidFill>
                </a:uFill>
                <a:latin typeface="微軟正黑體" panose="020B0604030504040204" pitchFamily="34" charset="-120"/>
                <a:ea typeface="微軟正黑體" panose="020B0604030504040204" pitchFamily="34" charset="-120"/>
              </a:rPr>
              <a:t>變更內容與確認</a:t>
            </a:r>
            <a:r>
              <a:rPr lang="zh-TW" altLang="en-US"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竣工有關，宜於</a:t>
            </a:r>
            <a:r>
              <a:rPr lang="zh-TW" altLang="en-US" b="1" u="sng">
                <a:solidFill>
                  <a:srgbClr val="000066"/>
                </a:solidFill>
                <a:uFill>
                  <a:solidFill>
                    <a:srgbClr val="FF0000"/>
                  </a:solidFill>
                </a:uFill>
                <a:latin typeface="微軟正黑體" panose="020B0604030504040204" pitchFamily="34" charset="-120"/>
                <a:ea typeface="微軟正黑體" panose="020B0604030504040204" pitchFamily="34" charset="-120"/>
              </a:rPr>
              <a:t>確認</a:t>
            </a:r>
            <a:r>
              <a:rPr lang="zh-TW" altLang="en-US" b="1" u="sng" smtClean="0">
                <a:solidFill>
                  <a:srgbClr val="000066"/>
                </a:solidFill>
                <a:uFill>
                  <a:solidFill>
                    <a:srgbClr val="FF0000"/>
                  </a:solidFill>
                </a:uFill>
                <a:latin typeface="微軟正黑體" panose="020B0604030504040204" pitchFamily="34" charset="-120"/>
                <a:ea typeface="微軟正黑體" panose="020B0604030504040204" pitchFamily="34" charset="-120"/>
              </a:rPr>
              <a:t>竣工前完成契約變更。</a:t>
            </a:r>
            <a:endParaRPr lang="zh-TW" altLang="en-US" b="1" u="sng" dirty="0">
              <a:solidFill>
                <a:srgbClr val="000066"/>
              </a:solidFill>
              <a:uFill>
                <a:solidFill>
                  <a:srgbClr val="FF0000"/>
                </a:solidFill>
              </a:u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584766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a:xfrm>
            <a:off x="8295456" y="808261"/>
            <a:ext cx="762000" cy="244475"/>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600" smtClean="0">
                <a:solidFill>
                  <a:prstClr val="black"/>
                </a:solidFill>
                <a:latin typeface="Times New Roman" panose="02020603050405020304" pitchFamily="18" charset="0"/>
              </a:rPr>
              <a:pPr>
                <a:spcBef>
                  <a:spcPct val="0"/>
                </a:spcBef>
                <a:buClrTx/>
                <a:buSzTx/>
                <a:buFontTx/>
                <a:buNone/>
                <a:defRPr/>
              </a:pPr>
              <a:t>16</a:t>
            </a:fld>
            <a:endParaRPr lang="en-US" altLang="zh-TW" sz="1600">
              <a:solidFill>
                <a:prstClr val="black"/>
              </a:solidFill>
              <a:latin typeface="Times New Roman" panose="02020603050405020304" pitchFamily="18" charset="0"/>
            </a:endParaRPr>
          </a:p>
        </p:txBody>
      </p:sp>
      <p:sp>
        <p:nvSpPr>
          <p:cNvPr id="2" name="書卷 (水平) 1">
            <a:extLst/>
          </p:cNvPr>
          <p:cNvSpPr/>
          <p:nvPr/>
        </p:nvSpPr>
        <p:spPr>
          <a:xfrm>
            <a:off x="1583668" y="36004"/>
            <a:ext cx="6264696" cy="1016732"/>
          </a:xfrm>
          <a:prstGeom prst="horizontalScroll">
            <a:avLst/>
          </a:prstGeom>
          <a:solidFill>
            <a:srgbClr val="100278"/>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200" b="1" smtClean="0">
                <a:solidFill>
                  <a:prstClr val="white"/>
                </a:solidFill>
                <a:latin typeface="微軟正黑體" panose="020B0604030504040204" pitchFamily="34" charset="-120"/>
              </a:rPr>
              <a:t>監辦單位審核、監辦流程關係圖</a:t>
            </a:r>
            <a:endParaRPr lang="zh-TW" altLang="en-US" sz="3200">
              <a:solidFill>
                <a:prstClr val="white"/>
              </a:solidFill>
              <a:latin typeface="微軟正黑體" panose="020B0604030504040204" pitchFamily="34" charset="-120"/>
            </a:endParaRPr>
          </a:p>
        </p:txBody>
      </p:sp>
      <p:grpSp>
        <p:nvGrpSpPr>
          <p:cNvPr id="24" name="群組 23"/>
          <p:cNvGrpSpPr/>
          <p:nvPr/>
        </p:nvGrpSpPr>
        <p:grpSpPr>
          <a:xfrm>
            <a:off x="251520" y="1268760"/>
            <a:ext cx="8676964" cy="3888432"/>
            <a:chOff x="251520" y="1268760"/>
            <a:chExt cx="8676964" cy="3888432"/>
          </a:xfrm>
        </p:grpSpPr>
        <p:sp>
          <p:nvSpPr>
            <p:cNvPr id="20" name="矩形 19"/>
            <p:cNvSpPr/>
            <p:nvPr/>
          </p:nvSpPr>
          <p:spPr>
            <a:xfrm>
              <a:off x="6372200" y="2384884"/>
              <a:ext cx="1368152" cy="277230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mtClean="0">
                <a:solidFill>
                  <a:prstClr val="white"/>
                </a:solidFill>
              </a:endParaRPr>
            </a:p>
            <a:p>
              <a:pPr algn="ctr"/>
              <a:endParaRPr lang="en-US" altLang="zh-TW">
                <a:solidFill>
                  <a:prstClr val="white"/>
                </a:solidFill>
              </a:endParaRPr>
            </a:p>
            <a:p>
              <a:pPr algn="ctr"/>
              <a:endParaRPr lang="en-US" altLang="zh-TW" smtClean="0">
                <a:solidFill>
                  <a:prstClr val="white"/>
                </a:solidFill>
              </a:endParaRPr>
            </a:p>
            <a:p>
              <a:pPr algn="ctr"/>
              <a:endParaRPr lang="en-US" altLang="zh-TW">
                <a:solidFill>
                  <a:prstClr val="white"/>
                </a:solidFill>
              </a:endParaRPr>
            </a:p>
            <a:p>
              <a:pPr algn="ctr"/>
              <a:endParaRPr lang="en-US" altLang="zh-TW" smtClean="0">
                <a:solidFill>
                  <a:prstClr val="white"/>
                </a:solidFill>
              </a:endParaRPr>
            </a:p>
            <a:p>
              <a:pPr algn="ctr"/>
              <a:r>
                <a:rPr lang="zh-TW" altLang="en-US" sz="3200" b="1" u="sng" smtClean="0">
                  <a:solidFill>
                    <a:prstClr val="black"/>
                  </a:solidFill>
                  <a:latin typeface="微軟正黑體" panose="020B0604030504040204" pitchFamily="34" charset="-120"/>
                </a:rPr>
                <a:t>審核</a:t>
              </a:r>
              <a:endParaRPr lang="zh-TW" altLang="en-US" sz="3200" b="1" u="sng">
                <a:solidFill>
                  <a:prstClr val="black"/>
                </a:solidFill>
                <a:latin typeface="微軟正黑體" panose="020B0604030504040204" pitchFamily="34" charset="-120"/>
              </a:endParaRPr>
            </a:p>
          </p:txBody>
        </p:sp>
        <p:sp>
          <p:nvSpPr>
            <p:cNvPr id="19" name="矩形 18"/>
            <p:cNvSpPr/>
            <p:nvPr/>
          </p:nvSpPr>
          <p:spPr>
            <a:xfrm>
              <a:off x="7785248" y="2384884"/>
              <a:ext cx="1143236" cy="277230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mtClean="0">
                <a:solidFill>
                  <a:prstClr val="white"/>
                </a:solidFill>
              </a:endParaRPr>
            </a:p>
            <a:p>
              <a:pPr algn="ctr"/>
              <a:endParaRPr lang="en-US" altLang="zh-TW">
                <a:solidFill>
                  <a:prstClr val="white"/>
                </a:solidFill>
              </a:endParaRPr>
            </a:p>
            <a:p>
              <a:pPr algn="ctr"/>
              <a:endParaRPr lang="en-US" altLang="zh-TW" smtClean="0">
                <a:solidFill>
                  <a:prstClr val="white"/>
                </a:solidFill>
              </a:endParaRPr>
            </a:p>
            <a:p>
              <a:pPr algn="ctr"/>
              <a:endParaRPr lang="en-US" altLang="zh-TW">
                <a:solidFill>
                  <a:prstClr val="white"/>
                </a:solidFill>
              </a:endParaRPr>
            </a:p>
            <a:p>
              <a:pPr algn="ctr"/>
              <a:endParaRPr lang="en-US" altLang="zh-TW" smtClean="0">
                <a:solidFill>
                  <a:prstClr val="white"/>
                </a:solidFill>
              </a:endParaRPr>
            </a:p>
            <a:p>
              <a:pPr algn="ctr"/>
              <a:r>
                <a:rPr lang="zh-TW" altLang="en-US" sz="3200" b="1" u="sng">
                  <a:solidFill>
                    <a:srgbClr val="0000FF"/>
                  </a:solidFill>
                  <a:latin typeface="微軟正黑體" panose="020B0604030504040204" pitchFamily="34" charset="-120"/>
                </a:rPr>
                <a:t>監辦</a:t>
              </a:r>
              <a:endParaRPr lang="zh-TW" altLang="en-US" sz="3200" b="1" u="sng">
                <a:solidFill>
                  <a:prstClr val="black"/>
                </a:solidFill>
                <a:latin typeface="微軟正黑體" panose="020B0604030504040204" pitchFamily="34" charset="-120"/>
              </a:endParaRPr>
            </a:p>
          </p:txBody>
        </p:sp>
        <p:sp>
          <p:nvSpPr>
            <p:cNvPr id="18" name="矩形 17"/>
            <p:cNvSpPr/>
            <p:nvPr/>
          </p:nvSpPr>
          <p:spPr>
            <a:xfrm>
              <a:off x="1619672" y="2384884"/>
              <a:ext cx="1368152" cy="277230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mtClean="0">
                <a:solidFill>
                  <a:prstClr val="white"/>
                </a:solidFill>
              </a:endParaRPr>
            </a:p>
            <a:p>
              <a:pPr algn="ctr"/>
              <a:endParaRPr lang="en-US" altLang="zh-TW">
                <a:solidFill>
                  <a:prstClr val="white"/>
                </a:solidFill>
              </a:endParaRPr>
            </a:p>
            <a:p>
              <a:pPr algn="ctr"/>
              <a:endParaRPr lang="en-US" altLang="zh-TW" smtClean="0">
                <a:solidFill>
                  <a:prstClr val="white"/>
                </a:solidFill>
              </a:endParaRPr>
            </a:p>
            <a:p>
              <a:pPr algn="ctr"/>
              <a:endParaRPr lang="en-US" altLang="zh-TW">
                <a:solidFill>
                  <a:prstClr val="white"/>
                </a:solidFill>
              </a:endParaRPr>
            </a:p>
            <a:p>
              <a:pPr algn="ctr"/>
              <a:endParaRPr lang="en-US" altLang="zh-TW" smtClean="0">
                <a:solidFill>
                  <a:prstClr val="white"/>
                </a:solidFill>
              </a:endParaRPr>
            </a:p>
            <a:p>
              <a:pPr algn="ctr"/>
              <a:r>
                <a:rPr lang="zh-TW" altLang="en-US" sz="3200" b="1" u="sng" smtClean="0">
                  <a:solidFill>
                    <a:srgbClr val="0000FF"/>
                  </a:solidFill>
                  <a:latin typeface="微軟正黑體" panose="020B0604030504040204" pitchFamily="34" charset="-120"/>
                </a:rPr>
                <a:t>監辦</a:t>
              </a:r>
              <a:endParaRPr lang="zh-TW" altLang="en-US" sz="3200" b="1" u="sng">
                <a:solidFill>
                  <a:srgbClr val="0000FF"/>
                </a:solidFill>
                <a:latin typeface="微軟正黑體" panose="020B0604030504040204" pitchFamily="34" charset="-120"/>
              </a:endParaRPr>
            </a:p>
          </p:txBody>
        </p:sp>
        <p:sp>
          <p:nvSpPr>
            <p:cNvPr id="17" name="矩形 16"/>
            <p:cNvSpPr/>
            <p:nvPr/>
          </p:nvSpPr>
          <p:spPr>
            <a:xfrm>
              <a:off x="4968044" y="2384884"/>
              <a:ext cx="1368152" cy="277230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mtClean="0">
                <a:solidFill>
                  <a:prstClr val="white"/>
                </a:solidFill>
              </a:endParaRPr>
            </a:p>
            <a:p>
              <a:pPr algn="ctr"/>
              <a:endParaRPr lang="en-US" altLang="zh-TW">
                <a:solidFill>
                  <a:prstClr val="white"/>
                </a:solidFill>
              </a:endParaRPr>
            </a:p>
            <a:p>
              <a:pPr algn="ctr"/>
              <a:endParaRPr lang="en-US" altLang="zh-TW" smtClean="0">
                <a:solidFill>
                  <a:prstClr val="white"/>
                </a:solidFill>
              </a:endParaRPr>
            </a:p>
            <a:p>
              <a:pPr algn="ctr"/>
              <a:endParaRPr lang="en-US" altLang="zh-TW">
                <a:solidFill>
                  <a:prstClr val="white"/>
                </a:solidFill>
              </a:endParaRPr>
            </a:p>
            <a:p>
              <a:pPr algn="ctr"/>
              <a:endParaRPr lang="en-US" altLang="zh-TW" smtClean="0">
                <a:solidFill>
                  <a:prstClr val="white"/>
                </a:solidFill>
              </a:endParaRPr>
            </a:p>
            <a:p>
              <a:pPr algn="ctr"/>
              <a:r>
                <a:rPr lang="zh-TW" altLang="en-US" sz="3200" b="1" u="sng">
                  <a:solidFill>
                    <a:srgbClr val="0000FF"/>
                  </a:solidFill>
                  <a:latin typeface="微軟正黑體" panose="020B0604030504040204" pitchFamily="34" charset="-120"/>
                </a:rPr>
                <a:t>監辦</a:t>
              </a:r>
              <a:endParaRPr lang="zh-TW" altLang="en-US" sz="3200" b="1" u="sng">
                <a:solidFill>
                  <a:prstClr val="black"/>
                </a:solidFill>
                <a:latin typeface="微軟正黑體" panose="020B0604030504040204" pitchFamily="34" charset="-120"/>
              </a:endParaRPr>
            </a:p>
          </p:txBody>
        </p:sp>
        <p:sp>
          <p:nvSpPr>
            <p:cNvPr id="16" name="矩形 15"/>
            <p:cNvSpPr/>
            <p:nvPr/>
          </p:nvSpPr>
          <p:spPr>
            <a:xfrm>
              <a:off x="251520" y="2384884"/>
              <a:ext cx="1368152" cy="277230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mtClean="0">
                <a:solidFill>
                  <a:prstClr val="white"/>
                </a:solidFill>
              </a:endParaRPr>
            </a:p>
            <a:p>
              <a:pPr algn="ctr"/>
              <a:endParaRPr lang="en-US" altLang="zh-TW">
                <a:solidFill>
                  <a:prstClr val="white"/>
                </a:solidFill>
              </a:endParaRPr>
            </a:p>
            <a:p>
              <a:pPr algn="ctr"/>
              <a:endParaRPr lang="en-US" altLang="zh-TW" smtClean="0">
                <a:solidFill>
                  <a:prstClr val="white"/>
                </a:solidFill>
              </a:endParaRPr>
            </a:p>
            <a:p>
              <a:pPr algn="ctr"/>
              <a:endParaRPr lang="en-US" altLang="zh-TW">
                <a:solidFill>
                  <a:prstClr val="white"/>
                </a:solidFill>
              </a:endParaRPr>
            </a:p>
            <a:p>
              <a:pPr algn="ctr"/>
              <a:endParaRPr lang="en-US" altLang="zh-TW" smtClean="0">
                <a:solidFill>
                  <a:prstClr val="white"/>
                </a:solidFill>
              </a:endParaRPr>
            </a:p>
            <a:p>
              <a:pPr algn="ctr"/>
              <a:r>
                <a:rPr lang="zh-TW" altLang="en-US" sz="3200" b="1" u="sng" smtClean="0">
                  <a:solidFill>
                    <a:prstClr val="black"/>
                  </a:solidFill>
                  <a:latin typeface="微軟正黑體" panose="020B0604030504040204" pitchFamily="34" charset="-120"/>
                </a:rPr>
                <a:t>審核</a:t>
              </a:r>
              <a:endParaRPr lang="zh-TW" altLang="en-US" sz="3200" b="1" u="sng">
                <a:solidFill>
                  <a:prstClr val="black"/>
                </a:solidFill>
                <a:latin typeface="微軟正黑體" panose="020B0604030504040204" pitchFamily="34" charset="-120"/>
              </a:endParaRPr>
            </a:p>
          </p:txBody>
        </p:sp>
        <p:sp>
          <p:nvSpPr>
            <p:cNvPr id="4" name="向右箭號圖說文字 3"/>
            <p:cNvSpPr/>
            <p:nvPr/>
          </p:nvSpPr>
          <p:spPr>
            <a:xfrm>
              <a:off x="251520" y="2420888"/>
              <a:ext cx="1368152" cy="1692188"/>
            </a:xfrm>
            <a:prstGeom prst="rightArrowCallou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mtClean="0">
                  <a:solidFill>
                    <a:prstClr val="white"/>
                  </a:solidFill>
                  <a:latin typeface="微軟正黑體" panose="020B0604030504040204" pitchFamily="34" charset="-120"/>
                </a:rPr>
                <a:t>簽辦採購</a:t>
              </a:r>
              <a:endParaRPr lang="zh-TW" altLang="en-US" b="1">
                <a:solidFill>
                  <a:prstClr val="white"/>
                </a:solidFill>
                <a:latin typeface="微軟正黑體" panose="020B0604030504040204" pitchFamily="34" charset="-120"/>
              </a:endParaRPr>
            </a:p>
          </p:txBody>
        </p:sp>
        <p:sp>
          <p:nvSpPr>
            <p:cNvPr id="6" name="向右箭號圖說文字 5"/>
            <p:cNvSpPr/>
            <p:nvPr/>
          </p:nvSpPr>
          <p:spPr>
            <a:xfrm>
              <a:off x="1655676" y="2420888"/>
              <a:ext cx="1332148" cy="1692188"/>
            </a:xfrm>
            <a:prstGeom prst="rightArrowCallout">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mtClean="0">
                  <a:solidFill>
                    <a:prstClr val="white"/>
                  </a:solidFill>
                  <a:latin typeface="微軟正黑體" panose="020B0604030504040204" pitchFamily="34" charset="-120"/>
                </a:rPr>
                <a:t>開標</a:t>
              </a:r>
              <a:endParaRPr lang="zh-TW" altLang="en-US" b="1">
                <a:solidFill>
                  <a:prstClr val="white"/>
                </a:solidFill>
                <a:latin typeface="微軟正黑體" panose="020B0604030504040204" pitchFamily="34" charset="-120"/>
              </a:endParaRPr>
            </a:p>
          </p:txBody>
        </p:sp>
        <p:sp>
          <p:nvSpPr>
            <p:cNvPr id="7" name="向右箭號圖說文字 6"/>
            <p:cNvSpPr/>
            <p:nvPr/>
          </p:nvSpPr>
          <p:spPr>
            <a:xfrm>
              <a:off x="4968044" y="2384884"/>
              <a:ext cx="1368152" cy="1692188"/>
            </a:xfrm>
            <a:prstGeom prst="rightArrowCallout">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mtClean="0">
                  <a:solidFill>
                    <a:prstClr val="white"/>
                  </a:solidFill>
                  <a:latin typeface="微軟正黑體" panose="020B0604030504040204" pitchFamily="34" charset="-120"/>
                </a:rPr>
                <a:t>決標</a:t>
              </a:r>
              <a:endParaRPr lang="zh-TW" altLang="en-US" b="1">
                <a:solidFill>
                  <a:prstClr val="white"/>
                </a:solidFill>
                <a:latin typeface="微軟正黑體" panose="020B0604030504040204" pitchFamily="34" charset="-120"/>
              </a:endParaRPr>
            </a:p>
          </p:txBody>
        </p:sp>
        <p:sp>
          <p:nvSpPr>
            <p:cNvPr id="8" name="圓角矩形 7"/>
            <p:cNvSpPr/>
            <p:nvPr/>
          </p:nvSpPr>
          <p:spPr>
            <a:xfrm>
              <a:off x="2987824" y="1916832"/>
              <a:ext cx="1296144" cy="1296144"/>
            </a:xfrm>
            <a:prstGeom prst="round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mtClean="0">
                  <a:solidFill>
                    <a:prstClr val="white"/>
                  </a:solidFill>
                  <a:latin typeface="微軟正黑體" panose="020B0604030504040204" pitchFamily="34" charset="-120"/>
                </a:rPr>
                <a:t>評選或審查</a:t>
              </a:r>
              <a:endParaRPr lang="zh-TW" altLang="en-US" b="1">
                <a:solidFill>
                  <a:prstClr val="white"/>
                </a:solidFill>
                <a:latin typeface="微軟正黑體" panose="020B0604030504040204" pitchFamily="34" charset="-120"/>
              </a:endParaRPr>
            </a:p>
          </p:txBody>
        </p:sp>
        <p:sp>
          <p:nvSpPr>
            <p:cNvPr id="9" name="圓角矩形 8"/>
            <p:cNvSpPr/>
            <p:nvPr/>
          </p:nvSpPr>
          <p:spPr>
            <a:xfrm>
              <a:off x="2987824" y="3212976"/>
              <a:ext cx="1296144" cy="1296144"/>
            </a:xfrm>
            <a:prstGeom prst="roundRect">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mtClean="0">
                  <a:solidFill>
                    <a:prstClr val="white"/>
                  </a:solidFill>
                  <a:latin typeface="微軟正黑體" panose="020B0604030504040204" pitchFamily="34" charset="-120"/>
                </a:rPr>
                <a:t>比價或議價</a:t>
              </a:r>
              <a:endParaRPr lang="zh-TW" altLang="en-US" b="1">
                <a:solidFill>
                  <a:prstClr val="white"/>
                </a:solidFill>
                <a:latin typeface="微軟正黑體" panose="020B0604030504040204" pitchFamily="34" charset="-120"/>
              </a:endParaRPr>
            </a:p>
          </p:txBody>
        </p:sp>
        <p:sp>
          <p:nvSpPr>
            <p:cNvPr id="10" name="向右箭號 9"/>
            <p:cNvSpPr/>
            <p:nvPr/>
          </p:nvSpPr>
          <p:spPr>
            <a:xfrm>
              <a:off x="4319972" y="2888940"/>
              <a:ext cx="576064" cy="684076"/>
            </a:xfrm>
            <a:prstGeom prst="rightArrow">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prstClr val="white"/>
                </a:solidFill>
                <a:latin typeface="微軟正黑體" panose="020B0604030504040204" pitchFamily="34" charset="-120"/>
              </a:endParaRPr>
            </a:p>
          </p:txBody>
        </p:sp>
        <p:sp>
          <p:nvSpPr>
            <p:cNvPr id="11" name="向右箭號圖說文字 10"/>
            <p:cNvSpPr/>
            <p:nvPr/>
          </p:nvSpPr>
          <p:spPr>
            <a:xfrm>
              <a:off x="6408204" y="2384884"/>
              <a:ext cx="1368152" cy="1692188"/>
            </a:xfrm>
            <a:prstGeom prst="rightArrowCallou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mtClean="0">
                  <a:solidFill>
                    <a:prstClr val="white"/>
                  </a:solidFill>
                  <a:latin typeface="微軟正黑體" panose="020B0604030504040204" pitchFamily="34" charset="-120"/>
                </a:rPr>
                <a:t>履約</a:t>
              </a:r>
              <a:endParaRPr lang="en-US" altLang="zh-TW" b="1" smtClean="0">
                <a:solidFill>
                  <a:prstClr val="white"/>
                </a:solidFill>
                <a:latin typeface="微軟正黑體" panose="020B0604030504040204" pitchFamily="34" charset="-120"/>
              </a:endParaRPr>
            </a:p>
            <a:p>
              <a:pPr algn="ctr"/>
              <a:r>
                <a:rPr lang="zh-TW" altLang="en-US" b="1" smtClean="0">
                  <a:solidFill>
                    <a:prstClr val="white"/>
                  </a:solidFill>
                  <a:latin typeface="微軟正黑體" panose="020B0604030504040204" pitchFamily="34" charset="-120"/>
                </a:rPr>
                <a:t>管理</a:t>
              </a:r>
              <a:endParaRPr lang="zh-TW" altLang="en-US" b="1">
                <a:solidFill>
                  <a:prstClr val="white"/>
                </a:solidFill>
                <a:latin typeface="微軟正黑體" panose="020B0604030504040204" pitchFamily="34" charset="-120"/>
              </a:endParaRPr>
            </a:p>
          </p:txBody>
        </p:sp>
        <p:sp>
          <p:nvSpPr>
            <p:cNvPr id="14" name="矩形 13"/>
            <p:cNvSpPr/>
            <p:nvPr/>
          </p:nvSpPr>
          <p:spPr>
            <a:xfrm>
              <a:off x="7776356" y="2384884"/>
              <a:ext cx="900100" cy="1692188"/>
            </a:xfrm>
            <a:prstGeom prst="rect">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mtClean="0">
                  <a:solidFill>
                    <a:prstClr val="white"/>
                  </a:solidFill>
                  <a:latin typeface="微軟正黑體" panose="020B0604030504040204" pitchFamily="34" charset="-120"/>
                </a:rPr>
                <a:t>驗收</a:t>
              </a:r>
              <a:endParaRPr lang="zh-TW" altLang="en-US" b="1">
                <a:solidFill>
                  <a:prstClr val="white"/>
                </a:solidFill>
                <a:latin typeface="微軟正黑體" panose="020B0604030504040204" pitchFamily="34" charset="-120"/>
              </a:endParaRPr>
            </a:p>
          </p:txBody>
        </p:sp>
        <p:sp>
          <p:nvSpPr>
            <p:cNvPr id="21" name="矩形 20"/>
            <p:cNvSpPr/>
            <p:nvPr/>
          </p:nvSpPr>
          <p:spPr>
            <a:xfrm>
              <a:off x="2987824" y="4509120"/>
              <a:ext cx="1296144" cy="64807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u="sng">
                  <a:solidFill>
                    <a:srgbClr val="0000FF"/>
                  </a:solidFill>
                  <a:latin typeface="微軟正黑體" panose="020B0604030504040204" pitchFamily="34" charset="-120"/>
                </a:rPr>
                <a:t>監辦</a:t>
              </a:r>
              <a:endParaRPr lang="zh-TW" altLang="en-US" sz="3200">
                <a:solidFill>
                  <a:prstClr val="white"/>
                </a:solidFill>
              </a:endParaRPr>
            </a:p>
          </p:txBody>
        </p:sp>
        <p:sp>
          <p:nvSpPr>
            <p:cNvPr id="22" name="矩形 21"/>
            <p:cNvSpPr/>
            <p:nvPr/>
          </p:nvSpPr>
          <p:spPr>
            <a:xfrm>
              <a:off x="2987824" y="1268760"/>
              <a:ext cx="1296144" cy="648072"/>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u="sng" smtClean="0">
                  <a:solidFill>
                    <a:prstClr val="black"/>
                  </a:solidFill>
                  <a:latin typeface="微軟正黑體" panose="020B0604030504040204" pitchFamily="34" charset="-120"/>
                </a:rPr>
                <a:t>審核</a:t>
              </a:r>
              <a:endParaRPr lang="zh-TW" altLang="en-US" sz="3200" b="1" u="sng">
                <a:solidFill>
                  <a:prstClr val="black"/>
                </a:solidFill>
                <a:latin typeface="微軟正黑體" panose="020B0604030504040204" pitchFamily="34" charset="-120"/>
              </a:endParaRPr>
            </a:p>
          </p:txBody>
        </p:sp>
      </p:grpSp>
      <p:sp>
        <p:nvSpPr>
          <p:cNvPr id="25" name="Rectangle 11"/>
          <p:cNvSpPr>
            <a:spLocks noChangeArrowheads="1"/>
          </p:cNvSpPr>
          <p:nvPr/>
        </p:nvSpPr>
        <p:spPr bwMode="auto">
          <a:xfrm>
            <a:off x="142875" y="5248027"/>
            <a:ext cx="8750300" cy="1457337"/>
          </a:xfrm>
          <a:prstGeom prst="rect">
            <a:avLst/>
          </a:prstGeom>
          <a:noFill/>
          <a:ln w="9525">
            <a:noFill/>
            <a:miter lim="800000"/>
            <a:headEnd/>
            <a:tailEnd/>
          </a:ln>
          <a:effectLst/>
        </p:spPr>
        <p:txBody>
          <a:bodyPr/>
          <a:lstStyle/>
          <a:p>
            <a:pPr algn="just" eaLnBrk="1" hangingPunct="1">
              <a:lnSpc>
                <a:spcPts val="3600"/>
              </a:lnSpc>
              <a:spcBef>
                <a:spcPts val="0"/>
              </a:spcBef>
              <a:buClr>
                <a:prstClr val="black"/>
              </a:buClr>
              <a:buSzPct val="75000"/>
              <a:defRPr/>
            </a:pPr>
            <a:r>
              <a:rPr lang="zh-TW" altLang="en-US" sz="2800" b="1" smtClean="0">
                <a:solidFill>
                  <a:prstClr val="black"/>
                </a:solidFill>
                <a:latin typeface="微軟正黑體" panose="020B0604030504040204" pitchFamily="34" charset="-120"/>
                <a:ea typeface="微軟正黑體" panose="020B0604030504040204" pitchFamily="34" charset="-120"/>
              </a:rPr>
              <a:t>細則第</a:t>
            </a:r>
            <a:r>
              <a:rPr lang="en-US" altLang="zh-TW" sz="2800" b="1" smtClean="0">
                <a:solidFill>
                  <a:prstClr val="black"/>
                </a:solidFill>
                <a:latin typeface="微軟正黑體" panose="020B0604030504040204" pitchFamily="34" charset="-120"/>
                <a:ea typeface="微軟正黑體" panose="020B0604030504040204" pitchFamily="34" charset="-120"/>
              </a:rPr>
              <a:t>11</a:t>
            </a:r>
            <a:r>
              <a:rPr lang="zh-TW" altLang="en-US" sz="2800" b="1" smtClean="0">
                <a:solidFill>
                  <a:prstClr val="black"/>
                </a:solidFill>
                <a:latin typeface="微軟正黑體" panose="020B0604030504040204" pitchFamily="34" charset="-120"/>
                <a:ea typeface="微軟正黑體" panose="020B0604030504040204" pitchFamily="34" charset="-120"/>
              </a:rPr>
              <a:t>條第</a:t>
            </a:r>
            <a:r>
              <a:rPr lang="en-US" altLang="zh-TW" sz="2800" b="1" smtClean="0">
                <a:solidFill>
                  <a:prstClr val="black"/>
                </a:solidFill>
                <a:latin typeface="微軟正黑體" panose="020B0604030504040204" pitchFamily="34" charset="-120"/>
                <a:ea typeface="微軟正黑體" panose="020B0604030504040204" pitchFamily="34" charset="-120"/>
              </a:rPr>
              <a:t>1</a:t>
            </a:r>
            <a:r>
              <a:rPr lang="zh-TW" altLang="en-US" sz="2800" b="1" smtClean="0">
                <a:solidFill>
                  <a:prstClr val="black"/>
                </a:solidFill>
                <a:latin typeface="微軟正黑體" panose="020B0604030504040204" pitchFamily="34" charset="-120"/>
                <a:ea typeface="微軟正黑體" panose="020B0604030504040204" pitchFamily="34" charset="-120"/>
              </a:rPr>
              <a:t>項：</a:t>
            </a:r>
            <a:endParaRPr lang="en-US" altLang="zh-TW" sz="2800" b="1">
              <a:solidFill>
                <a:prstClr val="black"/>
              </a:solidFill>
              <a:latin typeface="微軟正黑體" panose="020B0604030504040204" pitchFamily="34" charset="-120"/>
              <a:ea typeface="微軟正黑體" panose="020B0604030504040204" pitchFamily="34" charset="-120"/>
            </a:endParaRPr>
          </a:p>
          <a:p>
            <a:pPr marL="723900" lvl="1" indent="-717550" algn="just" eaLnBrk="1" hangingPunct="1">
              <a:lnSpc>
                <a:spcPts val="3600"/>
              </a:lnSpc>
              <a:spcBef>
                <a:spcPts val="0"/>
              </a:spcBef>
              <a:buClr>
                <a:srgbClr val="006600"/>
              </a:buClr>
              <a:buSzPct val="75000"/>
              <a:defRPr/>
            </a:pPr>
            <a:r>
              <a:rPr lang="zh-TW" altLang="en-US" sz="2800" b="1" u="sng">
                <a:solidFill>
                  <a:srgbClr val="C00000"/>
                </a:solidFill>
                <a:latin typeface="微軟正黑體" panose="020B0604030504040204" pitchFamily="34" charset="-120"/>
                <a:ea typeface="微軟正黑體" panose="020B0604030504040204" pitchFamily="34" charset="-120"/>
              </a:rPr>
              <a:t>監</a:t>
            </a:r>
            <a:r>
              <a:rPr lang="zh-TW" altLang="en-US" sz="2800" b="1" u="sng" smtClean="0">
                <a:solidFill>
                  <a:srgbClr val="C00000"/>
                </a:solidFill>
                <a:latin typeface="微軟正黑體" panose="020B0604030504040204" pitchFamily="34" charset="-120"/>
                <a:ea typeface="微軟正黑體" panose="020B0604030504040204" pitchFamily="34" charset="-120"/>
              </a:rPr>
              <a:t>辦</a:t>
            </a:r>
            <a:r>
              <a:rPr lang="zh-TW" altLang="en-US" sz="2800" b="1" smtClean="0">
                <a:solidFill>
                  <a:srgbClr val="100278"/>
                </a:solidFill>
                <a:latin typeface="微軟正黑體" panose="020B0604030504040204" pitchFamily="34" charset="-120"/>
                <a:ea typeface="微軟正黑體" panose="020B0604030504040204" pitchFamily="34" charset="-120"/>
              </a:rPr>
              <a:t>指</a:t>
            </a:r>
            <a:r>
              <a:rPr lang="zh-TW" altLang="en-US" sz="2800" b="1">
                <a:solidFill>
                  <a:srgbClr val="100278"/>
                </a:solidFill>
                <a:latin typeface="微軟正黑體" panose="020B0604030504040204" pitchFamily="34" charset="-120"/>
                <a:ea typeface="微軟正黑體" panose="020B0604030504040204" pitchFamily="34" charset="-120"/>
              </a:rPr>
              <a:t>監辦人員實地監視或書面審核機關</a:t>
            </a:r>
            <a:r>
              <a:rPr lang="zh-TW" altLang="en-US" sz="2800" b="1" smtClean="0">
                <a:solidFill>
                  <a:srgbClr val="100278"/>
                </a:solidFill>
                <a:latin typeface="微軟正黑體" panose="020B0604030504040204" pitchFamily="34" charset="-120"/>
                <a:ea typeface="微軟正黑體" panose="020B0604030504040204" pitchFamily="34" charset="-120"/>
              </a:rPr>
              <a:t>辦理</a:t>
            </a:r>
            <a:r>
              <a:rPr lang="zh-TW" altLang="en-US" sz="2800" b="1" u="sng" smtClean="0">
                <a:solidFill>
                  <a:srgbClr val="100278"/>
                </a:solidFill>
                <a:latin typeface="微軟正黑體" panose="020B0604030504040204" pitchFamily="34" charset="-120"/>
                <a:ea typeface="微軟正黑體" panose="020B0604030504040204" pitchFamily="34" charset="-120"/>
              </a:rPr>
              <a:t>開標</a:t>
            </a:r>
            <a:r>
              <a:rPr lang="zh-TW" altLang="en-US" sz="2800" b="1">
                <a:solidFill>
                  <a:srgbClr val="100278"/>
                </a:solidFill>
                <a:latin typeface="微軟正黑體" panose="020B0604030504040204" pitchFamily="34" charset="-120"/>
                <a:ea typeface="微軟正黑體" panose="020B0604030504040204" pitchFamily="34" charset="-120"/>
              </a:rPr>
              <a:t>、</a:t>
            </a:r>
            <a:r>
              <a:rPr lang="zh-TW" altLang="en-US" sz="2800" b="1" u="sng">
                <a:solidFill>
                  <a:srgbClr val="100278"/>
                </a:solidFill>
                <a:latin typeface="微軟正黑體" panose="020B0604030504040204" pitchFamily="34" charset="-120"/>
                <a:ea typeface="微軟正黑體" panose="020B0604030504040204" pitchFamily="34" charset="-120"/>
              </a:rPr>
              <a:t>比價</a:t>
            </a:r>
            <a:r>
              <a:rPr lang="zh-TW" altLang="en-US" sz="2800" b="1">
                <a:solidFill>
                  <a:srgbClr val="100278"/>
                </a:solidFill>
                <a:latin typeface="微軟正黑體" panose="020B0604030504040204" pitchFamily="34" charset="-120"/>
                <a:ea typeface="微軟正黑體" panose="020B0604030504040204" pitchFamily="34" charset="-120"/>
              </a:rPr>
              <a:t>、</a:t>
            </a:r>
            <a:r>
              <a:rPr lang="zh-TW" altLang="en-US" sz="2800" b="1" u="sng">
                <a:solidFill>
                  <a:srgbClr val="100278"/>
                </a:solidFill>
                <a:latin typeface="微軟正黑體" panose="020B0604030504040204" pitchFamily="34" charset="-120"/>
                <a:ea typeface="微軟正黑體" panose="020B0604030504040204" pitchFamily="34" charset="-120"/>
              </a:rPr>
              <a:t>議價</a:t>
            </a:r>
            <a:r>
              <a:rPr lang="zh-TW" altLang="en-US" sz="2800" b="1">
                <a:solidFill>
                  <a:srgbClr val="100278"/>
                </a:solidFill>
                <a:latin typeface="微軟正黑體" panose="020B0604030504040204" pitchFamily="34" charset="-120"/>
                <a:ea typeface="微軟正黑體" panose="020B0604030504040204" pitchFamily="34" charset="-120"/>
              </a:rPr>
              <a:t>、</a:t>
            </a:r>
            <a:r>
              <a:rPr lang="zh-TW" altLang="en-US" sz="2800" b="1" u="sng">
                <a:solidFill>
                  <a:srgbClr val="100278"/>
                </a:solidFill>
                <a:latin typeface="微軟正黑體" panose="020B0604030504040204" pitchFamily="34" charset="-120"/>
                <a:ea typeface="微軟正黑體" panose="020B0604030504040204" pitchFamily="34" charset="-120"/>
              </a:rPr>
              <a:t>決標</a:t>
            </a:r>
            <a:r>
              <a:rPr lang="zh-TW" altLang="en-US" sz="2800" b="1">
                <a:solidFill>
                  <a:srgbClr val="100278"/>
                </a:solidFill>
                <a:latin typeface="微軟正黑體" panose="020B0604030504040204" pitchFamily="34" charset="-120"/>
                <a:ea typeface="微軟正黑體" panose="020B0604030504040204" pitchFamily="34" charset="-120"/>
              </a:rPr>
              <a:t>及</a:t>
            </a:r>
            <a:r>
              <a:rPr lang="zh-TW" altLang="en-US" sz="2800" b="1" u="sng">
                <a:solidFill>
                  <a:srgbClr val="100278"/>
                </a:solidFill>
                <a:latin typeface="微軟正黑體" panose="020B0604030504040204" pitchFamily="34" charset="-120"/>
                <a:ea typeface="微軟正黑體" panose="020B0604030504040204" pitchFamily="34" charset="-120"/>
              </a:rPr>
              <a:t>驗收</a:t>
            </a:r>
            <a:r>
              <a:rPr lang="zh-TW" altLang="en-US" sz="2800" b="1">
                <a:solidFill>
                  <a:srgbClr val="100278"/>
                </a:solidFill>
                <a:latin typeface="微軟正黑體" panose="020B0604030504040204" pitchFamily="34" charset="-120"/>
                <a:ea typeface="微軟正黑體" panose="020B0604030504040204" pitchFamily="34" charset="-120"/>
              </a:rPr>
              <a:t>是否符合本法規定之程序。</a:t>
            </a:r>
            <a:endParaRPr lang="en-US" altLang="zh-TW" sz="2800" b="1" dirty="0">
              <a:solidFill>
                <a:srgbClr val="100278"/>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73805089"/>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FA362ABF-5E88-4647-B148-2986C4704884}" type="slidenum">
              <a:rPr lang="en-US" altLang="zh-TW" sz="1400" smtClean="0">
                <a:solidFill>
                  <a:srgbClr val="AD1F1F"/>
                </a:solidFill>
                <a:latin typeface="Times New Roman" panose="02020603050405020304" pitchFamily="18" charset="0"/>
              </a:rPr>
              <a:pPr>
                <a:spcBef>
                  <a:spcPct val="0"/>
                </a:spcBef>
                <a:buClrTx/>
                <a:buSzTx/>
                <a:buFontTx/>
                <a:buNone/>
                <a:defRPr/>
              </a:pPr>
              <a:t>160</a:t>
            </a:fld>
            <a:endParaRPr lang="en-US" altLang="zh-TW" sz="1400">
              <a:solidFill>
                <a:srgbClr val="AD1F1F"/>
              </a:solidFill>
              <a:latin typeface="Times New Roman" panose="02020603050405020304" pitchFamily="18" charset="0"/>
            </a:endParaRPr>
          </a:p>
        </p:txBody>
      </p:sp>
      <p:sp>
        <p:nvSpPr>
          <p:cNvPr id="6" name="Rectangle 1027">
            <a:extLst>
              <a:ext uri="{FF2B5EF4-FFF2-40B4-BE49-F238E27FC236}"/>
            </a:extLst>
          </p:cNvPr>
          <p:cNvSpPr txBox="1">
            <a:spLocks noChangeArrowheads="1"/>
          </p:cNvSpPr>
          <p:nvPr/>
        </p:nvSpPr>
        <p:spPr bwMode="auto">
          <a:xfrm>
            <a:off x="395288" y="1144587"/>
            <a:ext cx="8424862" cy="557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eaLnBrk="1" hangingPunct="1">
              <a:lnSpc>
                <a:spcPts val="3200"/>
              </a:lnSpc>
              <a:spcBef>
                <a:spcPts val="600"/>
              </a:spcBef>
              <a:buClr>
                <a:srgbClr val="0000FF"/>
              </a:buClr>
              <a:buSzPct val="75000"/>
              <a:buFont typeface="Wingdings" panose="05000000000000000000" pitchFamily="2" charset="2"/>
              <a:buChar char="n"/>
              <a:defRPr/>
            </a:pPr>
            <a:r>
              <a:rPr kumimoji="0" lang="zh-TW" altLang="en-US" sz="2800" b="1">
                <a:solidFill>
                  <a:srgbClr val="000066"/>
                </a:solidFill>
                <a:latin typeface="微軟正黑體" panose="020B0604030504040204" pitchFamily="34" charset="-120"/>
              </a:rPr>
              <a:t>採購契約要項</a:t>
            </a:r>
            <a:r>
              <a:rPr kumimoji="0" lang="zh-TW" altLang="en-US" sz="2800" b="1">
                <a:solidFill>
                  <a:srgbClr val="800000"/>
                </a:solidFill>
                <a:latin typeface="微軟正黑體" panose="020B0604030504040204" pitchFamily="34" charset="-120"/>
              </a:rPr>
              <a:t>第</a:t>
            </a:r>
            <a:r>
              <a:rPr kumimoji="0" lang="en-US" altLang="zh-TW" sz="2800" b="1">
                <a:solidFill>
                  <a:srgbClr val="800000"/>
                </a:solidFill>
                <a:latin typeface="微軟正黑體" panose="020B0604030504040204" pitchFamily="34" charset="-120"/>
              </a:rPr>
              <a:t>24</a:t>
            </a:r>
            <a:r>
              <a:rPr kumimoji="0" lang="zh-TW" altLang="en-US" sz="2800" b="1">
                <a:solidFill>
                  <a:srgbClr val="800000"/>
                </a:solidFill>
                <a:latin typeface="微軟正黑體" panose="020B0604030504040204" pitchFamily="34" charset="-120"/>
              </a:rPr>
              <a:t>點</a:t>
            </a:r>
          </a:p>
          <a:p>
            <a:pPr marL="363538" indent="714375" eaLnBrk="1" hangingPunct="1">
              <a:lnSpc>
                <a:spcPts val="3200"/>
              </a:lnSpc>
              <a:spcBef>
                <a:spcPts val="0"/>
              </a:spcBef>
              <a:buClr>
                <a:srgbClr val="0000FF"/>
              </a:buClr>
              <a:buSzPct val="75000"/>
              <a:buFont typeface="Wingdings 2" panose="05020102010507070707" pitchFamily="18" charset="2"/>
              <a:buNone/>
              <a:defRPr/>
            </a:pPr>
            <a:r>
              <a:rPr kumimoji="0" lang="zh-TW" altLang="en-US" sz="2800" b="1">
                <a:solidFill>
                  <a:prstClr val="black"/>
                </a:solidFill>
                <a:latin typeface="微軟正黑體" panose="020B0604030504040204" pitchFamily="34" charset="-120"/>
              </a:rPr>
              <a:t>契約變更，非經機關及廠商雙方之合意，作成書面紀錄，並簽名或蓋章者，無效</a:t>
            </a:r>
            <a:r>
              <a:rPr kumimoji="0" lang="zh-TW" altLang="en-US" sz="2800" b="1" smtClean="0">
                <a:solidFill>
                  <a:srgbClr val="006600"/>
                </a:solidFill>
                <a:latin typeface="微軟正黑體" panose="020B0604030504040204" pitchFamily="34" charset="-120"/>
              </a:rPr>
              <a:t>。</a:t>
            </a:r>
            <a:endParaRPr kumimoji="0" lang="en-US" altLang="zh-TW" sz="2800" b="1" smtClean="0">
              <a:solidFill>
                <a:srgbClr val="006600"/>
              </a:solidFill>
              <a:latin typeface="微軟正黑體" panose="020B0604030504040204" pitchFamily="34" charset="-120"/>
            </a:endParaRPr>
          </a:p>
          <a:p>
            <a:pPr eaLnBrk="1" hangingPunct="1">
              <a:lnSpc>
                <a:spcPts val="3200"/>
              </a:lnSpc>
              <a:spcBef>
                <a:spcPts val="600"/>
              </a:spcBef>
              <a:buClr>
                <a:srgbClr val="0000FF"/>
              </a:buClr>
              <a:buSzPct val="75000"/>
              <a:buFont typeface="Wingdings" panose="05000000000000000000" pitchFamily="2" charset="2"/>
              <a:buChar char="n"/>
              <a:defRPr/>
            </a:pPr>
            <a:endParaRPr kumimoji="0" lang="en-US" altLang="zh-TW" sz="2800" b="1" smtClean="0">
              <a:solidFill>
                <a:srgbClr val="006600"/>
              </a:solidFill>
              <a:latin typeface="微軟正黑體" panose="020B0604030504040204" pitchFamily="34" charset="-120"/>
            </a:endParaRPr>
          </a:p>
          <a:p>
            <a:pPr eaLnBrk="1" hangingPunct="1">
              <a:lnSpc>
                <a:spcPts val="3200"/>
              </a:lnSpc>
              <a:spcBef>
                <a:spcPts val="600"/>
              </a:spcBef>
              <a:buClr>
                <a:srgbClr val="0000FF"/>
              </a:buClr>
              <a:buSzPct val="75000"/>
              <a:buFont typeface="Wingdings" panose="05000000000000000000" pitchFamily="2" charset="2"/>
              <a:buChar char="n"/>
              <a:defRPr/>
            </a:pPr>
            <a:r>
              <a:rPr kumimoji="0" lang="zh-TW" altLang="en-US" sz="2800" b="1" smtClean="0">
                <a:solidFill>
                  <a:srgbClr val="006600"/>
                </a:solidFill>
                <a:latin typeface="微軟正黑體" panose="020B0604030504040204" pitchFamily="34" charset="-120"/>
              </a:rPr>
              <a:t>工程採購</a:t>
            </a:r>
            <a:r>
              <a:rPr kumimoji="0" lang="zh-TW" altLang="en-US" sz="2800" b="1">
                <a:solidFill>
                  <a:srgbClr val="006600"/>
                </a:solidFill>
                <a:latin typeface="微軟正黑體" panose="020B0604030504040204" pitchFamily="34" charset="-120"/>
              </a:rPr>
              <a:t>契約範本</a:t>
            </a:r>
            <a:r>
              <a:rPr kumimoji="0" lang="zh-TW" altLang="en-US" sz="2800" b="1" smtClean="0">
                <a:solidFill>
                  <a:srgbClr val="C00000"/>
                </a:solidFill>
                <a:latin typeface="微軟正黑體" panose="020B0604030504040204" pitchFamily="34" charset="-120"/>
              </a:rPr>
              <a:t>第</a:t>
            </a:r>
            <a:r>
              <a:rPr kumimoji="0" lang="en-US" altLang="zh-TW" sz="2800" b="1" smtClean="0">
                <a:solidFill>
                  <a:srgbClr val="C00000"/>
                </a:solidFill>
                <a:latin typeface="微軟正黑體" panose="020B0604030504040204" pitchFamily="34" charset="-120"/>
              </a:rPr>
              <a:t>20</a:t>
            </a:r>
            <a:r>
              <a:rPr kumimoji="0" lang="zh-TW" altLang="en-US" sz="2800" b="1" smtClean="0">
                <a:solidFill>
                  <a:srgbClr val="C00000"/>
                </a:solidFill>
                <a:latin typeface="微軟正黑體" panose="020B0604030504040204" pitchFamily="34" charset="-120"/>
              </a:rPr>
              <a:t>條</a:t>
            </a:r>
            <a:r>
              <a:rPr kumimoji="0" lang="zh-TW" altLang="en-US" sz="2800" b="1">
                <a:solidFill>
                  <a:srgbClr val="006600"/>
                </a:solidFill>
                <a:latin typeface="微軟正黑體" panose="020B0604030504040204" pitchFamily="34" charset="-120"/>
              </a:rPr>
              <a:t>契約變更及</a:t>
            </a:r>
            <a:r>
              <a:rPr kumimoji="0" lang="zh-TW" altLang="en-US" sz="2800" b="1" smtClean="0">
                <a:solidFill>
                  <a:srgbClr val="006600"/>
                </a:solidFill>
                <a:latin typeface="微軟正黑體" panose="020B0604030504040204" pitchFamily="34" charset="-120"/>
              </a:rPr>
              <a:t>轉讓</a:t>
            </a:r>
            <a:endParaRPr kumimoji="0" lang="en-US" altLang="zh-TW" sz="2800" b="1" smtClean="0">
              <a:solidFill>
                <a:srgbClr val="006600"/>
              </a:solidFill>
              <a:latin typeface="微軟正黑體" panose="020B0604030504040204" pitchFamily="34" charset="-120"/>
            </a:endParaRPr>
          </a:p>
          <a:p>
            <a:pPr eaLnBrk="1" hangingPunct="1">
              <a:lnSpc>
                <a:spcPts val="3200"/>
              </a:lnSpc>
              <a:spcBef>
                <a:spcPts val="600"/>
              </a:spcBef>
              <a:buClr>
                <a:srgbClr val="0000FF"/>
              </a:buClr>
              <a:buSzPct val="75000"/>
              <a:buFont typeface="Wingdings" panose="05000000000000000000" pitchFamily="2" charset="2"/>
              <a:buChar char="n"/>
              <a:defRPr/>
            </a:pPr>
            <a:r>
              <a:rPr kumimoji="0" lang="zh-TW" altLang="en-US" sz="2800" b="1">
                <a:solidFill>
                  <a:srgbClr val="006600"/>
                </a:solidFill>
                <a:latin typeface="微軟正黑體" panose="020B0604030504040204" pitchFamily="34" charset="-120"/>
              </a:rPr>
              <a:t>災害搶險搶修開口契約範本</a:t>
            </a:r>
            <a:r>
              <a:rPr kumimoji="0" lang="zh-TW" altLang="en-US" sz="2800" b="1">
                <a:solidFill>
                  <a:srgbClr val="C00000"/>
                </a:solidFill>
                <a:latin typeface="微軟正黑體" panose="020B0604030504040204" pitchFamily="34" charset="-120"/>
              </a:rPr>
              <a:t>第</a:t>
            </a:r>
            <a:r>
              <a:rPr kumimoji="0" lang="en-US" altLang="zh-TW" sz="2800" b="1">
                <a:solidFill>
                  <a:srgbClr val="C00000"/>
                </a:solidFill>
                <a:latin typeface="微軟正黑體" panose="020B0604030504040204" pitchFamily="34" charset="-120"/>
              </a:rPr>
              <a:t>20</a:t>
            </a:r>
            <a:r>
              <a:rPr kumimoji="0" lang="zh-TW" altLang="en-US" sz="2800" b="1">
                <a:solidFill>
                  <a:srgbClr val="C00000"/>
                </a:solidFill>
                <a:latin typeface="微軟正黑體" panose="020B0604030504040204" pitchFamily="34" charset="-120"/>
              </a:rPr>
              <a:t>條</a:t>
            </a:r>
            <a:r>
              <a:rPr kumimoji="0" lang="zh-TW" altLang="en-US" sz="2800" b="1">
                <a:solidFill>
                  <a:srgbClr val="006600"/>
                </a:solidFill>
                <a:latin typeface="微軟正黑體" panose="020B0604030504040204" pitchFamily="34" charset="-120"/>
              </a:rPr>
              <a:t>契約變更及轉讓</a:t>
            </a:r>
            <a:endParaRPr kumimoji="0" lang="en-US" altLang="zh-TW" sz="2800" b="1" smtClean="0">
              <a:solidFill>
                <a:srgbClr val="006600"/>
              </a:solidFill>
              <a:latin typeface="微軟正黑體" panose="020B0604030504040204" pitchFamily="34" charset="-120"/>
            </a:endParaRPr>
          </a:p>
          <a:p>
            <a:pPr eaLnBrk="1" hangingPunct="1">
              <a:lnSpc>
                <a:spcPts val="3200"/>
              </a:lnSpc>
              <a:spcBef>
                <a:spcPts val="600"/>
              </a:spcBef>
              <a:buClr>
                <a:srgbClr val="0000FF"/>
              </a:buClr>
              <a:buSzPct val="75000"/>
              <a:buFont typeface="Wingdings" panose="05000000000000000000" pitchFamily="2" charset="2"/>
              <a:buChar char="n"/>
              <a:defRPr/>
            </a:pPr>
            <a:r>
              <a:rPr kumimoji="0" lang="zh-TW" altLang="en-US" sz="2800" b="1" smtClean="0">
                <a:solidFill>
                  <a:srgbClr val="006600"/>
                </a:solidFill>
                <a:latin typeface="微軟正黑體" panose="020B0604030504040204" pitchFamily="34" charset="-120"/>
              </a:rPr>
              <a:t>統包工程</a:t>
            </a:r>
            <a:r>
              <a:rPr kumimoji="0" lang="zh-TW" altLang="en-US" sz="2800" b="1">
                <a:solidFill>
                  <a:srgbClr val="006600"/>
                </a:solidFill>
                <a:latin typeface="微軟正黑體" panose="020B0604030504040204" pitchFamily="34" charset="-120"/>
              </a:rPr>
              <a:t>採購契約範本</a:t>
            </a:r>
            <a:r>
              <a:rPr kumimoji="0" lang="zh-TW" altLang="en-US" sz="2800" b="1">
                <a:solidFill>
                  <a:srgbClr val="C00000"/>
                </a:solidFill>
                <a:latin typeface="微軟正黑體" panose="020B0604030504040204" pitchFamily="34" charset="-120"/>
              </a:rPr>
              <a:t>第</a:t>
            </a:r>
            <a:r>
              <a:rPr kumimoji="0" lang="en-US" altLang="zh-TW" sz="2800" b="1">
                <a:solidFill>
                  <a:srgbClr val="C00000"/>
                </a:solidFill>
                <a:latin typeface="微軟正黑體" panose="020B0604030504040204" pitchFamily="34" charset="-120"/>
              </a:rPr>
              <a:t>21</a:t>
            </a:r>
            <a:r>
              <a:rPr kumimoji="0" lang="zh-TW" altLang="en-US" sz="2800" b="1">
                <a:solidFill>
                  <a:srgbClr val="C00000"/>
                </a:solidFill>
                <a:latin typeface="微軟正黑體" panose="020B0604030504040204" pitchFamily="34" charset="-120"/>
              </a:rPr>
              <a:t>條</a:t>
            </a:r>
            <a:r>
              <a:rPr kumimoji="0" lang="zh-TW" altLang="en-US" sz="2800" b="1">
                <a:solidFill>
                  <a:srgbClr val="006600"/>
                </a:solidFill>
                <a:latin typeface="微軟正黑體" panose="020B0604030504040204" pitchFamily="34" charset="-120"/>
              </a:rPr>
              <a:t>契約變更及</a:t>
            </a:r>
            <a:r>
              <a:rPr kumimoji="0" lang="zh-TW" altLang="en-US" sz="2800" b="1" smtClean="0">
                <a:solidFill>
                  <a:srgbClr val="006600"/>
                </a:solidFill>
                <a:latin typeface="微軟正黑體" panose="020B0604030504040204" pitchFamily="34" charset="-120"/>
              </a:rPr>
              <a:t>轉讓</a:t>
            </a:r>
            <a:endParaRPr kumimoji="0" lang="en-US" altLang="zh-TW" sz="2800" b="1" smtClean="0">
              <a:solidFill>
                <a:srgbClr val="006600"/>
              </a:solidFill>
              <a:latin typeface="微軟正黑體" panose="020B0604030504040204" pitchFamily="34" charset="-120"/>
            </a:endParaRPr>
          </a:p>
          <a:p>
            <a:pPr eaLnBrk="1" hangingPunct="1">
              <a:lnSpc>
                <a:spcPts val="3200"/>
              </a:lnSpc>
              <a:spcBef>
                <a:spcPts val="600"/>
              </a:spcBef>
              <a:buClr>
                <a:srgbClr val="0000FF"/>
              </a:buClr>
              <a:buSzPct val="75000"/>
              <a:buFont typeface="Wingdings" panose="05000000000000000000" pitchFamily="2" charset="2"/>
              <a:buChar char="n"/>
              <a:defRPr/>
            </a:pPr>
            <a:r>
              <a:rPr kumimoji="0" lang="zh-TW" altLang="en-US" sz="2800" b="1" smtClean="0">
                <a:solidFill>
                  <a:srgbClr val="006600"/>
                </a:solidFill>
                <a:latin typeface="微軟正黑體" panose="020B0604030504040204" pitchFamily="34" charset="-120"/>
              </a:rPr>
              <a:t>節能績效保證專案統</a:t>
            </a:r>
            <a:r>
              <a:rPr kumimoji="0" lang="zh-TW" altLang="en-US" sz="2800" b="1">
                <a:solidFill>
                  <a:srgbClr val="006600"/>
                </a:solidFill>
                <a:latin typeface="微軟正黑體" panose="020B0604030504040204" pitchFamily="34" charset="-120"/>
              </a:rPr>
              <a:t>包工程採購契約範本</a:t>
            </a:r>
            <a:r>
              <a:rPr kumimoji="0" lang="zh-TW" altLang="en-US" sz="2800" b="1">
                <a:solidFill>
                  <a:srgbClr val="C00000"/>
                </a:solidFill>
                <a:latin typeface="微軟正黑體" panose="020B0604030504040204" pitchFamily="34" charset="-120"/>
              </a:rPr>
              <a:t>第</a:t>
            </a:r>
            <a:r>
              <a:rPr kumimoji="0" lang="en-US" altLang="zh-TW" sz="2800" b="1">
                <a:solidFill>
                  <a:srgbClr val="C00000"/>
                </a:solidFill>
                <a:latin typeface="微軟正黑體" panose="020B0604030504040204" pitchFamily="34" charset="-120"/>
              </a:rPr>
              <a:t>21</a:t>
            </a:r>
            <a:r>
              <a:rPr kumimoji="0" lang="zh-TW" altLang="en-US" sz="2800" b="1">
                <a:solidFill>
                  <a:srgbClr val="C00000"/>
                </a:solidFill>
                <a:latin typeface="微軟正黑體" panose="020B0604030504040204" pitchFamily="34" charset="-120"/>
              </a:rPr>
              <a:t>條</a:t>
            </a:r>
            <a:r>
              <a:rPr kumimoji="0" lang="zh-TW" altLang="en-US" sz="2800" b="1">
                <a:solidFill>
                  <a:srgbClr val="006600"/>
                </a:solidFill>
                <a:latin typeface="微軟正黑體" panose="020B0604030504040204" pitchFamily="34" charset="-120"/>
              </a:rPr>
              <a:t>契約變更及轉讓</a:t>
            </a:r>
            <a:endParaRPr kumimoji="0" lang="en-US" altLang="zh-TW" sz="2800" b="1" smtClean="0">
              <a:solidFill>
                <a:srgbClr val="006600"/>
              </a:solidFill>
              <a:latin typeface="微軟正黑體" panose="020B0604030504040204" pitchFamily="34" charset="-120"/>
            </a:endParaRPr>
          </a:p>
          <a:p>
            <a:pPr eaLnBrk="1" hangingPunct="1">
              <a:lnSpc>
                <a:spcPts val="3200"/>
              </a:lnSpc>
              <a:spcBef>
                <a:spcPts val="600"/>
              </a:spcBef>
              <a:buClr>
                <a:srgbClr val="0000FF"/>
              </a:buClr>
              <a:buSzPct val="75000"/>
              <a:buFont typeface="Wingdings" panose="05000000000000000000" pitchFamily="2" charset="2"/>
              <a:buChar char="n"/>
              <a:defRPr/>
            </a:pPr>
            <a:r>
              <a:rPr kumimoji="0" lang="zh-TW" altLang="en-US" sz="2800" b="1" smtClean="0">
                <a:solidFill>
                  <a:srgbClr val="006600"/>
                </a:solidFill>
                <a:latin typeface="微軟正黑體" panose="020B0604030504040204" pitchFamily="34" charset="-120"/>
              </a:rPr>
              <a:t>財物採購契約範本</a:t>
            </a:r>
            <a:r>
              <a:rPr kumimoji="0" lang="zh-TW" altLang="en-US" sz="2800" b="1">
                <a:solidFill>
                  <a:srgbClr val="C00000"/>
                </a:solidFill>
                <a:latin typeface="微軟正黑體" panose="020B0604030504040204" pitchFamily="34" charset="-120"/>
              </a:rPr>
              <a:t>第</a:t>
            </a:r>
            <a:r>
              <a:rPr kumimoji="0" lang="en-US" altLang="zh-TW" sz="2800" b="1">
                <a:solidFill>
                  <a:srgbClr val="C00000"/>
                </a:solidFill>
                <a:latin typeface="微軟正黑體" panose="020B0604030504040204" pitchFamily="34" charset="-120"/>
              </a:rPr>
              <a:t>16</a:t>
            </a:r>
            <a:r>
              <a:rPr kumimoji="0" lang="zh-TW" altLang="en-US" sz="2800" b="1">
                <a:solidFill>
                  <a:srgbClr val="C00000"/>
                </a:solidFill>
                <a:latin typeface="微軟正黑體" panose="020B0604030504040204" pitchFamily="34" charset="-120"/>
              </a:rPr>
              <a:t>條</a:t>
            </a:r>
            <a:r>
              <a:rPr kumimoji="0" lang="zh-TW" altLang="en-US" sz="2800" b="1">
                <a:solidFill>
                  <a:srgbClr val="006600"/>
                </a:solidFill>
                <a:latin typeface="微軟正黑體" panose="020B0604030504040204" pitchFamily="34" charset="-120"/>
              </a:rPr>
              <a:t>契約變更及轉讓</a:t>
            </a:r>
            <a:endParaRPr kumimoji="0" lang="en-US" altLang="zh-TW" sz="2800" b="1">
              <a:solidFill>
                <a:srgbClr val="006600"/>
              </a:solidFill>
              <a:latin typeface="微軟正黑體" panose="020B0604030504040204" pitchFamily="34" charset="-120"/>
            </a:endParaRPr>
          </a:p>
          <a:p>
            <a:pPr eaLnBrk="1" hangingPunct="1">
              <a:lnSpc>
                <a:spcPts val="3200"/>
              </a:lnSpc>
              <a:spcBef>
                <a:spcPts val="600"/>
              </a:spcBef>
              <a:buClr>
                <a:srgbClr val="0000FF"/>
              </a:buClr>
              <a:buSzPct val="75000"/>
              <a:buFont typeface="Wingdings" panose="05000000000000000000" pitchFamily="2" charset="2"/>
              <a:buChar char="n"/>
              <a:defRPr/>
            </a:pPr>
            <a:r>
              <a:rPr kumimoji="0" lang="zh-TW" altLang="en-US" sz="2800" b="1" smtClean="0">
                <a:solidFill>
                  <a:srgbClr val="006600"/>
                </a:solidFill>
                <a:latin typeface="微軟正黑體" panose="020B0604030504040204" pitchFamily="34" charset="-120"/>
              </a:rPr>
              <a:t>勞務採購</a:t>
            </a:r>
            <a:r>
              <a:rPr kumimoji="0" lang="zh-TW" altLang="en-US" sz="2800" b="1">
                <a:solidFill>
                  <a:srgbClr val="006600"/>
                </a:solidFill>
                <a:latin typeface="微軟正黑體" panose="020B0604030504040204" pitchFamily="34" charset="-120"/>
              </a:rPr>
              <a:t>契約範本</a:t>
            </a:r>
            <a:r>
              <a:rPr kumimoji="0" lang="zh-TW" altLang="en-US" sz="2800" b="1">
                <a:solidFill>
                  <a:srgbClr val="C00000"/>
                </a:solidFill>
                <a:latin typeface="微軟正黑體" panose="020B0604030504040204" pitchFamily="34" charset="-120"/>
              </a:rPr>
              <a:t>第</a:t>
            </a:r>
            <a:r>
              <a:rPr kumimoji="0" lang="en-US" altLang="zh-TW" sz="2800" b="1">
                <a:solidFill>
                  <a:srgbClr val="C00000"/>
                </a:solidFill>
                <a:latin typeface="微軟正黑體" panose="020B0604030504040204" pitchFamily="34" charset="-120"/>
              </a:rPr>
              <a:t>15</a:t>
            </a:r>
            <a:r>
              <a:rPr kumimoji="0" lang="zh-TW" altLang="en-US" sz="2800" b="1">
                <a:solidFill>
                  <a:srgbClr val="C00000"/>
                </a:solidFill>
                <a:latin typeface="微軟正黑體" panose="020B0604030504040204" pitchFamily="34" charset="-120"/>
              </a:rPr>
              <a:t>條</a:t>
            </a:r>
            <a:r>
              <a:rPr kumimoji="0" lang="zh-TW" altLang="en-US" sz="2800" b="1">
                <a:solidFill>
                  <a:srgbClr val="006600"/>
                </a:solidFill>
                <a:latin typeface="微軟正黑體" panose="020B0604030504040204" pitchFamily="34" charset="-120"/>
              </a:rPr>
              <a:t>契約變更及</a:t>
            </a:r>
            <a:r>
              <a:rPr kumimoji="0" lang="zh-TW" altLang="en-US" sz="2800" b="1" smtClean="0">
                <a:solidFill>
                  <a:srgbClr val="006600"/>
                </a:solidFill>
                <a:latin typeface="微軟正黑體" panose="020B0604030504040204" pitchFamily="34" charset="-120"/>
              </a:rPr>
              <a:t>轉讓</a:t>
            </a:r>
            <a:endParaRPr kumimoji="0" lang="en-US" altLang="zh-TW" sz="2800" b="1" smtClean="0">
              <a:solidFill>
                <a:srgbClr val="006600"/>
              </a:solidFill>
              <a:latin typeface="微軟正黑體" panose="020B0604030504040204" pitchFamily="34" charset="-120"/>
            </a:endParaRPr>
          </a:p>
          <a:p>
            <a:pPr eaLnBrk="1" hangingPunct="1">
              <a:lnSpc>
                <a:spcPts val="3200"/>
              </a:lnSpc>
              <a:spcBef>
                <a:spcPts val="600"/>
              </a:spcBef>
              <a:buClr>
                <a:srgbClr val="0000FF"/>
              </a:buClr>
              <a:buSzPct val="75000"/>
              <a:buFont typeface="Wingdings" panose="05000000000000000000" pitchFamily="2" charset="2"/>
              <a:buChar char="n"/>
              <a:defRPr/>
            </a:pPr>
            <a:r>
              <a:rPr kumimoji="0" lang="zh-TW" altLang="en-US" sz="2800" b="1" smtClean="0">
                <a:solidFill>
                  <a:srgbClr val="006600"/>
                </a:solidFill>
                <a:latin typeface="微軟正黑體" panose="020B0604030504040204" pitchFamily="34" charset="-120"/>
              </a:rPr>
              <a:t>資訊服務</a:t>
            </a:r>
            <a:r>
              <a:rPr kumimoji="0" lang="zh-TW" altLang="en-US" sz="2800" b="1">
                <a:solidFill>
                  <a:srgbClr val="006600"/>
                </a:solidFill>
                <a:latin typeface="微軟正黑體" panose="020B0604030504040204" pitchFamily="34" charset="-120"/>
              </a:rPr>
              <a:t>採購契約範本</a:t>
            </a:r>
            <a:r>
              <a:rPr kumimoji="0" lang="zh-TW" altLang="en-US" sz="2800" b="1">
                <a:solidFill>
                  <a:srgbClr val="C00000"/>
                </a:solidFill>
                <a:latin typeface="微軟正黑體" panose="020B0604030504040204" pitchFamily="34" charset="-120"/>
              </a:rPr>
              <a:t>第</a:t>
            </a:r>
            <a:r>
              <a:rPr kumimoji="0" lang="en-US" altLang="zh-TW" sz="2800" b="1">
                <a:solidFill>
                  <a:srgbClr val="C00000"/>
                </a:solidFill>
                <a:latin typeface="微軟正黑體" panose="020B0604030504040204" pitchFamily="34" charset="-120"/>
              </a:rPr>
              <a:t>17</a:t>
            </a:r>
            <a:r>
              <a:rPr kumimoji="0" lang="zh-TW" altLang="en-US" sz="2800" b="1">
                <a:solidFill>
                  <a:srgbClr val="C00000"/>
                </a:solidFill>
                <a:latin typeface="微軟正黑體" panose="020B0604030504040204" pitchFamily="34" charset="-120"/>
              </a:rPr>
              <a:t>條</a:t>
            </a:r>
            <a:r>
              <a:rPr kumimoji="0" lang="zh-TW" altLang="en-US" sz="2800" b="1">
                <a:solidFill>
                  <a:srgbClr val="006600"/>
                </a:solidFill>
                <a:latin typeface="微軟正黑體" panose="020B0604030504040204" pitchFamily="34" charset="-120"/>
              </a:rPr>
              <a:t>契約變更及</a:t>
            </a:r>
            <a:r>
              <a:rPr kumimoji="0" lang="zh-TW" altLang="en-US" sz="2800" b="1" smtClean="0">
                <a:solidFill>
                  <a:srgbClr val="006600"/>
                </a:solidFill>
                <a:latin typeface="微軟正黑體" panose="020B0604030504040204" pitchFamily="34" charset="-120"/>
              </a:rPr>
              <a:t>轉讓</a:t>
            </a:r>
            <a:endParaRPr kumimoji="0" lang="en-US" altLang="zh-TW" sz="2800" b="1" smtClean="0">
              <a:solidFill>
                <a:srgbClr val="006600"/>
              </a:solidFill>
              <a:latin typeface="微軟正黑體" panose="020B0604030504040204" pitchFamily="34" charset="-120"/>
            </a:endParaRPr>
          </a:p>
          <a:p>
            <a:pPr eaLnBrk="1" hangingPunct="1">
              <a:lnSpc>
                <a:spcPts val="3200"/>
              </a:lnSpc>
              <a:spcBef>
                <a:spcPts val="600"/>
              </a:spcBef>
              <a:buClr>
                <a:srgbClr val="0000FF"/>
              </a:buClr>
              <a:buSzPct val="75000"/>
              <a:buFont typeface="Wingdings" panose="05000000000000000000" pitchFamily="2" charset="2"/>
              <a:buChar char="n"/>
              <a:defRPr/>
            </a:pPr>
            <a:endParaRPr kumimoji="0" lang="en-US" altLang="zh-TW" sz="2800" b="1" dirty="0">
              <a:solidFill>
                <a:srgbClr val="006600"/>
              </a:solidFill>
              <a:effectLst>
                <a:outerShdw blurRad="38100" dist="38100" dir="2700000" algn="tl">
                  <a:srgbClr val="000000">
                    <a:alpha val="43137"/>
                  </a:srgbClr>
                </a:outerShdw>
              </a:effectLst>
              <a:latin typeface="微軟正黑體" panose="020B0604030504040204" pitchFamily="34" charset="-120"/>
              <a:cs typeface="Times New Roman" pitchFamily="18" charset="0"/>
            </a:endParaRPr>
          </a:p>
        </p:txBody>
      </p:sp>
      <p:sp>
        <p:nvSpPr>
          <p:cNvPr id="7" name="Rectangle 1026">
            <a:extLst>
              <a:ext uri="{FF2B5EF4-FFF2-40B4-BE49-F238E27FC236}"/>
            </a:extLst>
          </p:cNvPr>
          <p:cNvSpPr txBox="1">
            <a:spLocks noChangeArrowheads="1"/>
          </p:cNvSpPr>
          <p:nvPr/>
        </p:nvSpPr>
        <p:spPr bwMode="auto">
          <a:xfrm>
            <a:off x="251520" y="337980"/>
            <a:ext cx="5106093"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smtClean="0">
                <a:solidFill>
                  <a:srgbClr val="000066"/>
                </a:solidFill>
                <a:latin typeface="微軟正黑體" panose="020B0604030504040204" pitchFamily="34" charset="-120"/>
              </a:rPr>
              <a:t>採購契約範本契約變更規定</a:t>
            </a:r>
            <a:endParaRPr lang="en-US" altLang="zh-TW" sz="2000" dirty="0">
              <a:solidFill>
                <a:srgbClr val="000066"/>
              </a:solidFill>
              <a:latin typeface="微軟正黑體" panose="020B0604030504040204" pitchFamily="34" charset="-120"/>
            </a:endParaRPr>
          </a:p>
        </p:txBody>
      </p:sp>
      <p:sp>
        <p:nvSpPr>
          <p:cNvPr id="8" name="雲朵形圖說文字 7"/>
          <p:cNvSpPr/>
          <p:nvPr/>
        </p:nvSpPr>
        <p:spPr>
          <a:xfrm>
            <a:off x="5949320" y="272617"/>
            <a:ext cx="3024336" cy="1288331"/>
          </a:xfrm>
          <a:prstGeom prst="cloudCallout">
            <a:avLst>
              <a:gd name="adj1" fmla="val -40324"/>
              <a:gd name="adj2" fmla="val 48709"/>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b="1" smtClean="0">
                <a:solidFill>
                  <a:prstClr val="black"/>
                </a:solidFill>
                <a:latin typeface="微軟正黑體" panose="020B0604030504040204" pitchFamily="34" charset="-120"/>
              </a:rPr>
              <a:t>換文方式有效嗎？</a:t>
            </a:r>
            <a:endParaRPr lang="zh-TW" altLang="en-US" sz="2600" b="1">
              <a:solidFill>
                <a:prstClr val="black"/>
              </a:solidFill>
              <a:latin typeface="微軟正黑體" panose="020B0604030504040204" pitchFamily="34" charset="-120"/>
            </a:endParaRPr>
          </a:p>
        </p:txBody>
      </p:sp>
    </p:spTree>
    <p:extLst>
      <p:ext uri="{BB962C8B-B14F-4D97-AF65-F5344CB8AC3E}">
        <p14:creationId xmlns:p14="http://schemas.microsoft.com/office/powerpoint/2010/main" val="3852152192"/>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1A65339-9ED1-4F53-8CA2-D30887F33CEB}" type="slidenum">
              <a:rPr lang="en-US" altLang="zh-TW" sz="1400" smtClean="0">
                <a:solidFill>
                  <a:srgbClr val="AD1F1F"/>
                </a:solidFill>
                <a:latin typeface="Times New Roman" panose="02020603050405020304" pitchFamily="18" charset="0"/>
              </a:rPr>
              <a:pPr>
                <a:spcBef>
                  <a:spcPct val="0"/>
                </a:spcBef>
                <a:buClrTx/>
                <a:buSzTx/>
                <a:buFontTx/>
                <a:buNone/>
                <a:defRPr/>
              </a:pPr>
              <a:t>161</a:t>
            </a:fld>
            <a:endParaRPr lang="en-US" altLang="zh-TW" sz="1400">
              <a:solidFill>
                <a:srgbClr val="AD1F1F"/>
              </a:solidFill>
              <a:latin typeface="Times New Roman" panose="02020603050405020304" pitchFamily="18" charset="0"/>
            </a:endParaRPr>
          </a:p>
        </p:txBody>
      </p:sp>
      <p:sp>
        <p:nvSpPr>
          <p:cNvPr id="4" name="Rectangle 1026">
            <a:extLst>
              <a:ext uri="{FF2B5EF4-FFF2-40B4-BE49-F238E27FC236}"/>
            </a:extLst>
          </p:cNvPr>
          <p:cNvSpPr txBox="1">
            <a:spLocks noChangeArrowheads="1"/>
          </p:cNvSpPr>
          <p:nvPr/>
        </p:nvSpPr>
        <p:spPr bwMode="auto">
          <a:xfrm>
            <a:off x="323850" y="404664"/>
            <a:ext cx="4608513" cy="5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a:solidFill>
                  <a:srgbClr val="0000FF"/>
                </a:solidFill>
                <a:latin typeface="微軟正黑體" panose="020B0604030504040204" pitchFamily="34" charset="-120"/>
              </a:rPr>
              <a:t>契約</a:t>
            </a:r>
            <a:r>
              <a:rPr lang="zh-TW" altLang="en-US" sz="3200" smtClean="0">
                <a:solidFill>
                  <a:srgbClr val="0000FF"/>
                </a:solidFill>
                <a:latin typeface="微軟正黑體" panose="020B0604030504040204" pitchFamily="34" charset="-120"/>
              </a:rPr>
              <a:t>變更內涵及規定</a:t>
            </a:r>
            <a:endParaRPr lang="en-US" altLang="zh-TW" sz="2000" dirty="0">
              <a:solidFill>
                <a:srgbClr val="CC3300"/>
              </a:solidFill>
              <a:latin typeface="微軟正黑體" panose="020B0604030504040204" pitchFamily="34" charset="-120"/>
            </a:endParaRPr>
          </a:p>
        </p:txBody>
      </p:sp>
      <p:sp>
        <p:nvSpPr>
          <p:cNvPr id="6" name="Rectangle 1027">
            <a:extLst>
              <a:ext uri="{FF2B5EF4-FFF2-40B4-BE49-F238E27FC236}"/>
            </a:extLst>
          </p:cNvPr>
          <p:cNvSpPr txBox="1">
            <a:spLocks noChangeArrowheads="1"/>
          </p:cNvSpPr>
          <p:nvPr/>
        </p:nvSpPr>
        <p:spPr bwMode="auto">
          <a:xfrm>
            <a:off x="250825" y="1196975"/>
            <a:ext cx="8515350" cy="540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536575" indent="-311150" algn="just" eaLnBrk="1" hangingPunct="1">
              <a:buClr>
                <a:srgbClr val="0000FF"/>
              </a:buClr>
              <a:buSzPct val="75000"/>
              <a:buFont typeface="Wingdings" panose="05000000000000000000" pitchFamily="2" charset="2"/>
              <a:buChar char="n"/>
              <a:defRPr/>
            </a:pPr>
            <a:r>
              <a:rPr kumimoji="0" lang="en-US" altLang="zh-TW" sz="2400" b="1" smtClean="0">
                <a:solidFill>
                  <a:srgbClr val="000099"/>
                </a:solidFill>
                <a:latin typeface="微軟正黑體" panose="020B0604030504040204" pitchFamily="34" charset="-120"/>
              </a:rPr>
              <a:t>『</a:t>
            </a:r>
            <a:r>
              <a:rPr kumimoji="0" lang="zh-TW" altLang="en-US" sz="2400" b="1" smtClean="0">
                <a:solidFill>
                  <a:srgbClr val="000099"/>
                </a:solidFill>
                <a:latin typeface="微軟正黑體" panose="020B0604030504040204" pitchFamily="34" charset="-120"/>
              </a:rPr>
              <a:t>採購</a:t>
            </a:r>
            <a:r>
              <a:rPr kumimoji="0" lang="zh-TW" altLang="en-US" sz="2400" b="1">
                <a:solidFill>
                  <a:srgbClr val="000099"/>
                </a:solidFill>
                <a:latin typeface="微軟正黑體" panose="020B0604030504040204" pitchFamily="34" charset="-120"/>
              </a:rPr>
              <a:t>契約變更或加減價核准監辦備查規定</a:t>
            </a:r>
            <a:r>
              <a:rPr kumimoji="0" lang="zh-TW" altLang="en-US" sz="2400" b="1" smtClean="0">
                <a:solidFill>
                  <a:srgbClr val="000099"/>
                </a:solidFill>
                <a:latin typeface="微軟正黑體" panose="020B0604030504040204" pitchFamily="34" charset="-120"/>
              </a:rPr>
              <a:t>一覽表</a:t>
            </a:r>
            <a:r>
              <a:rPr kumimoji="0" lang="en-US" altLang="zh-TW" sz="2400" b="1" smtClean="0">
                <a:solidFill>
                  <a:srgbClr val="000099"/>
                </a:solidFill>
                <a:latin typeface="微軟正黑體" panose="020B0604030504040204" pitchFamily="34" charset="-120"/>
              </a:rPr>
              <a:t>』</a:t>
            </a:r>
            <a:r>
              <a:rPr kumimoji="0" lang="zh-TW" altLang="en-US" sz="2400" b="1" smtClean="0">
                <a:solidFill>
                  <a:srgbClr val="000099"/>
                </a:solidFill>
                <a:latin typeface="微軟正黑體" panose="020B0604030504040204" pitchFamily="34" charset="-120"/>
              </a:rPr>
              <a:t>附記</a:t>
            </a:r>
            <a:r>
              <a:rPr kumimoji="0" lang="en-US" altLang="zh-TW" sz="2400" b="1" smtClean="0">
                <a:solidFill>
                  <a:srgbClr val="000099"/>
                </a:solidFill>
                <a:latin typeface="微軟正黑體" panose="020B0604030504040204" pitchFamily="34" charset="-120"/>
              </a:rPr>
              <a:t>(</a:t>
            </a:r>
            <a:r>
              <a:rPr kumimoji="0" lang="zh-TW" altLang="en-US" sz="2400" b="1" smtClean="0">
                <a:solidFill>
                  <a:srgbClr val="000099"/>
                </a:solidFill>
                <a:latin typeface="微軟正黑體" panose="020B0604030504040204" pitchFamily="34" charset="-120"/>
              </a:rPr>
              <a:t>一</a:t>
            </a:r>
            <a:r>
              <a:rPr kumimoji="0" lang="en-US" altLang="zh-TW" sz="2400" b="1" smtClean="0">
                <a:solidFill>
                  <a:srgbClr val="000099"/>
                </a:solidFill>
                <a:latin typeface="微軟正黑體" panose="020B0604030504040204" pitchFamily="34" charset="-120"/>
              </a:rPr>
              <a:t>)</a:t>
            </a:r>
            <a:r>
              <a:rPr kumimoji="0" lang="zh-TW" altLang="en-US" sz="2400" b="1" u="sng" smtClean="0">
                <a:solidFill>
                  <a:srgbClr val="800000"/>
                </a:solidFill>
                <a:latin typeface="微軟正黑體" panose="020B0604030504040204" pitchFamily="34" charset="-120"/>
              </a:rPr>
              <a:t>契約</a:t>
            </a:r>
            <a:r>
              <a:rPr kumimoji="0" lang="zh-TW" altLang="en-US" sz="2400" b="1" u="sng">
                <a:solidFill>
                  <a:srgbClr val="800000"/>
                </a:solidFill>
                <a:latin typeface="微軟正黑體" panose="020B0604030504040204" pitchFamily="34" charset="-120"/>
              </a:rPr>
              <a:t>變更</a:t>
            </a:r>
            <a:r>
              <a:rPr kumimoji="0" lang="zh-TW" altLang="en-US" sz="2400" b="1">
                <a:solidFill>
                  <a:srgbClr val="006600"/>
                </a:solidFill>
                <a:latin typeface="微軟正黑體" panose="020B0604030504040204" pitchFamily="34" charset="-120"/>
              </a:rPr>
              <a:t>，</a:t>
            </a:r>
            <a:r>
              <a:rPr kumimoji="0" lang="zh-TW" altLang="en-US" sz="2400" b="1" u="sng">
                <a:solidFill>
                  <a:srgbClr val="006600"/>
                </a:solidFill>
                <a:latin typeface="微軟正黑體" panose="020B0604030504040204" pitchFamily="34" charset="-120"/>
              </a:rPr>
              <a:t>指原契約標的之規格、價格、數量或條款之變更，並包括追加契約以外之新增工作項目</a:t>
            </a:r>
            <a:r>
              <a:rPr kumimoji="0" lang="zh-TW" altLang="en-US" sz="2400" b="1">
                <a:solidFill>
                  <a:srgbClr val="006600"/>
                </a:solidFill>
                <a:latin typeface="微軟正黑體" panose="020B0604030504040204" pitchFamily="34" charset="-120"/>
              </a:rPr>
              <a:t>；其變更，得分別適用採購法</a:t>
            </a:r>
            <a:r>
              <a:rPr kumimoji="0" lang="zh-TW" altLang="en-US" sz="2400" b="1" smtClean="0">
                <a:solidFill>
                  <a:srgbClr val="006600"/>
                </a:solidFill>
                <a:latin typeface="微軟正黑體" panose="020B0604030504040204" pitchFamily="34" charset="-120"/>
              </a:rPr>
              <a:t>第</a:t>
            </a:r>
            <a:r>
              <a:rPr kumimoji="0" lang="en-US" altLang="zh-TW" sz="2400" b="1" smtClean="0">
                <a:solidFill>
                  <a:srgbClr val="006600"/>
                </a:solidFill>
                <a:latin typeface="微軟正黑體" panose="020B0604030504040204" pitchFamily="34" charset="-120"/>
              </a:rPr>
              <a:t>22</a:t>
            </a:r>
            <a:r>
              <a:rPr kumimoji="0" lang="zh-TW" altLang="en-US" sz="2400" b="1" smtClean="0">
                <a:solidFill>
                  <a:srgbClr val="006600"/>
                </a:solidFill>
                <a:latin typeface="微軟正黑體" panose="020B0604030504040204" pitchFamily="34" charset="-120"/>
              </a:rPr>
              <a:t>條第</a:t>
            </a:r>
            <a:r>
              <a:rPr kumimoji="0" lang="en-US" altLang="zh-TW" sz="2400" b="1" smtClean="0">
                <a:solidFill>
                  <a:srgbClr val="006600"/>
                </a:solidFill>
                <a:latin typeface="微軟正黑體" panose="020B0604030504040204" pitchFamily="34" charset="-120"/>
              </a:rPr>
              <a:t>1</a:t>
            </a:r>
            <a:r>
              <a:rPr kumimoji="0" lang="zh-TW" altLang="en-US" sz="2400" b="1" smtClean="0">
                <a:solidFill>
                  <a:srgbClr val="006600"/>
                </a:solidFill>
                <a:latin typeface="微軟正黑體" panose="020B0604030504040204" pitchFamily="34" charset="-120"/>
              </a:rPr>
              <a:t>項</a:t>
            </a:r>
            <a:r>
              <a:rPr kumimoji="0" lang="zh-TW" altLang="en-US" sz="2400" b="1">
                <a:solidFill>
                  <a:srgbClr val="006600"/>
                </a:solidFill>
                <a:latin typeface="微軟正黑體" panose="020B0604030504040204" pitchFamily="34" charset="-120"/>
              </a:rPr>
              <a:t>各款情形為之，但</a:t>
            </a:r>
            <a:r>
              <a:rPr kumimoji="0" lang="zh-TW" altLang="en-US" sz="2400" b="1" u="sng">
                <a:solidFill>
                  <a:srgbClr val="0000FF"/>
                </a:solidFill>
                <a:latin typeface="微軟正黑體" panose="020B0604030504040204" pitchFamily="34" charset="-120"/>
              </a:rPr>
              <a:t>變更部分之累計金額應合計之</a:t>
            </a:r>
            <a:r>
              <a:rPr kumimoji="0" lang="zh-TW" altLang="en-US" sz="2400" b="1" smtClean="0">
                <a:solidFill>
                  <a:srgbClr val="006600"/>
                </a:solidFill>
                <a:latin typeface="微軟正黑體" panose="020B0604030504040204" pitchFamily="34" charset="-120"/>
              </a:rPr>
              <a:t>。</a:t>
            </a:r>
            <a:endParaRPr kumimoji="0" lang="en-US" altLang="zh-TW" sz="2400" b="1" smtClean="0">
              <a:solidFill>
                <a:srgbClr val="006600"/>
              </a:solidFill>
              <a:latin typeface="微軟正黑體" panose="020B0604030504040204" pitchFamily="34" charset="-120"/>
            </a:endParaRPr>
          </a:p>
          <a:p>
            <a:pPr marL="538163" indent="0" algn="just" eaLnBrk="1" hangingPunct="1">
              <a:buClr>
                <a:srgbClr val="0000FF"/>
              </a:buClr>
              <a:buSzPct val="75000"/>
              <a:buFont typeface="Wingdings 2" panose="05020102010507070707" pitchFamily="18" charset="2"/>
              <a:buNone/>
              <a:defRPr/>
            </a:pPr>
            <a:r>
              <a:rPr kumimoji="0" lang="en-US" altLang="zh-TW" sz="2400" b="1" smtClean="0">
                <a:solidFill>
                  <a:srgbClr val="000099"/>
                </a:solidFill>
                <a:latin typeface="微軟正黑體" panose="020B0604030504040204" pitchFamily="34" charset="-120"/>
              </a:rPr>
              <a:t>(</a:t>
            </a:r>
            <a:r>
              <a:rPr kumimoji="0" lang="zh-TW" altLang="en-US" sz="2400" b="1" smtClean="0">
                <a:solidFill>
                  <a:srgbClr val="000099"/>
                </a:solidFill>
                <a:latin typeface="微軟正黑體" panose="020B0604030504040204" pitchFamily="34" charset="-120"/>
              </a:rPr>
              <a:t>二</a:t>
            </a:r>
            <a:r>
              <a:rPr kumimoji="0" lang="en-US" altLang="zh-TW" sz="2400" b="1" smtClean="0">
                <a:solidFill>
                  <a:srgbClr val="000099"/>
                </a:solidFill>
                <a:latin typeface="微軟正黑體" panose="020B0604030504040204" pitchFamily="34" charset="-120"/>
              </a:rPr>
              <a:t>)</a:t>
            </a:r>
            <a:r>
              <a:rPr kumimoji="0" lang="zh-TW" altLang="en-US" sz="2400" b="1" u="sng" smtClean="0">
                <a:solidFill>
                  <a:srgbClr val="C00000"/>
                </a:solidFill>
                <a:latin typeface="微軟正黑體" panose="020B0604030504040204" pitchFamily="34" charset="-120"/>
              </a:rPr>
              <a:t>變更</a:t>
            </a:r>
            <a:r>
              <a:rPr kumimoji="0" lang="zh-TW" altLang="en-US" sz="2400" b="1">
                <a:solidFill>
                  <a:srgbClr val="000099"/>
                </a:solidFill>
                <a:latin typeface="微軟正黑體" panose="020B0604030504040204" pitchFamily="34" charset="-120"/>
              </a:rPr>
              <a:t>部分之</a:t>
            </a:r>
            <a:r>
              <a:rPr kumimoji="0" lang="zh-TW" altLang="en-US" sz="2400" b="1" u="sng">
                <a:solidFill>
                  <a:srgbClr val="C00000"/>
                </a:solidFill>
                <a:latin typeface="微軟正黑體" panose="020B0604030504040204" pitchFamily="34" charset="-120"/>
              </a:rPr>
              <a:t>累計金額</a:t>
            </a:r>
            <a:r>
              <a:rPr kumimoji="0" lang="zh-TW" altLang="en-US" sz="2400" b="1">
                <a:solidFill>
                  <a:srgbClr val="000099"/>
                </a:solidFill>
                <a:latin typeface="微軟正黑體" panose="020B0604030504040204" pitchFamily="34" charset="-120"/>
              </a:rPr>
              <a:t>，指契約價金變更之</a:t>
            </a:r>
            <a:r>
              <a:rPr kumimoji="0" lang="zh-TW" altLang="en-US" sz="2400" b="1" u="sng">
                <a:solidFill>
                  <a:srgbClr val="C00000"/>
                </a:solidFill>
                <a:latin typeface="微軟正黑體" panose="020B0604030504040204" pitchFamily="34" charset="-120"/>
              </a:rPr>
              <a:t>「加帳金額」及「減帳絕對值」合計</a:t>
            </a:r>
            <a:r>
              <a:rPr kumimoji="0" lang="zh-TW" altLang="en-US" sz="2400" b="1">
                <a:solidFill>
                  <a:srgbClr val="000099"/>
                </a:solidFill>
                <a:latin typeface="微軟正黑體" panose="020B0604030504040204" pitchFamily="34" charset="-120"/>
              </a:rPr>
              <a:t>之累計金額。</a:t>
            </a:r>
            <a:endParaRPr kumimoji="0" lang="en-US" altLang="zh-TW" sz="2400" b="1" smtClean="0">
              <a:solidFill>
                <a:srgbClr val="006600"/>
              </a:solidFill>
              <a:latin typeface="微軟正黑體" panose="020B0604030504040204" pitchFamily="34" charset="-120"/>
            </a:endParaRPr>
          </a:p>
          <a:p>
            <a:pPr marL="536575" indent="-274638" algn="just" eaLnBrk="1" hangingPunct="1">
              <a:buClr>
                <a:srgbClr val="0000FF"/>
              </a:buClr>
              <a:buSzPct val="75000"/>
              <a:buFont typeface="Wingdings" panose="05000000000000000000" pitchFamily="2" charset="2"/>
              <a:buChar char="n"/>
              <a:defRPr/>
            </a:pPr>
            <a:r>
              <a:rPr lang="zh-TW" altLang="en-US" sz="2400" b="1" smtClean="0">
                <a:solidFill>
                  <a:srgbClr val="0000FF"/>
                </a:solidFill>
                <a:latin typeface="微軟正黑體" panose="020B0604030504040204" pitchFamily="34" charset="-120"/>
                <a:cs typeface="Times New Roman" panose="02020603050405020304" pitchFamily="18" charset="0"/>
              </a:rPr>
              <a:t>採購法第</a:t>
            </a:r>
            <a:r>
              <a:rPr lang="en-US" altLang="zh-TW" sz="2400" b="1" smtClean="0">
                <a:solidFill>
                  <a:srgbClr val="0000FF"/>
                </a:solidFill>
                <a:latin typeface="微軟正黑體" panose="020B0604030504040204" pitchFamily="34" charset="-120"/>
                <a:cs typeface="Times New Roman" panose="02020603050405020304" pitchFamily="18" charset="0"/>
              </a:rPr>
              <a:t>22</a:t>
            </a:r>
            <a:r>
              <a:rPr lang="zh-TW" altLang="en-US" sz="2400" b="1" smtClean="0">
                <a:solidFill>
                  <a:srgbClr val="0000FF"/>
                </a:solidFill>
                <a:latin typeface="微軟正黑體" panose="020B0604030504040204" pitchFamily="34" charset="-120"/>
                <a:cs typeface="Times New Roman" panose="02020603050405020304" pitchFamily="18" charset="0"/>
              </a:rPr>
              <a:t>條第</a:t>
            </a:r>
            <a:r>
              <a:rPr lang="en-US" altLang="zh-TW" sz="2400" b="1" smtClean="0">
                <a:solidFill>
                  <a:srgbClr val="0000FF"/>
                </a:solidFill>
                <a:latin typeface="微軟正黑體" panose="020B0604030504040204" pitchFamily="34" charset="-120"/>
                <a:cs typeface="Times New Roman" panose="02020603050405020304" pitchFamily="18" charset="0"/>
              </a:rPr>
              <a:t>1</a:t>
            </a:r>
            <a:r>
              <a:rPr lang="zh-TW" altLang="en-US" sz="2400" b="1" smtClean="0">
                <a:solidFill>
                  <a:srgbClr val="0000FF"/>
                </a:solidFill>
                <a:latin typeface="微軟正黑體" panose="020B0604030504040204" pitchFamily="34" charset="-120"/>
                <a:cs typeface="Times New Roman" panose="02020603050405020304" pitchFamily="18" charset="0"/>
              </a:rPr>
              <a:t>項第</a:t>
            </a:r>
            <a:r>
              <a:rPr lang="en-US" altLang="zh-TW" sz="2400" b="1" smtClean="0">
                <a:solidFill>
                  <a:srgbClr val="0000FF"/>
                </a:solidFill>
                <a:latin typeface="微軟正黑體" panose="020B0604030504040204" pitchFamily="34" charset="-120"/>
                <a:cs typeface="Times New Roman" panose="02020603050405020304" pitchFamily="18" charset="0"/>
              </a:rPr>
              <a:t>6</a:t>
            </a:r>
            <a:r>
              <a:rPr lang="zh-TW" altLang="en-US" sz="2400" b="1">
                <a:solidFill>
                  <a:srgbClr val="0000FF"/>
                </a:solidFill>
                <a:latin typeface="微軟正黑體" panose="020B0604030504040204" pitchFamily="34" charset="-120"/>
                <a:cs typeface="Times New Roman" panose="02020603050405020304" pitchFamily="18" charset="0"/>
              </a:rPr>
              <a:t>款：「</a:t>
            </a:r>
            <a:r>
              <a:rPr lang="zh-TW" altLang="en-US" sz="2400" b="1">
                <a:solidFill>
                  <a:srgbClr val="006600"/>
                </a:solidFill>
                <a:latin typeface="微軟正黑體" panose="020B0604030504040204" pitchFamily="34" charset="-120"/>
                <a:cs typeface="Times New Roman" panose="02020603050405020304" pitchFamily="18" charset="0"/>
              </a:rPr>
              <a:t>在原招標目的範圍內，因未能預見之情形，</a:t>
            </a:r>
            <a:r>
              <a:rPr lang="zh-TW" altLang="en-US" sz="2400" b="1" u="sng">
                <a:solidFill>
                  <a:srgbClr val="006600"/>
                </a:solidFill>
                <a:latin typeface="微軟正黑體" panose="020B0604030504040204" pitchFamily="34" charset="-120"/>
                <a:cs typeface="Times New Roman" panose="02020603050405020304" pitchFamily="18" charset="0"/>
              </a:rPr>
              <a:t>必須追加契約以外之</a:t>
            </a:r>
            <a:r>
              <a:rPr lang="zh-TW" altLang="en-US" sz="2400" b="1" u="sng" smtClean="0">
                <a:solidFill>
                  <a:srgbClr val="C00000"/>
                </a:solidFill>
                <a:latin typeface="微軟正黑體" panose="020B0604030504040204" pitchFamily="34" charset="-120"/>
                <a:cs typeface="Times New Roman" panose="02020603050405020304" pitchFamily="18" charset="0"/>
              </a:rPr>
              <a:t>工程</a:t>
            </a:r>
            <a:r>
              <a:rPr lang="zh-TW" altLang="en-US" sz="2400" b="1" smtClean="0">
                <a:solidFill>
                  <a:srgbClr val="006600"/>
                </a:solidFill>
                <a:latin typeface="微軟正黑體" panose="020B0604030504040204" pitchFamily="34" charset="-120"/>
                <a:cs typeface="Times New Roman" panose="02020603050405020304" pitchFamily="18" charset="0"/>
              </a:rPr>
              <a:t>，</a:t>
            </a:r>
            <a:r>
              <a:rPr lang="zh-TW" altLang="en-US" sz="2400" b="1">
                <a:solidFill>
                  <a:srgbClr val="006600"/>
                </a:solidFill>
                <a:latin typeface="微軟正黑體" panose="020B0604030504040204" pitchFamily="34" charset="-120"/>
                <a:cs typeface="Times New Roman" panose="02020603050405020304" pitchFamily="18" charset="0"/>
              </a:rPr>
              <a:t>如另行招標，確有產生重大不便及技術或經濟上困難之虞，非洽</a:t>
            </a:r>
            <a:r>
              <a:rPr lang="zh-TW" altLang="en-US" sz="2400" b="1" smtClean="0">
                <a:solidFill>
                  <a:srgbClr val="006600"/>
                </a:solidFill>
                <a:latin typeface="微軟正黑體" panose="020B0604030504040204" pitchFamily="34" charset="-120"/>
                <a:cs typeface="Times New Roman" panose="02020603050405020304" pitchFamily="18" charset="0"/>
              </a:rPr>
              <a:t>原訂約</a:t>
            </a:r>
            <a:r>
              <a:rPr lang="zh-TW" altLang="en-US" sz="2400" b="1">
                <a:solidFill>
                  <a:srgbClr val="006600"/>
                </a:solidFill>
                <a:latin typeface="微軟正黑體" panose="020B0604030504040204" pitchFamily="34" charset="-120"/>
                <a:cs typeface="Times New Roman" panose="02020603050405020304" pitchFamily="18" charset="0"/>
              </a:rPr>
              <a:t>廠商辦理，不能達契約之目的，</a:t>
            </a:r>
            <a:r>
              <a:rPr lang="zh-TW" altLang="en-US" sz="2400" b="1" u="sng">
                <a:solidFill>
                  <a:srgbClr val="C00000"/>
                </a:solidFill>
                <a:latin typeface="微軟正黑體" panose="020B0604030504040204" pitchFamily="34" charset="-120"/>
                <a:cs typeface="Times New Roman" panose="02020603050405020304" pitchFamily="18" charset="0"/>
              </a:rPr>
              <a:t>且未逾原主契約金額</a:t>
            </a:r>
            <a:r>
              <a:rPr lang="zh-TW" altLang="en-US" sz="2400" b="1" u="sng" smtClean="0">
                <a:solidFill>
                  <a:srgbClr val="C00000"/>
                </a:solidFill>
                <a:latin typeface="微軟正黑體" panose="020B0604030504040204" pitchFamily="34" charset="-120"/>
                <a:cs typeface="Times New Roman" panose="02020603050405020304" pitchFamily="18" charset="0"/>
              </a:rPr>
              <a:t>百分之五十</a:t>
            </a:r>
            <a:r>
              <a:rPr lang="zh-TW" altLang="en-US" sz="2400" b="1" smtClean="0">
                <a:solidFill>
                  <a:srgbClr val="006600"/>
                </a:solidFill>
                <a:latin typeface="微軟正黑體" panose="020B0604030504040204" pitchFamily="34" charset="-120"/>
                <a:cs typeface="Times New Roman" panose="02020603050405020304" pitchFamily="18" charset="0"/>
              </a:rPr>
              <a:t>者</a:t>
            </a:r>
            <a:r>
              <a:rPr lang="zh-TW" altLang="en-US" sz="2400" b="1">
                <a:solidFill>
                  <a:srgbClr val="006600"/>
                </a:solidFill>
                <a:latin typeface="微軟正黑體" panose="020B0604030504040204" pitchFamily="34" charset="-120"/>
                <a:cs typeface="Times New Roman" panose="02020603050405020304" pitchFamily="18" charset="0"/>
              </a:rPr>
              <a:t>。</a:t>
            </a:r>
            <a:r>
              <a:rPr lang="zh-TW" altLang="en-US" sz="2400" b="1" smtClean="0">
                <a:solidFill>
                  <a:srgbClr val="0000FF"/>
                </a:solidFill>
                <a:latin typeface="微軟正黑體" panose="020B0604030504040204" pitchFamily="34" charset="-120"/>
                <a:cs typeface="Times New Roman" panose="02020603050405020304" pitchFamily="18" charset="0"/>
              </a:rPr>
              <a:t>」</a:t>
            </a:r>
            <a:endParaRPr lang="en-US" altLang="zh-TW" sz="2400" b="1" smtClean="0">
              <a:solidFill>
                <a:srgbClr val="0000FF"/>
              </a:solidFill>
              <a:latin typeface="微軟正黑體" panose="020B0604030504040204" pitchFamily="34" charset="-120"/>
              <a:cs typeface="Times New Roman" panose="02020603050405020304" pitchFamily="18" charset="0"/>
            </a:endParaRPr>
          </a:p>
          <a:p>
            <a:pPr marL="536575" indent="-274638" algn="just" eaLnBrk="1" hangingPunct="1">
              <a:buClr>
                <a:srgbClr val="0000FF"/>
              </a:buClr>
              <a:buSzPct val="75000"/>
              <a:buFont typeface="Wingdings" panose="05000000000000000000" pitchFamily="2" charset="2"/>
              <a:buChar char="n"/>
              <a:defRPr/>
            </a:pPr>
            <a:r>
              <a:rPr lang="zh-TW" altLang="en-US" sz="2400" b="1" smtClean="0">
                <a:solidFill>
                  <a:srgbClr val="0000FF"/>
                </a:solidFill>
                <a:latin typeface="微軟正黑體" panose="020B0604030504040204" pitchFamily="34" charset="-120"/>
                <a:cs typeface="Times New Roman" panose="02020603050405020304" pitchFamily="18" charset="0"/>
              </a:rPr>
              <a:t>細則第</a:t>
            </a:r>
            <a:r>
              <a:rPr lang="en-US" altLang="zh-TW" sz="2400" b="1">
                <a:solidFill>
                  <a:srgbClr val="0000FF"/>
                </a:solidFill>
                <a:latin typeface="微軟正黑體" panose="020B0604030504040204" pitchFamily="34" charset="-120"/>
                <a:cs typeface="Times New Roman" panose="02020603050405020304" pitchFamily="18" charset="0"/>
              </a:rPr>
              <a:t>22</a:t>
            </a:r>
            <a:r>
              <a:rPr lang="zh-TW" altLang="en-US" sz="2400" b="1">
                <a:solidFill>
                  <a:srgbClr val="0000FF"/>
                </a:solidFill>
                <a:latin typeface="微軟正黑體" panose="020B0604030504040204" pitchFamily="34" charset="-120"/>
                <a:cs typeface="Times New Roman" panose="02020603050405020304" pitchFamily="18" charset="0"/>
              </a:rPr>
              <a:t>條</a:t>
            </a:r>
            <a:r>
              <a:rPr lang="zh-TW" altLang="en-US" sz="2400" b="1" smtClean="0">
                <a:solidFill>
                  <a:srgbClr val="0000FF"/>
                </a:solidFill>
                <a:latin typeface="微軟正黑體" panose="020B0604030504040204" pitchFamily="34" charset="-120"/>
                <a:cs typeface="Times New Roman" panose="02020603050405020304" pitchFamily="18" charset="0"/>
              </a:rPr>
              <a:t>第</a:t>
            </a:r>
            <a:r>
              <a:rPr lang="en-US" altLang="zh-TW" sz="2400" b="1" smtClean="0">
                <a:solidFill>
                  <a:srgbClr val="0000FF"/>
                </a:solidFill>
                <a:latin typeface="微軟正黑體" panose="020B0604030504040204" pitchFamily="34" charset="-120"/>
                <a:cs typeface="Times New Roman" panose="02020603050405020304" pitchFamily="18" charset="0"/>
              </a:rPr>
              <a:t>4</a:t>
            </a:r>
            <a:r>
              <a:rPr lang="zh-TW" altLang="en-US" sz="2400" b="1" smtClean="0">
                <a:solidFill>
                  <a:srgbClr val="0000FF"/>
                </a:solidFill>
                <a:latin typeface="微軟正黑體" panose="020B0604030504040204" pitchFamily="34" charset="-120"/>
                <a:cs typeface="Times New Roman" panose="02020603050405020304" pitchFamily="18" charset="0"/>
              </a:rPr>
              <a:t>項：「</a:t>
            </a:r>
            <a:r>
              <a:rPr lang="zh-TW" altLang="en-US" sz="2400" b="1">
                <a:solidFill>
                  <a:srgbClr val="006600"/>
                </a:solidFill>
                <a:latin typeface="微軟正黑體" panose="020B0604030504040204" pitchFamily="34" charset="-120"/>
                <a:cs typeface="Times New Roman" panose="02020603050405020304" pitchFamily="18" charset="0"/>
              </a:rPr>
              <a:t>本法</a:t>
            </a:r>
            <a:r>
              <a:rPr lang="zh-TW" altLang="en-US" sz="2400" b="1" smtClean="0">
                <a:solidFill>
                  <a:srgbClr val="006600"/>
                </a:solidFill>
                <a:latin typeface="微軟正黑體" panose="020B0604030504040204" pitchFamily="34" charset="-120"/>
                <a:cs typeface="Times New Roman" panose="02020603050405020304" pitchFamily="18" charset="0"/>
              </a:rPr>
              <a:t>第</a:t>
            </a:r>
            <a:r>
              <a:rPr lang="en-US" altLang="zh-TW" sz="2400" b="1" smtClean="0">
                <a:solidFill>
                  <a:srgbClr val="006600"/>
                </a:solidFill>
                <a:latin typeface="微軟正黑體" panose="020B0604030504040204" pitchFamily="34" charset="-120"/>
                <a:cs typeface="Times New Roman" panose="02020603050405020304" pitchFamily="18" charset="0"/>
              </a:rPr>
              <a:t>22</a:t>
            </a:r>
            <a:r>
              <a:rPr lang="zh-TW" altLang="en-US" sz="2400" b="1" smtClean="0">
                <a:solidFill>
                  <a:srgbClr val="006600"/>
                </a:solidFill>
                <a:latin typeface="微軟正黑體" panose="020B0604030504040204" pitchFamily="34" charset="-120"/>
                <a:cs typeface="Times New Roman" panose="02020603050405020304" pitchFamily="18" charset="0"/>
              </a:rPr>
              <a:t>條第</a:t>
            </a:r>
            <a:r>
              <a:rPr lang="en-US" altLang="zh-TW" sz="2400" b="1" smtClean="0">
                <a:solidFill>
                  <a:srgbClr val="006600"/>
                </a:solidFill>
                <a:latin typeface="微軟正黑體" panose="020B0604030504040204" pitchFamily="34" charset="-120"/>
                <a:cs typeface="Times New Roman" panose="02020603050405020304" pitchFamily="18" charset="0"/>
              </a:rPr>
              <a:t>1</a:t>
            </a:r>
            <a:r>
              <a:rPr lang="zh-TW" altLang="en-US" sz="2400" b="1" smtClean="0">
                <a:solidFill>
                  <a:srgbClr val="006600"/>
                </a:solidFill>
                <a:latin typeface="微軟正黑體" panose="020B0604030504040204" pitchFamily="34" charset="-120"/>
                <a:cs typeface="Times New Roman" panose="02020603050405020304" pitchFamily="18" charset="0"/>
              </a:rPr>
              <a:t>項第</a:t>
            </a:r>
            <a:r>
              <a:rPr lang="en-US" altLang="zh-TW" sz="2400" b="1" smtClean="0">
                <a:solidFill>
                  <a:srgbClr val="006600"/>
                </a:solidFill>
                <a:latin typeface="微軟正黑體" panose="020B0604030504040204" pitchFamily="34" charset="-120"/>
                <a:cs typeface="Times New Roman" panose="02020603050405020304" pitchFamily="18" charset="0"/>
              </a:rPr>
              <a:t>6</a:t>
            </a:r>
            <a:r>
              <a:rPr lang="zh-TW" altLang="en-US" sz="2400" b="1" smtClean="0">
                <a:solidFill>
                  <a:srgbClr val="006600"/>
                </a:solidFill>
                <a:latin typeface="微軟正黑體" panose="020B0604030504040204" pitchFamily="34" charset="-120"/>
                <a:cs typeface="Times New Roman" panose="02020603050405020304" pitchFamily="18" charset="0"/>
              </a:rPr>
              <a:t>款</a:t>
            </a:r>
            <a:r>
              <a:rPr lang="zh-TW" altLang="en-US" sz="2400" b="1">
                <a:solidFill>
                  <a:srgbClr val="006600"/>
                </a:solidFill>
                <a:latin typeface="微軟正黑體" panose="020B0604030504040204" pitchFamily="34" charset="-120"/>
                <a:cs typeface="Times New Roman" panose="02020603050405020304" pitchFamily="18" charset="0"/>
              </a:rPr>
              <a:t>所稱百分之五十，指</a:t>
            </a:r>
            <a:r>
              <a:rPr lang="zh-TW" altLang="en-US" sz="2400" b="1" u="sng">
                <a:solidFill>
                  <a:srgbClr val="C00000"/>
                </a:solidFill>
                <a:latin typeface="微軟正黑體" panose="020B0604030504040204" pitchFamily="34" charset="-120"/>
                <a:cs typeface="Times New Roman" panose="02020603050405020304" pitchFamily="18" charset="0"/>
              </a:rPr>
              <a:t>追加累計</a:t>
            </a:r>
            <a:r>
              <a:rPr lang="zh-TW" altLang="en-US" sz="2400" b="1">
                <a:solidFill>
                  <a:srgbClr val="006600"/>
                </a:solidFill>
                <a:latin typeface="微軟正黑體" panose="020B0604030504040204" pitchFamily="34" charset="-120"/>
                <a:cs typeface="Times New Roman" panose="02020603050405020304" pitchFamily="18" charset="0"/>
              </a:rPr>
              <a:t>金額占原主</a:t>
            </a:r>
            <a:r>
              <a:rPr lang="zh-TW" altLang="en-US" sz="2400" b="1" smtClean="0">
                <a:solidFill>
                  <a:srgbClr val="006600"/>
                </a:solidFill>
                <a:latin typeface="微軟正黑體" panose="020B0604030504040204" pitchFamily="34" charset="-120"/>
                <a:cs typeface="Times New Roman" panose="02020603050405020304" pitchFamily="18" charset="0"/>
              </a:rPr>
              <a:t>契約</a:t>
            </a:r>
            <a:r>
              <a:rPr lang="zh-TW" altLang="en-US" sz="2400" b="1">
                <a:solidFill>
                  <a:srgbClr val="006600"/>
                </a:solidFill>
                <a:latin typeface="微軟正黑體" panose="020B0604030504040204" pitchFamily="34" charset="-120"/>
                <a:cs typeface="Times New Roman" panose="02020603050405020304" pitchFamily="18" charset="0"/>
              </a:rPr>
              <a:t>金額之</a:t>
            </a:r>
            <a:r>
              <a:rPr lang="zh-TW" altLang="en-US" sz="2400" b="1" smtClean="0">
                <a:solidFill>
                  <a:srgbClr val="006600"/>
                </a:solidFill>
                <a:latin typeface="微軟正黑體" panose="020B0604030504040204" pitchFamily="34" charset="-120"/>
                <a:cs typeface="Times New Roman" panose="02020603050405020304" pitchFamily="18" charset="0"/>
              </a:rPr>
              <a:t>比率。</a:t>
            </a:r>
            <a:r>
              <a:rPr lang="zh-TW" altLang="en-US" sz="2400" b="1" smtClean="0">
                <a:solidFill>
                  <a:srgbClr val="0000FF"/>
                </a:solidFill>
                <a:latin typeface="微軟正黑體" panose="020B0604030504040204" pitchFamily="34" charset="-120"/>
                <a:cs typeface="Times New Roman" panose="02020603050405020304" pitchFamily="18" charset="0"/>
              </a:rPr>
              <a:t>」</a:t>
            </a:r>
            <a:endParaRPr kumimoji="0" lang="en-US" altLang="zh-TW" sz="2400" b="1">
              <a:solidFill>
                <a:srgbClr val="006600"/>
              </a:solidFill>
              <a:effectLst>
                <a:outerShdw blurRad="38100" dist="38100" dir="2700000" algn="tl">
                  <a:srgbClr val="000000">
                    <a:alpha val="43137"/>
                  </a:srgbClr>
                </a:outerShdw>
              </a:effectLst>
              <a:latin typeface="微軟正黑體" panose="020B0604030504040204" pitchFamily="34" charset="-120"/>
              <a:cs typeface="Times New Roman" pitchFamily="18" charset="0"/>
            </a:endParaRPr>
          </a:p>
          <a:p>
            <a:pPr marL="536575" indent="-274638" algn="just" eaLnBrk="1" hangingPunct="1">
              <a:buClr>
                <a:srgbClr val="0000FF"/>
              </a:buClr>
              <a:buSzPct val="75000"/>
              <a:buFont typeface="Wingdings" panose="05000000000000000000" pitchFamily="2" charset="2"/>
              <a:buChar char="n"/>
              <a:defRPr/>
            </a:pPr>
            <a:endParaRPr kumimoji="0" lang="en-US" altLang="zh-TW" sz="2400" b="1" dirty="0">
              <a:solidFill>
                <a:srgbClr val="006600"/>
              </a:solidFill>
              <a:effectLst>
                <a:outerShdw blurRad="38100" dist="38100" dir="2700000" algn="tl">
                  <a:srgbClr val="000000">
                    <a:alpha val="43137"/>
                  </a:srgbClr>
                </a:outerShdw>
              </a:effectLst>
              <a:latin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2941038501"/>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2754" name="投影片編號版面配置區 5"/>
          <p:cNvSpPr>
            <a:spLocks noGrp="1"/>
          </p:cNvSpPr>
          <p:nvPr>
            <p:ph type="sldNum" sz="quarter" idx="12"/>
          </p:nvPr>
        </p:nvSpPr>
        <p:spPr>
          <a:xfrm>
            <a:off x="84138" y="6375400"/>
            <a:ext cx="8159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kumimoji="1" sz="2800">
                <a:solidFill>
                  <a:schemeClr val="tx1"/>
                </a:solidFill>
                <a:latin typeface="Arial" panose="020B0604020202020204" pitchFamily="34" charset="0"/>
                <a:ea typeface="新細明體" panose="02020500000000000000" pitchFamily="18" charset="-120"/>
              </a:defRPr>
            </a:lvl1pPr>
            <a:lvl2pPr marL="742950" indent="-285750">
              <a:spcBef>
                <a:spcPct val="20000"/>
              </a:spcBef>
              <a:buClr>
                <a:schemeClr val="tx1"/>
              </a:buClr>
              <a:buSzPct val="75000"/>
              <a:buChar char="–"/>
              <a:defRPr kumimoji="1" sz="2400">
                <a:solidFill>
                  <a:schemeClr val="tx1"/>
                </a:solidFill>
                <a:latin typeface="Arial" panose="020B0604020202020204" pitchFamily="34" charset="0"/>
                <a:ea typeface="新細明體" panose="02020500000000000000" pitchFamily="18" charset="-120"/>
              </a:defRPr>
            </a:lvl2pPr>
            <a:lvl3pPr marL="1143000" indent="-228600">
              <a:spcBef>
                <a:spcPct val="20000"/>
              </a:spcBef>
              <a:buClr>
                <a:schemeClr val="tx1"/>
              </a:buClr>
              <a:buSzPct val="7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lr>
                <a:schemeClr val="tx1"/>
              </a:buClr>
              <a:buSzPct val="80000"/>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9pPr>
          </a:lstStyle>
          <a:p>
            <a:pPr>
              <a:spcBef>
                <a:spcPct val="0"/>
              </a:spcBef>
              <a:buClrTx/>
              <a:buSzTx/>
              <a:buFontTx/>
              <a:buNone/>
            </a:pPr>
            <a:fld id="{9C42226C-A269-4EC2-864C-35EBAC89F107}" type="slidenum">
              <a:rPr kumimoji="0" lang="zh-TW" altLang="en-US" sz="2400" smtClean="0">
                <a:solidFill>
                  <a:srgbClr val="003399"/>
                </a:solidFill>
                <a:latin typeface="Times New Roman" panose="02020603050405020304" pitchFamily="18" charset="0"/>
              </a:rPr>
              <a:pPr>
                <a:spcBef>
                  <a:spcPct val="0"/>
                </a:spcBef>
                <a:buClrTx/>
                <a:buSzTx/>
                <a:buFontTx/>
                <a:buNone/>
              </a:pPr>
              <a:t>162</a:t>
            </a:fld>
            <a:endParaRPr kumimoji="0" lang="en-US" altLang="zh-TW" sz="2400" smtClean="0">
              <a:solidFill>
                <a:srgbClr val="003399"/>
              </a:solidFill>
              <a:latin typeface="Times New Roman" panose="02020603050405020304" pitchFamily="18" charset="0"/>
            </a:endParaRPr>
          </a:p>
        </p:txBody>
      </p:sp>
      <p:sp>
        <p:nvSpPr>
          <p:cNvPr id="276484" name="Rectangle 4">
            <a:extLst/>
          </p:cNvPr>
          <p:cNvSpPr>
            <a:spLocks noChangeArrowheads="1"/>
          </p:cNvSpPr>
          <p:nvPr/>
        </p:nvSpPr>
        <p:spPr bwMode="auto">
          <a:xfrm>
            <a:off x="544513" y="260449"/>
            <a:ext cx="6763791" cy="576263"/>
          </a:xfrm>
          <a:prstGeom prst="rect">
            <a:avLst/>
          </a:prstGeom>
          <a:noFill/>
          <a:ln w="9525">
            <a:noFill/>
            <a:miter lim="800000"/>
            <a:headEnd/>
            <a:tailEnd/>
          </a:ln>
          <a:effectLst/>
        </p:spPr>
        <p:txBody>
          <a:bodyPr anchor="b"/>
          <a:lstStyle/>
          <a:p>
            <a:pPr eaLnBrk="1" hangingPunct="1">
              <a:lnSpc>
                <a:spcPct val="90000"/>
              </a:lnSpc>
              <a:defRPr/>
            </a:pPr>
            <a:r>
              <a:rPr lang="zh-TW" altLang="en-US" sz="3200" b="1">
                <a:solidFill>
                  <a:srgbClr val="003399"/>
                </a:solidFill>
                <a:latin typeface="微軟正黑體" panose="020B0604030504040204" pitchFamily="34" charset="-120"/>
                <a:ea typeface="微軟正黑體" panose="020B0604030504040204" pitchFamily="34" charset="-120"/>
              </a:rPr>
              <a:t>工程變更設計追加</a:t>
            </a:r>
            <a:r>
              <a:rPr lang="zh-TW" altLang="en-US" sz="3200" b="1" smtClean="0">
                <a:solidFill>
                  <a:srgbClr val="003399"/>
                </a:solidFill>
                <a:latin typeface="微軟正黑體" panose="020B0604030504040204" pitchFamily="34" charset="-120"/>
                <a:ea typeface="微軟正黑體" panose="020B0604030504040204" pitchFamily="34" charset="-120"/>
              </a:rPr>
              <a:t>累計原則</a:t>
            </a:r>
            <a:r>
              <a:rPr lang="zh-TW" altLang="en-US" sz="3200" b="1" smtClean="0">
                <a:solidFill>
                  <a:srgbClr val="006600"/>
                </a:solidFill>
                <a:latin typeface="微軟正黑體" panose="020B0604030504040204" pitchFamily="34" charset="-120"/>
                <a:ea typeface="微軟正黑體" panose="020B0604030504040204" pitchFamily="34" charset="-120"/>
              </a:rPr>
              <a:t>（</a:t>
            </a:r>
            <a:r>
              <a:rPr lang="zh-TW" altLang="en-US" sz="3200" b="1">
                <a:solidFill>
                  <a:srgbClr val="006600"/>
                </a:solidFill>
                <a:latin typeface="微軟正黑體" panose="020B0604030504040204" pitchFamily="34" charset="-120"/>
                <a:ea typeface="微軟正黑體" panose="020B0604030504040204" pitchFamily="34" charset="-120"/>
              </a:rPr>
              <a:t>案例）</a:t>
            </a:r>
            <a:endParaRPr lang="en-US" altLang="zh-TW" sz="2000" b="1" dirty="0">
              <a:solidFill>
                <a:srgbClr val="006600"/>
              </a:solidFill>
              <a:latin typeface="微軟正黑體" panose="020B0604030504040204" pitchFamily="34" charset="-120"/>
              <a:ea typeface="微軟正黑體" panose="020B0604030504040204" pitchFamily="34" charset="-120"/>
            </a:endParaRPr>
          </a:p>
        </p:txBody>
      </p:sp>
      <p:sp>
        <p:nvSpPr>
          <p:cNvPr id="202756" name="Rectangle 3"/>
          <p:cNvSpPr>
            <a:spLocks noChangeArrowheads="1"/>
          </p:cNvSpPr>
          <p:nvPr/>
        </p:nvSpPr>
        <p:spPr bwMode="auto">
          <a:xfrm>
            <a:off x="250825" y="944563"/>
            <a:ext cx="856932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3538" indent="-363538">
              <a:spcBef>
                <a:spcPct val="20000"/>
              </a:spcBef>
              <a:buClr>
                <a:schemeClr val="tx1"/>
              </a:buClr>
              <a:buSzPct val="75000"/>
              <a:buFont typeface="Wingdings" panose="05000000000000000000" pitchFamily="2" charset="2"/>
              <a:buChar char="l"/>
              <a:defRPr kumimoji="1" sz="2800">
                <a:solidFill>
                  <a:schemeClr val="tx1"/>
                </a:solidFill>
                <a:latin typeface="Arial" panose="020B0604020202020204" pitchFamily="34" charset="0"/>
                <a:ea typeface="新細明體" panose="02020500000000000000" pitchFamily="18" charset="-120"/>
              </a:defRPr>
            </a:lvl1pPr>
            <a:lvl2pPr marL="742950" indent="-285750">
              <a:spcBef>
                <a:spcPct val="20000"/>
              </a:spcBef>
              <a:buClr>
                <a:schemeClr val="tx1"/>
              </a:buClr>
              <a:buSzPct val="75000"/>
              <a:buChar char="–"/>
              <a:defRPr kumimoji="1" sz="2400">
                <a:solidFill>
                  <a:schemeClr val="tx1"/>
                </a:solidFill>
                <a:latin typeface="Arial" panose="020B0604020202020204" pitchFamily="34" charset="0"/>
                <a:ea typeface="新細明體" panose="02020500000000000000" pitchFamily="18" charset="-120"/>
              </a:defRPr>
            </a:lvl2pPr>
            <a:lvl3pPr marL="1143000" indent="-228600">
              <a:spcBef>
                <a:spcPct val="20000"/>
              </a:spcBef>
              <a:buClr>
                <a:schemeClr val="tx1"/>
              </a:buClr>
              <a:buSzPct val="7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lr>
                <a:schemeClr val="tx1"/>
              </a:buClr>
              <a:buSzPct val="80000"/>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9pPr>
          </a:lstStyle>
          <a:p>
            <a:pPr algn="just" eaLnBrk="1" hangingPunct="1">
              <a:buClr>
                <a:srgbClr val="003366"/>
              </a:buClr>
              <a:buFont typeface="Wingdings" panose="05000000000000000000" pitchFamily="2" charset="2"/>
              <a:buChar char="n"/>
            </a:pPr>
            <a:r>
              <a:rPr lang="zh-TW" altLang="en-US" b="1">
                <a:solidFill>
                  <a:srgbClr val="0000FF"/>
                </a:solidFill>
                <a:latin typeface="微軟正黑體" panose="020B0604030504040204" pitchFamily="34" charset="-120"/>
                <a:ea typeface="微軟正黑體" panose="020B0604030504040204" pitchFamily="34" charset="-120"/>
              </a:rPr>
              <a:t>工程採購契約價金</a:t>
            </a:r>
            <a:r>
              <a:rPr lang="en-US" altLang="zh-TW" b="1">
                <a:solidFill>
                  <a:srgbClr val="0000FF"/>
                </a:solidFill>
                <a:latin typeface="微軟正黑體" panose="020B0604030504040204" pitchFamily="34" charset="-120"/>
                <a:ea typeface="微軟正黑體" panose="020B0604030504040204" pitchFamily="34" charset="-120"/>
              </a:rPr>
              <a:t>800</a:t>
            </a:r>
            <a:r>
              <a:rPr lang="zh-TW" altLang="en-US" b="1">
                <a:solidFill>
                  <a:srgbClr val="0000FF"/>
                </a:solidFill>
                <a:latin typeface="微軟正黑體" panose="020B0604030504040204" pitchFamily="34" charset="-120"/>
                <a:ea typeface="微軟正黑體" panose="020B0604030504040204" pitchFamily="34" charset="-120"/>
              </a:rPr>
              <a:t>萬元，履約期間辦理三次變更設計，其加減帳情形如下：</a:t>
            </a:r>
            <a:endParaRPr lang="en-US" altLang="zh-TW" b="1">
              <a:solidFill>
                <a:srgbClr val="003366"/>
              </a:solidFill>
              <a:latin typeface="微軟正黑體" panose="020B0604030504040204" pitchFamily="34" charset="-120"/>
              <a:ea typeface="微軟正黑體" panose="020B0604030504040204" pitchFamily="34" charset="-120"/>
            </a:endParaRPr>
          </a:p>
        </p:txBody>
      </p:sp>
      <p:graphicFrame>
        <p:nvGraphicFramePr>
          <p:cNvPr id="2" name="表格 1"/>
          <p:cNvGraphicFramePr>
            <a:graphicFrameLocks noGrp="1"/>
          </p:cNvGraphicFramePr>
          <p:nvPr/>
        </p:nvGraphicFramePr>
        <p:xfrm>
          <a:off x="544513" y="2055813"/>
          <a:ext cx="8275636" cy="2895600"/>
        </p:xfrm>
        <a:graphic>
          <a:graphicData uri="http://schemas.openxmlformats.org/drawingml/2006/table">
            <a:tbl>
              <a:tblPr firstRow="1" bandRow="1">
                <a:tableStyleId>{21E4AEA4-8DFA-4A89-87EB-49C32662AFE0}</a:tableStyleId>
              </a:tblPr>
              <a:tblGrid>
                <a:gridCol w="2068909"/>
                <a:gridCol w="2068909"/>
                <a:gridCol w="2068909"/>
                <a:gridCol w="2068909"/>
              </a:tblGrid>
              <a:tr h="580816">
                <a:tc>
                  <a:txBody>
                    <a:bodyPr/>
                    <a:lstStyle/>
                    <a:p>
                      <a:pPr algn="ctr"/>
                      <a:r>
                        <a:rPr lang="zh-TW" altLang="en-US" sz="2400" smtClean="0">
                          <a:solidFill>
                            <a:srgbClr val="660033"/>
                          </a:solidFill>
                          <a:latin typeface="微軟正黑體" panose="020B0604030504040204" pitchFamily="34" charset="-120"/>
                          <a:ea typeface="微軟正黑體" panose="020B0604030504040204" pitchFamily="34" charset="-120"/>
                        </a:rPr>
                        <a:t>變更設計次別</a:t>
                      </a:r>
                      <a:endParaRPr lang="zh-TW" altLang="en-US" sz="2400">
                        <a:solidFill>
                          <a:srgbClr val="660033"/>
                        </a:solidFill>
                        <a:latin typeface="微軟正黑體" panose="020B0604030504040204" pitchFamily="34" charset="-120"/>
                        <a:ea typeface="微軟正黑體" panose="020B0604030504040204" pitchFamily="34" charset="-120"/>
                      </a:endParaRPr>
                    </a:p>
                  </a:txBody>
                  <a:tcPr marL="91430" marR="9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tile tx="0" ty="0" sx="100000" sy="100000" flip="none" algn="tl"/>
                    </a:blipFill>
                  </a:tcPr>
                </a:tc>
                <a:tc>
                  <a:txBody>
                    <a:bodyPr/>
                    <a:lstStyle/>
                    <a:p>
                      <a:pPr algn="ctr"/>
                      <a:r>
                        <a:rPr lang="zh-TW" altLang="en-US" sz="2400" smtClean="0">
                          <a:solidFill>
                            <a:srgbClr val="660033"/>
                          </a:solidFill>
                          <a:latin typeface="微軟正黑體" panose="020B0604030504040204" pitchFamily="34" charset="-120"/>
                          <a:ea typeface="微軟正黑體" panose="020B0604030504040204" pitchFamily="34" charset="-120"/>
                        </a:rPr>
                        <a:t>加帳</a:t>
                      </a:r>
                      <a:r>
                        <a:rPr lang="en-US" altLang="zh-TW" sz="2400" smtClean="0">
                          <a:solidFill>
                            <a:srgbClr val="660033"/>
                          </a:solidFill>
                          <a:latin typeface="微軟正黑體" panose="020B0604030504040204" pitchFamily="34" charset="-120"/>
                          <a:ea typeface="微軟正黑體" panose="020B0604030504040204" pitchFamily="34" charset="-120"/>
                        </a:rPr>
                        <a:t>(</a:t>
                      </a:r>
                      <a:r>
                        <a:rPr lang="zh-TW" altLang="en-US" sz="2400" smtClean="0">
                          <a:solidFill>
                            <a:srgbClr val="660033"/>
                          </a:solidFill>
                          <a:latin typeface="微軟正黑體" panose="020B0604030504040204" pitchFamily="34" charset="-120"/>
                          <a:ea typeface="微軟正黑體" panose="020B0604030504040204" pitchFamily="34" charset="-120"/>
                        </a:rPr>
                        <a:t>元</a:t>
                      </a:r>
                      <a:r>
                        <a:rPr lang="en-US" altLang="zh-TW" sz="2400" smtClean="0">
                          <a:solidFill>
                            <a:srgbClr val="660033"/>
                          </a:solidFill>
                          <a:latin typeface="微軟正黑體" panose="020B0604030504040204" pitchFamily="34" charset="-120"/>
                          <a:ea typeface="微軟正黑體" panose="020B0604030504040204" pitchFamily="34" charset="-120"/>
                        </a:rPr>
                        <a:t>)</a:t>
                      </a:r>
                      <a:endParaRPr lang="zh-TW" altLang="en-US" sz="2400">
                        <a:solidFill>
                          <a:srgbClr val="660033"/>
                        </a:solidFill>
                        <a:latin typeface="微軟正黑體" panose="020B0604030504040204" pitchFamily="34" charset="-120"/>
                        <a:ea typeface="微軟正黑體" panose="020B0604030504040204" pitchFamily="34" charset="-120"/>
                      </a:endParaRPr>
                    </a:p>
                  </a:txBody>
                  <a:tcPr marL="91430" marR="9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tile tx="0" ty="0" sx="100000" sy="100000" flip="none" algn="tl"/>
                    </a:blipFill>
                  </a:tcPr>
                </a:tc>
                <a:tc>
                  <a:txBody>
                    <a:bodyPr/>
                    <a:lstStyle/>
                    <a:p>
                      <a:pPr algn="ctr"/>
                      <a:r>
                        <a:rPr lang="zh-TW" altLang="en-US" sz="2400" smtClean="0">
                          <a:solidFill>
                            <a:srgbClr val="660033"/>
                          </a:solidFill>
                          <a:latin typeface="微軟正黑體" panose="020B0604030504040204" pitchFamily="34" charset="-120"/>
                          <a:ea typeface="微軟正黑體" panose="020B0604030504040204" pitchFamily="34" charset="-120"/>
                        </a:rPr>
                        <a:t>減帳</a:t>
                      </a:r>
                      <a:r>
                        <a:rPr lang="en-US" altLang="zh-TW" sz="2400" smtClean="0">
                          <a:solidFill>
                            <a:srgbClr val="660033"/>
                          </a:solidFill>
                          <a:latin typeface="微軟正黑體" panose="020B0604030504040204" pitchFamily="34" charset="-120"/>
                          <a:ea typeface="微軟正黑體" panose="020B0604030504040204" pitchFamily="34" charset="-120"/>
                        </a:rPr>
                        <a:t>(</a:t>
                      </a:r>
                      <a:r>
                        <a:rPr lang="zh-TW" altLang="en-US" sz="2400" smtClean="0">
                          <a:solidFill>
                            <a:srgbClr val="660033"/>
                          </a:solidFill>
                          <a:latin typeface="微軟正黑體" panose="020B0604030504040204" pitchFamily="34" charset="-120"/>
                          <a:ea typeface="微軟正黑體" panose="020B0604030504040204" pitchFamily="34" charset="-120"/>
                        </a:rPr>
                        <a:t>元</a:t>
                      </a:r>
                      <a:r>
                        <a:rPr lang="en-US" altLang="zh-TW" sz="2400" smtClean="0">
                          <a:solidFill>
                            <a:srgbClr val="660033"/>
                          </a:solidFill>
                          <a:latin typeface="微軟正黑體" panose="020B0604030504040204" pitchFamily="34" charset="-120"/>
                          <a:ea typeface="微軟正黑體" panose="020B0604030504040204" pitchFamily="34" charset="-120"/>
                        </a:rPr>
                        <a:t>)</a:t>
                      </a:r>
                      <a:endParaRPr lang="zh-TW" altLang="en-US" sz="2400">
                        <a:solidFill>
                          <a:srgbClr val="660033"/>
                        </a:solidFill>
                        <a:latin typeface="微軟正黑體" panose="020B0604030504040204" pitchFamily="34" charset="-120"/>
                        <a:ea typeface="微軟正黑體" panose="020B0604030504040204" pitchFamily="34" charset="-120"/>
                      </a:endParaRPr>
                    </a:p>
                  </a:txBody>
                  <a:tcPr marL="91430" marR="9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tile tx="0" ty="0" sx="100000" sy="100000" flip="none" algn="tl"/>
                    </a:blipFill>
                  </a:tcPr>
                </a:tc>
                <a:tc>
                  <a:txBody>
                    <a:bodyPr/>
                    <a:lstStyle/>
                    <a:p>
                      <a:pPr algn="ctr"/>
                      <a:r>
                        <a:rPr lang="zh-TW" altLang="en-US" sz="2400" smtClean="0">
                          <a:solidFill>
                            <a:srgbClr val="660033"/>
                          </a:solidFill>
                          <a:latin typeface="微軟正黑體" panose="020B0604030504040204" pitchFamily="34" charset="-120"/>
                          <a:ea typeface="微軟正黑體" panose="020B0604030504040204" pitchFamily="34" charset="-120"/>
                        </a:rPr>
                        <a:t>契約變更金額</a:t>
                      </a:r>
                      <a:endParaRPr lang="en-US" altLang="zh-TW" sz="2400" smtClean="0">
                        <a:solidFill>
                          <a:srgbClr val="660033"/>
                        </a:solidFill>
                        <a:latin typeface="微軟正黑體" panose="020B0604030504040204" pitchFamily="34" charset="-120"/>
                        <a:ea typeface="微軟正黑體" panose="020B0604030504040204" pitchFamily="34" charset="-120"/>
                      </a:endParaRPr>
                    </a:p>
                    <a:p>
                      <a:pPr algn="ctr"/>
                      <a:r>
                        <a:rPr lang="en-US" altLang="zh-TW" sz="2400" smtClean="0">
                          <a:solidFill>
                            <a:srgbClr val="660033"/>
                          </a:solidFill>
                          <a:latin typeface="微軟正黑體" panose="020B0604030504040204" pitchFamily="34" charset="-120"/>
                          <a:ea typeface="微軟正黑體" panose="020B0604030504040204" pitchFamily="34" charset="-120"/>
                        </a:rPr>
                        <a:t>(</a:t>
                      </a:r>
                      <a:r>
                        <a:rPr lang="zh-TW" altLang="en-US" sz="2400" smtClean="0">
                          <a:solidFill>
                            <a:srgbClr val="660033"/>
                          </a:solidFill>
                          <a:latin typeface="微軟正黑體" panose="020B0604030504040204" pitchFamily="34" charset="-120"/>
                          <a:ea typeface="微軟正黑體" panose="020B0604030504040204" pitchFamily="34" charset="-120"/>
                        </a:rPr>
                        <a:t>元</a:t>
                      </a:r>
                      <a:r>
                        <a:rPr lang="en-US" altLang="zh-TW" sz="2400" smtClean="0">
                          <a:solidFill>
                            <a:srgbClr val="660033"/>
                          </a:solidFill>
                          <a:latin typeface="微軟正黑體" panose="020B0604030504040204" pitchFamily="34" charset="-120"/>
                          <a:ea typeface="微軟正黑體" panose="020B0604030504040204" pitchFamily="34" charset="-120"/>
                        </a:rPr>
                        <a:t>)</a:t>
                      </a:r>
                      <a:endParaRPr lang="zh-TW" altLang="en-US" sz="2400">
                        <a:solidFill>
                          <a:srgbClr val="660033"/>
                        </a:solidFill>
                        <a:latin typeface="微軟正黑體" panose="020B0604030504040204" pitchFamily="34" charset="-120"/>
                        <a:ea typeface="微軟正黑體" panose="020B0604030504040204" pitchFamily="34" charset="-120"/>
                      </a:endParaRPr>
                    </a:p>
                  </a:txBody>
                  <a:tcPr marL="91430" marR="914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tile tx="0" ty="0" sx="100000" sy="100000" flip="none" algn="tl"/>
                    </a:blipFill>
                  </a:tcPr>
                </a:tc>
              </a:tr>
              <a:tr h="454730">
                <a:tc>
                  <a:txBody>
                    <a:bodyPr/>
                    <a:lstStyle/>
                    <a:p>
                      <a:r>
                        <a:rPr lang="zh-TW" altLang="en-US" sz="2400" b="1"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第一次變更</a:t>
                      </a:r>
                      <a:endParaRPr lang="zh-TW" altLang="en-US" sz="2400" b="1">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en-US" altLang="zh-TW" sz="2800" smtClean="0">
                          <a:latin typeface="Times New Roman" panose="02020603050405020304" pitchFamily="18" charset="0"/>
                          <a:cs typeface="Times New Roman" panose="02020603050405020304" pitchFamily="18" charset="0"/>
                        </a:rPr>
                        <a:t>250,000</a:t>
                      </a:r>
                      <a:endParaRPr lang="zh-TW" altLang="en-US" sz="2800">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en-US" altLang="zh-TW" sz="2800" smtClean="0">
                          <a:latin typeface="Times New Roman" panose="02020603050405020304" pitchFamily="18" charset="0"/>
                          <a:cs typeface="Times New Roman" panose="02020603050405020304" pitchFamily="18" charset="0"/>
                        </a:rPr>
                        <a:t>150,000</a:t>
                      </a:r>
                      <a:endParaRPr lang="zh-TW" altLang="en-US" sz="2800">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en-US" altLang="zh-TW" sz="2800" smtClean="0">
                          <a:latin typeface="Times New Roman" panose="02020603050405020304" pitchFamily="18" charset="0"/>
                          <a:cs typeface="Times New Roman" panose="02020603050405020304" pitchFamily="18" charset="0"/>
                        </a:rPr>
                        <a:t>400,000</a:t>
                      </a:r>
                      <a:endParaRPr lang="zh-TW" altLang="en-US" sz="2800">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454730">
                <a:tc>
                  <a:txBody>
                    <a:bodyPr/>
                    <a:lstStyle/>
                    <a:p>
                      <a:pPr marL="0" algn="l" defTabSz="914400" rtl="0" eaLnBrk="1" latinLnBrk="0" hangingPunct="1"/>
                      <a:r>
                        <a:rPr lang="zh-TW" altLang="en-US" sz="2400" b="1" kern="1200" smtClean="0">
                          <a:solidFill>
                            <a:schemeClr val="dk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第二次變更</a:t>
                      </a:r>
                      <a:endParaRPr lang="zh-TW" altLang="en-US" sz="2400" b="1" kern="1200">
                        <a:solidFill>
                          <a:schemeClr val="dk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en-US" altLang="zh-TW" sz="2800" smtClean="0">
                          <a:latin typeface="Times New Roman" panose="02020603050405020304" pitchFamily="18" charset="0"/>
                          <a:cs typeface="Times New Roman" panose="02020603050405020304" pitchFamily="18" charset="0"/>
                        </a:rPr>
                        <a:t>1,350,000</a:t>
                      </a:r>
                      <a:endParaRPr lang="zh-TW" altLang="en-US" sz="2800">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en-US" altLang="zh-TW" sz="2800" smtClean="0">
                          <a:latin typeface="Times New Roman" panose="02020603050405020304" pitchFamily="18" charset="0"/>
                          <a:cs typeface="Times New Roman" panose="02020603050405020304" pitchFamily="18" charset="0"/>
                        </a:rPr>
                        <a:t>200,000</a:t>
                      </a:r>
                      <a:endParaRPr lang="zh-TW" altLang="en-US" sz="2800">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en-US" altLang="zh-TW" sz="2800" smtClean="0">
                          <a:latin typeface="Times New Roman" panose="02020603050405020304" pitchFamily="18" charset="0"/>
                          <a:cs typeface="Times New Roman" panose="02020603050405020304" pitchFamily="18" charset="0"/>
                        </a:rPr>
                        <a:t>1,550,000</a:t>
                      </a:r>
                      <a:endParaRPr lang="zh-TW" altLang="en-US" sz="2800">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4547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kern="1200" smtClean="0">
                          <a:solidFill>
                            <a:schemeClr val="dk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第三次變更</a:t>
                      </a:r>
                      <a:endParaRPr lang="zh-TW" altLang="en-US" sz="2400" b="1" kern="1200">
                        <a:solidFill>
                          <a:schemeClr val="dk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en-US" altLang="zh-TW" sz="2800" smtClean="0">
                          <a:latin typeface="Times New Roman" panose="02020603050405020304" pitchFamily="18" charset="0"/>
                          <a:cs typeface="Times New Roman" panose="02020603050405020304" pitchFamily="18" charset="0"/>
                        </a:rPr>
                        <a:t>435,000</a:t>
                      </a:r>
                      <a:endParaRPr lang="zh-TW" altLang="en-US" sz="2800">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en-US" altLang="zh-TW" sz="2800" smtClean="0">
                          <a:latin typeface="Times New Roman" panose="02020603050405020304" pitchFamily="18" charset="0"/>
                          <a:cs typeface="Times New Roman" panose="02020603050405020304" pitchFamily="18" charset="0"/>
                        </a:rPr>
                        <a:t>125,000</a:t>
                      </a:r>
                      <a:endParaRPr lang="zh-TW" altLang="en-US" sz="2800">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en-US" altLang="zh-TW" sz="2800" smtClean="0">
                          <a:latin typeface="Times New Roman" panose="02020603050405020304" pitchFamily="18" charset="0"/>
                          <a:cs typeface="Times New Roman" panose="02020603050405020304" pitchFamily="18" charset="0"/>
                        </a:rPr>
                        <a:t>560,000</a:t>
                      </a:r>
                      <a:endParaRPr lang="zh-TW" altLang="en-US" sz="2800">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454730">
                <a:tc>
                  <a:txBody>
                    <a:bodyPr/>
                    <a:lstStyle/>
                    <a:p>
                      <a:pPr algn="ctr"/>
                      <a:r>
                        <a:rPr lang="zh-TW" altLang="en-US" sz="2400" b="1" kern="1200" smtClean="0">
                          <a:solidFill>
                            <a:srgbClr val="0000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rPr>
                        <a:t>合　　計</a:t>
                      </a:r>
                      <a:endParaRPr lang="zh-TW" altLang="en-US" sz="2400" b="1" kern="1200">
                        <a:solidFill>
                          <a:srgbClr val="0000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cs"/>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r"/>
                      <a:r>
                        <a:rPr lang="en-US" altLang="zh-TW" sz="2800" smtClean="0">
                          <a:solidFill>
                            <a:srgbClr val="FF0000"/>
                          </a:solidFill>
                          <a:latin typeface="Times New Roman" panose="02020603050405020304" pitchFamily="18" charset="0"/>
                          <a:cs typeface="Times New Roman" panose="02020603050405020304" pitchFamily="18" charset="0"/>
                        </a:rPr>
                        <a:t>2,035,000</a:t>
                      </a:r>
                      <a:endParaRPr lang="zh-TW" altLang="en-US" sz="2800">
                        <a:solidFill>
                          <a:srgbClr val="FF0000"/>
                        </a:solidFill>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r"/>
                      <a:r>
                        <a:rPr lang="en-US" altLang="zh-TW" sz="2800" smtClean="0">
                          <a:solidFill>
                            <a:srgbClr val="0000FF"/>
                          </a:solidFill>
                          <a:latin typeface="Times New Roman" panose="02020603050405020304" pitchFamily="18" charset="0"/>
                          <a:cs typeface="Times New Roman" panose="02020603050405020304" pitchFamily="18" charset="0"/>
                        </a:rPr>
                        <a:t>475,000</a:t>
                      </a:r>
                      <a:endParaRPr lang="zh-TW" altLang="en-US" sz="2800">
                        <a:solidFill>
                          <a:srgbClr val="0000FF"/>
                        </a:solidFill>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r"/>
                      <a:r>
                        <a:rPr lang="en-US" altLang="zh-TW" sz="2800" smtClean="0">
                          <a:solidFill>
                            <a:srgbClr val="0000FF"/>
                          </a:solidFill>
                          <a:latin typeface="Times New Roman" panose="02020603050405020304" pitchFamily="18" charset="0"/>
                          <a:cs typeface="Times New Roman" panose="02020603050405020304" pitchFamily="18" charset="0"/>
                        </a:rPr>
                        <a:t>2,510,000</a:t>
                      </a:r>
                      <a:endParaRPr lang="zh-TW" altLang="en-US" sz="2800">
                        <a:solidFill>
                          <a:srgbClr val="0000FF"/>
                        </a:solidFill>
                        <a:latin typeface="Times New Roman" panose="02020603050405020304" pitchFamily="18" charset="0"/>
                        <a:cs typeface="Times New Roman" panose="02020603050405020304" pitchFamily="18" charset="0"/>
                      </a:endParaRPr>
                    </a:p>
                  </a:txBody>
                  <a:tcPr marL="91430" marR="914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bl>
          </a:graphicData>
        </a:graphic>
      </p:graphicFrame>
      <p:sp>
        <p:nvSpPr>
          <p:cNvPr id="202789" name="雲朵形圖說文字 2"/>
          <p:cNvSpPr>
            <a:spLocks noChangeArrowheads="1"/>
          </p:cNvSpPr>
          <p:nvPr/>
        </p:nvSpPr>
        <p:spPr bwMode="auto">
          <a:xfrm>
            <a:off x="3276600" y="5157788"/>
            <a:ext cx="4175125" cy="1619250"/>
          </a:xfrm>
          <a:prstGeom prst="cloudCallout">
            <a:avLst>
              <a:gd name="adj1" fmla="val -31162"/>
              <a:gd name="adj2" fmla="val -59088"/>
            </a:avLst>
          </a:prstGeom>
          <a:solidFill>
            <a:srgbClr val="100278"/>
          </a:solidFill>
          <a:ln w="9525" algn="ctr">
            <a:solidFill>
              <a:schemeClr val="tx1"/>
            </a:solidFill>
            <a:miter lim="800000"/>
            <a:headEnd/>
            <a:tailEnd/>
          </a:ln>
        </p:spPr>
        <p:txBody>
          <a:bodyPr wrap="none"/>
          <a:lstStyle>
            <a:lvl1pPr>
              <a:spcBef>
                <a:spcPct val="20000"/>
              </a:spcBef>
              <a:buClr>
                <a:schemeClr val="tx1"/>
              </a:buClr>
              <a:buSzPct val="75000"/>
              <a:buFont typeface="Wingdings" panose="05000000000000000000" pitchFamily="2" charset="2"/>
              <a:buChar char="l"/>
              <a:defRPr kumimoji="1" sz="2800">
                <a:solidFill>
                  <a:schemeClr val="tx1"/>
                </a:solidFill>
                <a:latin typeface="Arial" panose="020B0604020202020204" pitchFamily="34" charset="0"/>
                <a:ea typeface="新細明體" panose="02020500000000000000" pitchFamily="18" charset="-120"/>
              </a:defRPr>
            </a:lvl1pPr>
            <a:lvl2pPr marL="742950" indent="-285750">
              <a:spcBef>
                <a:spcPct val="20000"/>
              </a:spcBef>
              <a:buClr>
                <a:schemeClr val="tx1"/>
              </a:buClr>
              <a:buSzPct val="75000"/>
              <a:buChar char="–"/>
              <a:defRPr kumimoji="1" sz="2400">
                <a:solidFill>
                  <a:schemeClr val="tx1"/>
                </a:solidFill>
                <a:latin typeface="Arial" panose="020B0604020202020204" pitchFamily="34" charset="0"/>
                <a:ea typeface="新細明體" panose="02020500000000000000" pitchFamily="18" charset="-120"/>
              </a:defRPr>
            </a:lvl2pPr>
            <a:lvl3pPr marL="1143000" indent="-228600">
              <a:spcBef>
                <a:spcPct val="20000"/>
              </a:spcBef>
              <a:buClr>
                <a:schemeClr val="tx1"/>
              </a:buClr>
              <a:buSzPct val="7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lr>
                <a:schemeClr val="tx1"/>
              </a:buClr>
              <a:buSzPct val="80000"/>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9pPr>
          </a:lstStyle>
          <a:p>
            <a:pPr eaLnBrk="1" hangingPunct="1">
              <a:spcBef>
                <a:spcPct val="0"/>
              </a:spcBef>
              <a:buClrTx/>
              <a:buSzTx/>
              <a:buFontTx/>
              <a:buNone/>
            </a:pPr>
            <a:r>
              <a:rPr lang="zh-TW" altLang="en-US" sz="2400" b="1">
                <a:solidFill>
                  <a:srgbClr val="FFFFFF"/>
                </a:solidFill>
                <a:latin typeface="微軟正黑體" panose="020B0604030504040204" pitchFamily="34" charset="-120"/>
                <a:ea typeface="微軟正黑體" panose="020B0604030504040204" pitchFamily="34" charset="-120"/>
              </a:rPr>
              <a:t>追加累計金額</a:t>
            </a:r>
            <a:r>
              <a:rPr lang="en-US" altLang="zh-TW" sz="2400" b="1">
                <a:solidFill>
                  <a:srgbClr val="FFFFFF"/>
                </a:solidFill>
                <a:latin typeface="微軟正黑體" panose="020B0604030504040204" pitchFamily="34" charset="-120"/>
                <a:ea typeface="微軟正黑體" panose="020B0604030504040204" pitchFamily="34" charset="-120"/>
              </a:rPr>
              <a:t>203.5</a:t>
            </a:r>
            <a:r>
              <a:rPr lang="zh-TW" altLang="en-US" sz="2400" b="1">
                <a:solidFill>
                  <a:srgbClr val="FFFFFF"/>
                </a:solidFill>
                <a:latin typeface="微軟正黑體" panose="020B0604030504040204" pitchFamily="34" charset="-120"/>
                <a:ea typeface="微軟正黑體" panose="020B0604030504040204" pitchFamily="34" charset="-120"/>
              </a:rPr>
              <a:t>萬元</a:t>
            </a:r>
            <a:endParaRPr lang="en-US" altLang="zh-TW" sz="2400" b="1">
              <a:solidFill>
                <a:srgbClr val="FFFFFF"/>
              </a:solidFill>
              <a:latin typeface="微軟正黑體" panose="020B0604030504040204" pitchFamily="34" charset="-120"/>
              <a:ea typeface="微軟正黑體" panose="020B0604030504040204" pitchFamily="34" charset="-120"/>
            </a:endParaRPr>
          </a:p>
          <a:p>
            <a:pPr eaLnBrk="1" hangingPunct="1">
              <a:spcBef>
                <a:spcPct val="0"/>
              </a:spcBef>
              <a:buClrTx/>
              <a:buSzTx/>
              <a:buFontTx/>
              <a:buNone/>
            </a:pPr>
            <a:r>
              <a:rPr lang="zh-TW" altLang="en-US" sz="2400" b="1">
                <a:solidFill>
                  <a:srgbClr val="FFFFFF"/>
                </a:solidFill>
                <a:latin typeface="微軟正黑體" panose="020B0604030504040204" pitchFamily="34" charset="-120"/>
                <a:ea typeface="微軟正黑體" panose="020B0604030504040204" pitchFamily="34" charset="-120"/>
              </a:rPr>
              <a:t>，未達原主契約金額</a:t>
            </a:r>
            <a:endParaRPr lang="en-US" altLang="zh-TW" sz="2400" b="1">
              <a:solidFill>
                <a:srgbClr val="FFFFFF"/>
              </a:solidFill>
              <a:latin typeface="微軟正黑體" panose="020B0604030504040204" pitchFamily="34" charset="-120"/>
              <a:ea typeface="微軟正黑體" panose="020B0604030504040204" pitchFamily="34" charset="-120"/>
            </a:endParaRPr>
          </a:p>
          <a:p>
            <a:pPr eaLnBrk="1" hangingPunct="1">
              <a:spcBef>
                <a:spcPct val="0"/>
              </a:spcBef>
              <a:buClrTx/>
              <a:buSzTx/>
              <a:buFontTx/>
              <a:buNone/>
            </a:pPr>
            <a:r>
              <a:rPr lang="zh-TW" altLang="en-US" sz="2400" b="1">
                <a:solidFill>
                  <a:srgbClr val="FFFFFF"/>
                </a:solidFill>
                <a:latin typeface="微軟正黑體" panose="020B0604030504040204" pitchFamily="34" charset="-120"/>
                <a:ea typeface="微軟正黑體" panose="020B0604030504040204" pitchFamily="34" charset="-120"/>
              </a:rPr>
              <a:t>之</a:t>
            </a:r>
            <a:r>
              <a:rPr lang="en-US" altLang="zh-TW" sz="2400" b="1">
                <a:solidFill>
                  <a:srgbClr val="FFFFFF"/>
                </a:solidFill>
                <a:latin typeface="微軟正黑體" panose="020B0604030504040204" pitchFamily="34" charset="-120"/>
                <a:ea typeface="微軟正黑體" panose="020B0604030504040204" pitchFamily="34" charset="-120"/>
              </a:rPr>
              <a:t>50%</a:t>
            </a:r>
            <a:r>
              <a:rPr lang="zh-TW" altLang="en-US" sz="2400" b="1">
                <a:solidFill>
                  <a:srgbClr val="FFFFFF"/>
                </a:solidFill>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826610700"/>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4F25D459-0895-4EC2-9445-0AE46380FFE9}"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163</a:t>
            </a:fld>
            <a:endParaRPr lang="en-US" altLang="zh-TW" sz="1400">
              <a:solidFill>
                <a:srgbClr val="AD1F1F"/>
              </a:solidFill>
              <a:latin typeface="Times New Roman" panose="02020603050405020304" pitchFamily="18" charset="0"/>
            </a:endParaRPr>
          </a:p>
        </p:txBody>
      </p:sp>
      <p:sp>
        <p:nvSpPr>
          <p:cNvPr id="8" name="Rectangle 11"/>
          <p:cNvSpPr>
            <a:spLocks noChangeArrowheads="1"/>
          </p:cNvSpPr>
          <p:nvPr/>
        </p:nvSpPr>
        <p:spPr bwMode="auto">
          <a:xfrm>
            <a:off x="215516" y="1196751"/>
            <a:ext cx="8776084" cy="5040561"/>
          </a:xfrm>
          <a:prstGeom prst="rect">
            <a:avLst/>
          </a:prstGeom>
          <a:noFill/>
          <a:ln w="9525">
            <a:noFill/>
            <a:miter lim="800000"/>
            <a:headEnd/>
            <a:tailEnd/>
          </a:ln>
          <a:effectLst/>
        </p:spPr>
        <p:txBody>
          <a:bodyPr/>
          <a:lstStyle/>
          <a:p>
            <a:pPr marL="261938" indent="-261938" algn="just" eaLnBrk="1" hangingPunct="1">
              <a:lnSpc>
                <a:spcPts val="3400"/>
              </a:lnSpc>
              <a:spcBef>
                <a:spcPts val="0"/>
              </a:spcBef>
              <a:buClr>
                <a:prstClr val="black"/>
              </a:buClr>
              <a:buSzPct val="75000"/>
              <a:buFont typeface="Wingdings" pitchFamily="2" charset="2"/>
              <a:buChar char="l"/>
              <a:defRPr/>
            </a:pPr>
            <a:r>
              <a:rPr lang="zh-TW" altLang="en-US" sz="2800" b="1" spc="-100" smtClean="0">
                <a:solidFill>
                  <a:srgbClr val="000066"/>
                </a:solidFill>
                <a:latin typeface="微軟正黑體" panose="020B0604030504040204" pitchFamily="34" charset="-120"/>
                <a:ea typeface="微軟正黑體" panose="020B0604030504040204" pitchFamily="34" charset="-120"/>
              </a:rPr>
              <a:t>第</a:t>
            </a:r>
            <a:r>
              <a:rPr lang="en-US" altLang="zh-TW" sz="2800" b="1" spc="-100" smtClean="0">
                <a:solidFill>
                  <a:srgbClr val="000066"/>
                </a:solidFill>
                <a:latin typeface="微軟正黑體" panose="020B0604030504040204" pitchFamily="34" charset="-120"/>
                <a:ea typeface="微軟正黑體" panose="020B0604030504040204" pitchFamily="34" charset="-120"/>
              </a:rPr>
              <a:t>20</a:t>
            </a:r>
            <a:r>
              <a:rPr lang="zh-TW" altLang="en-US" sz="2800" b="1" spc="-100" smtClean="0">
                <a:solidFill>
                  <a:srgbClr val="000066"/>
                </a:solidFill>
                <a:latin typeface="微軟正黑體" panose="020B0604030504040204" pitchFamily="34" charset="-120"/>
                <a:ea typeface="微軟正黑體" panose="020B0604030504040204" pitchFamily="34" charset="-120"/>
              </a:rPr>
              <a:t>點</a:t>
            </a:r>
            <a:r>
              <a:rPr lang="en-US" altLang="zh-TW" sz="2800" b="1" spc="-100" smtClean="0">
                <a:solidFill>
                  <a:srgbClr val="AD1F1F"/>
                </a:solidFill>
                <a:latin typeface="微軟正黑體" panose="020B0604030504040204" pitchFamily="34" charset="-120"/>
                <a:ea typeface="微軟正黑體" panose="020B0604030504040204" pitchFamily="34" charset="-120"/>
              </a:rPr>
              <a:t>(</a:t>
            </a:r>
            <a:r>
              <a:rPr lang="zh-TW" altLang="en-US" sz="2800" b="1" spc="-100">
                <a:solidFill>
                  <a:srgbClr val="AD1F1F"/>
                </a:solidFill>
                <a:latin typeface="微軟正黑體" panose="020B0604030504040204" pitchFamily="34" charset="-120"/>
                <a:ea typeface="微軟正黑體" panose="020B0604030504040204" pitchFamily="34" charset="-120"/>
              </a:rPr>
              <a:t>機關通知廠商變更契約</a:t>
            </a:r>
            <a:r>
              <a:rPr lang="en-US" altLang="zh-TW" sz="2800" b="1" spc="-100" smtClean="0">
                <a:solidFill>
                  <a:srgbClr val="AD1F1F"/>
                </a:solidFill>
                <a:latin typeface="微軟正黑體" panose="020B0604030504040204" pitchFamily="34" charset="-120"/>
                <a:ea typeface="微軟正黑體" panose="020B0604030504040204" pitchFamily="34" charset="-120"/>
              </a:rPr>
              <a:t>)</a:t>
            </a:r>
            <a:endParaRPr lang="zh-TW" altLang="en-US" sz="2800" b="1" spc="-100" dirty="0">
              <a:solidFill>
                <a:srgbClr val="000066"/>
              </a:solidFill>
              <a:latin typeface="微軟正黑體" panose="020B0604030504040204" pitchFamily="34" charset="-120"/>
              <a:ea typeface="微軟正黑體" panose="020B0604030504040204" pitchFamily="34" charset="-120"/>
            </a:endParaRPr>
          </a:p>
          <a:p>
            <a:pPr marL="261938" lvl="1" indent="636588" algn="just" eaLnBrk="1" hangingPunct="1">
              <a:lnSpc>
                <a:spcPts val="3400"/>
              </a:lnSpc>
              <a:spcBef>
                <a:spcPts val="0"/>
              </a:spcBef>
              <a:buClr>
                <a:srgbClr val="006600"/>
              </a:buClr>
              <a:buSzPct val="75000"/>
              <a:defRPr/>
            </a:pPr>
            <a:r>
              <a:rPr lang="zh-TW" altLang="en-US" sz="2800" b="1" u="sng">
                <a:solidFill>
                  <a:srgbClr val="0000FF"/>
                </a:solidFill>
                <a:latin typeface="微軟正黑體" panose="020B0604030504040204" pitchFamily="34" charset="-120"/>
                <a:ea typeface="微軟正黑體" panose="020B0604030504040204" pitchFamily="34" charset="-120"/>
              </a:rPr>
              <a:t>機關</a:t>
            </a:r>
            <a:r>
              <a:rPr lang="zh-TW" altLang="en-US" sz="2800" b="1">
                <a:solidFill>
                  <a:srgbClr val="006600"/>
                </a:solidFill>
                <a:latin typeface="微軟正黑體" panose="020B0604030504040204" pitchFamily="34" charset="-120"/>
                <a:ea typeface="微軟正黑體" panose="020B0604030504040204" pitchFamily="34" charset="-120"/>
              </a:rPr>
              <a:t>於必要時得於契約所約定之範圍內</a:t>
            </a:r>
            <a:r>
              <a:rPr lang="zh-TW" altLang="en-US" sz="2800" b="1" u="sng">
                <a:solidFill>
                  <a:srgbClr val="0000FF"/>
                </a:solidFill>
                <a:latin typeface="微軟正黑體" panose="020B0604030504040204" pitchFamily="34" charset="-120"/>
                <a:ea typeface="微軟正黑體" panose="020B0604030504040204" pitchFamily="34" charset="-120"/>
              </a:rPr>
              <a:t>通知廠商變更契約</a:t>
            </a:r>
            <a:r>
              <a:rPr lang="zh-TW" altLang="en-US" sz="2800" b="1">
                <a:solidFill>
                  <a:srgbClr val="006600"/>
                </a:solidFill>
                <a:latin typeface="微軟正黑體" panose="020B0604030504040204" pitchFamily="34" charset="-120"/>
                <a:ea typeface="微軟正黑體" panose="020B0604030504040204" pitchFamily="34" charset="-120"/>
              </a:rPr>
              <a:t>。除</a:t>
            </a:r>
            <a:r>
              <a:rPr lang="zh-TW" altLang="en-US" sz="2800" b="1" smtClean="0">
                <a:solidFill>
                  <a:srgbClr val="006600"/>
                </a:solidFill>
                <a:latin typeface="微軟正黑體" panose="020B0604030504040204" pitchFamily="34" charset="-120"/>
                <a:ea typeface="微軟正黑體" panose="020B0604030504040204" pitchFamily="34" charset="-120"/>
              </a:rPr>
              <a:t>契約另</a:t>
            </a:r>
            <a:r>
              <a:rPr lang="zh-TW" altLang="en-US" sz="2800" b="1">
                <a:solidFill>
                  <a:srgbClr val="006600"/>
                </a:solidFill>
                <a:latin typeface="微軟正黑體" panose="020B0604030504040204" pitchFamily="34" charset="-120"/>
                <a:ea typeface="微軟正黑體" panose="020B0604030504040204" pitchFamily="34" charset="-120"/>
              </a:rPr>
              <a:t>有規定外，</a:t>
            </a:r>
            <a:r>
              <a:rPr lang="zh-TW" altLang="en-US" sz="2800" b="1" u="sng">
                <a:solidFill>
                  <a:srgbClr val="0000FF"/>
                </a:solidFill>
                <a:latin typeface="微軟正黑體" panose="020B0604030504040204" pitchFamily="34" charset="-120"/>
                <a:ea typeface="微軟正黑體" panose="020B0604030504040204" pitchFamily="34" charset="-120"/>
              </a:rPr>
              <a:t>廠商於接獲通知後應向機關提出契約標的、價金、履約期限、付款期程或其他契約內容須變更之相關文件</a:t>
            </a:r>
            <a:r>
              <a:rPr lang="zh-TW" altLang="en-US" sz="2800" b="1">
                <a:solidFill>
                  <a:srgbClr val="006600"/>
                </a:solidFill>
                <a:latin typeface="微軟正黑體" panose="020B0604030504040204" pitchFamily="34" charset="-120"/>
                <a:ea typeface="微軟正黑體" panose="020B0604030504040204" pitchFamily="34" charset="-120"/>
              </a:rPr>
              <a:t>。</a:t>
            </a:r>
          </a:p>
          <a:p>
            <a:pPr marL="261938" lvl="1" indent="636588" algn="just" eaLnBrk="1" hangingPunct="1">
              <a:lnSpc>
                <a:spcPts val="3400"/>
              </a:lnSpc>
              <a:spcBef>
                <a:spcPts val="0"/>
              </a:spcBef>
              <a:buClr>
                <a:srgbClr val="006600"/>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 </a:t>
            </a:r>
            <a:r>
              <a:rPr lang="zh-TW" altLang="en-US" sz="2800" b="1" smtClean="0">
                <a:solidFill>
                  <a:srgbClr val="006600"/>
                </a:solidFill>
                <a:latin typeface="微軟正黑體" panose="020B0604030504040204" pitchFamily="34" charset="-120"/>
                <a:ea typeface="微軟正黑體" panose="020B0604030504040204" pitchFamily="34" charset="-120"/>
              </a:rPr>
              <a:t>廠商</a:t>
            </a:r>
            <a:r>
              <a:rPr lang="zh-TW" altLang="en-US" sz="2800" b="1">
                <a:solidFill>
                  <a:srgbClr val="006600"/>
                </a:solidFill>
                <a:latin typeface="微軟正黑體" panose="020B0604030504040204" pitchFamily="34" charset="-120"/>
                <a:ea typeface="微軟正黑體" panose="020B0604030504040204" pitchFamily="34" charset="-120"/>
              </a:rPr>
              <a:t>於</a:t>
            </a:r>
            <a:r>
              <a:rPr lang="zh-TW" altLang="en-US" sz="2800" b="1" u="sng">
                <a:solidFill>
                  <a:srgbClr val="0000FF"/>
                </a:solidFill>
                <a:latin typeface="微軟正黑體" panose="020B0604030504040204" pitchFamily="34" charset="-120"/>
                <a:ea typeface="微軟正黑體" panose="020B0604030504040204" pitchFamily="34" charset="-120"/>
              </a:rPr>
              <a:t>機關接受</a:t>
            </a:r>
            <a:r>
              <a:rPr lang="zh-TW" altLang="en-US" sz="2800" b="1">
                <a:solidFill>
                  <a:srgbClr val="006600"/>
                </a:solidFill>
                <a:latin typeface="微軟正黑體" panose="020B0604030504040204" pitchFamily="34" charset="-120"/>
                <a:ea typeface="微軟正黑體" panose="020B0604030504040204" pitchFamily="34" charset="-120"/>
              </a:rPr>
              <a:t>其所提出須</a:t>
            </a:r>
            <a:r>
              <a:rPr lang="zh-TW" altLang="en-US" sz="2800" b="1" u="sng">
                <a:solidFill>
                  <a:srgbClr val="0000FF"/>
                </a:solidFill>
                <a:latin typeface="微軟正黑體" panose="020B0604030504040204" pitchFamily="34" charset="-120"/>
                <a:ea typeface="微軟正黑體" panose="020B0604030504040204" pitchFamily="34" charset="-120"/>
              </a:rPr>
              <a:t>變更</a:t>
            </a:r>
            <a:r>
              <a:rPr lang="zh-TW" altLang="en-US" sz="2800" b="1">
                <a:solidFill>
                  <a:srgbClr val="006600"/>
                </a:solidFill>
                <a:latin typeface="微軟正黑體" panose="020B0604030504040204" pitchFamily="34" charset="-120"/>
                <a:ea typeface="微軟正黑體" panose="020B0604030504040204" pitchFamily="34" charset="-120"/>
              </a:rPr>
              <a:t>之相關</a:t>
            </a:r>
            <a:r>
              <a:rPr lang="zh-TW" altLang="en-US" sz="2800" b="1" u="sng">
                <a:solidFill>
                  <a:srgbClr val="0000FF"/>
                </a:solidFill>
                <a:latin typeface="微軟正黑體" panose="020B0604030504040204" pitchFamily="34" charset="-120"/>
                <a:ea typeface="微軟正黑體" panose="020B0604030504040204" pitchFamily="34" charset="-120"/>
              </a:rPr>
              <a:t>文件前</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sng">
                <a:solidFill>
                  <a:srgbClr val="0000FF"/>
                </a:solidFill>
                <a:latin typeface="微軟正黑體" panose="020B0604030504040204" pitchFamily="34" charset="-120"/>
                <a:ea typeface="微軟正黑體" panose="020B0604030504040204" pitchFamily="34" charset="-120"/>
              </a:rPr>
              <a:t>不得自行變更契約</a:t>
            </a:r>
            <a:r>
              <a:rPr lang="zh-TW" altLang="en-US" sz="2800" b="1">
                <a:solidFill>
                  <a:srgbClr val="006600"/>
                </a:solidFill>
                <a:latin typeface="微軟正黑體" panose="020B0604030504040204" pitchFamily="34" charset="-120"/>
                <a:ea typeface="微軟正黑體" panose="020B0604030504040204" pitchFamily="34" charset="-120"/>
              </a:rPr>
              <a:t>。除機關另有請求者外，廠商不得因第一項之通知而遲延其</a:t>
            </a:r>
            <a:r>
              <a:rPr lang="zh-TW" altLang="en-US" sz="2800" b="1" smtClean="0">
                <a:solidFill>
                  <a:srgbClr val="006600"/>
                </a:solidFill>
                <a:latin typeface="微軟正黑體" panose="020B0604030504040204" pitchFamily="34" charset="-120"/>
                <a:ea typeface="微軟正黑體" panose="020B0604030504040204" pitchFamily="34" charset="-120"/>
              </a:rPr>
              <a:t>履約</a:t>
            </a:r>
            <a:r>
              <a:rPr lang="zh-TW" altLang="en-US" sz="2800" b="1">
                <a:solidFill>
                  <a:srgbClr val="006600"/>
                </a:solidFill>
                <a:latin typeface="微軟正黑體" panose="020B0604030504040204" pitchFamily="34" charset="-120"/>
                <a:ea typeface="微軟正黑體" panose="020B0604030504040204" pitchFamily="34" charset="-120"/>
              </a:rPr>
              <a:t>責任。</a:t>
            </a:r>
          </a:p>
          <a:p>
            <a:pPr marL="261938" lvl="1" indent="636588" algn="just" eaLnBrk="1" hangingPunct="1">
              <a:lnSpc>
                <a:spcPts val="3400"/>
              </a:lnSpc>
              <a:spcBef>
                <a:spcPts val="0"/>
              </a:spcBef>
              <a:buClr>
                <a:srgbClr val="006600"/>
              </a:buClr>
              <a:buSzPct val="75000"/>
              <a:defRPr/>
            </a:pPr>
            <a:r>
              <a:rPr lang="zh-TW" altLang="en-US" sz="2800" b="1" u="sng">
                <a:solidFill>
                  <a:srgbClr val="0000FF"/>
                </a:solidFill>
                <a:latin typeface="微軟正黑體" panose="020B0604030504040204" pitchFamily="34" charset="-120"/>
                <a:ea typeface="微軟正黑體" panose="020B0604030504040204" pitchFamily="34" charset="-120"/>
              </a:rPr>
              <a:t>機關</a:t>
            </a:r>
            <a:r>
              <a:rPr lang="zh-TW" altLang="en-US" sz="2800" b="1">
                <a:solidFill>
                  <a:srgbClr val="006600"/>
                </a:solidFill>
                <a:latin typeface="微軟正黑體" panose="020B0604030504040204" pitchFamily="34" charset="-120"/>
                <a:ea typeface="微軟正黑體" panose="020B0604030504040204" pitchFamily="34" charset="-120"/>
              </a:rPr>
              <a:t>於</a:t>
            </a:r>
            <a:r>
              <a:rPr lang="zh-TW" altLang="en-US" sz="2800" b="1" u="sng">
                <a:solidFill>
                  <a:srgbClr val="0000FF"/>
                </a:solidFill>
                <a:latin typeface="微軟正黑體" panose="020B0604030504040204" pitchFamily="34" charset="-120"/>
                <a:ea typeface="微軟正黑體" panose="020B0604030504040204" pitchFamily="34" charset="-120"/>
              </a:rPr>
              <a:t>接受</a:t>
            </a:r>
            <a:r>
              <a:rPr lang="zh-TW" altLang="en-US" sz="2800" b="1">
                <a:solidFill>
                  <a:srgbClr val="006600"/>
                </a:solidFill>
                <a:latin typeface="微軟正黑體" panose="020B0604030504040204" pitchFamily="34" charset="-120"/>
                <a:ea typeface="微軟正黑體" panose="020B0604030504040204" pitchFamily="34" charset="-120"/>
              </a:rPr>
              <a:t>廠商所提出須變更之事項</a:t>
            </a:r>
            <a:r>
              <a:rPr lang="zh-TW" altLang="en-US" sz="2800" b="1" u="sng">
                <a:solidFill>
                  <a:srgbClr val="0000FF"/>
                </a:solidFill>
                <a:latin typeface="微軟正黑體" panose="020B0604030504040204" pitchFamily="34" charset="-120"/>
                <a:ea typeface="微軟正黑體" panose="020B0604030504040204" pitchFamily="34" charset="-120"/>
              </a:rPr>
              <a:t>前即請求廠商先行施作</a:t>
            </a:r>
            <a:r>
              <a:rPr lang="zh-TW" altLang="en-US" sz="2800" b="1" smtClean="0">
                <a:solidFill>
                  <a:srgbClr val="006600"/>
                </a:solidFill>
                <a:latin typeface="微軟正黑體" panose="020B0604030504040204" pitchFamily="34" charset="-120"/>
                <a:ea typeface="微軟正黑體" panose="020B0604030504040204" pitchFamily="34" charset="-120"/>
              </a:rPr>
              <a:t>或供應</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sng">
                <a:solidFill>
                  <a:srgbClr val="0000FF"/>
                </a:solidFill>
                <a:latin typeface="微軟正黑體" panose="020B0604030504040204" pitchFamily="34" charset="-120"/>
                <a:ea typeface="微軟正黑體" panose="020B0604030504040204" pitchFamily="34" charset="-120"/>
              </a:rPr>
              <a:t>其後未</a:t>
            </a:r>
            <a:r>
              <a:rPr lang="zh-TW" altLang="en-US" sz="2800" b="1">
                <a:solidFill>
                  <a:srgbClr val="006600"/>
                </a:solidFill>
                <a:latin typeface="微軟正黑體" panose="020B0604030504040204" pitchFamily="34" charset="-120"/>
                <a:ea typeface="微軟正黑體" panose="020B0604030504040204" pitchFamily="34" charset="-120"/>
              </a:rPr>
              <a:t>依原通知</a:t>
            </a:r>
            <a:r>
              <a:rPr lang="zh-TW" altLang="en-US" sz="2800" b="1" u="sng">
                <a:solidFill>
                  <a:srgbClr val="0000FF"/>
                </a:solidFill>
                <a:latin typeface="微軟正黑體" panose="020B0604030504040204" pitchFamily="34" charset="-120"/>
                <a:ea typeface="微軟正黑體" panose="020B0604030504040204" pitchFamily="34" charset="-120"/>
              </a:rPr>
              <a:t>辦理契約變更</a:t>
            </a:r>
            <a:r>
              <a:rPr lang="zh-TW" altLang="en-US" sz="2800" b="1">
                <a:solidFill>
                  <a:srgbClr val="006600"/>
                </a:solidFill>
                <a:latin typeface="微軟正黑體" panose="020B0604030504040204" pitchFamily="34" charset="-120"/>
                <a:ea typeface="微軟正黑體" panose="020B0604030504040204" pitchFamily="34" charset="-120"/>
              </a:rPr>
              <a:t>或僅部分辦理者，</a:t>
            </a:r>
            <a:r>
              <a:rPr lang="zh-TW" altLang="en-US" sz="2800" b="1" u="sng">
                <a:solidFill>
                  <a:srgbClr val="0000FF"/>
                </a:solidFill>
                <a:latin typeface="微軟正黑體" panose="020B0604030504040204" pitchFamily="34" charset="-120"/>
                <a:ea typeface="微軟正黑體" panose="020B0604030504040204" pitchFamily="34" charset="-120"/>
              </a:rPr>
              <a:t>應補償廠商</a:t>
            </a:r>
            <a:r>
              <a:rPr lang="zh-TW" altLang="en-US" sz="2800" b="1" smtClean="0">
                <a:solidFill>
                  <a:srgbClr val="006600"/>
                </a:solidFill>
                <a:latin typeface="微軟正黑體" panose="020B0604030504040204" pitchFamily="34" charset="-120"/>
                <a:ea typeface="微軟正黑體" panose="020B0604030504040204" pitchFamily="34" charset="-120"/>
              </a:rPr>
              <a:t>所</a:t>
            </a:r>
            <a:r>
              <a:rPr lang="zh-TW" altLang="en-US" sz="2800" b="1">
                <a:solidFill>
                  <a:srgbClr val="006600"/>
                </a:solidFill>
                <a:latin typeface="微軟正黑體" panose="020B0604030504040204" pitchFamily="34" charset="-120"/>
                <a:ea typeface="微軟正黑體" panose="020B0604030504040204" pitchFamily="34" charset="-120"/>
              </a:rPr>
              <a:t>增加之必要費用</a:t>
            </a:r>
            <a:r>
              <a:rPr lang="zh-TW" altLang="en-US" sz="2800" b="1" smtClean="0">
                <a:solidFill>
                  <a:srgbClr val="006600"/>
                </a:solidFill>
                <a:latin typeface="微軟正黑體" panose="020B0604030504040204" pitchFamily="34" charset="-120"/>
                <a:ea typeface="微軟正黑體" panose="020B0604030504040204" pitchFamily="34" charset="-120"/>
              </a:rPr>
              <a:t>。</a:t>
            </a:r>
            <a:endParaRPr lang="zh-TW" altLang="en-US" sz="2800" b="1">
              <a:solidFill>
                <a:srgbClr val="006600"/>
              </a:solidFill>
              <a:latin typeface="微軟正黑體" panose="020B0604030504040204" pitchFamily="34" charset="-120"/>
              <a:ea typeface="微軟正黑體" panose="020B0604030504040204" pitchFamily="34" charset="-120"/>
            </a:endParaRPr>
          </a:p>
          <a:p>
            <a:pPr marL="261938" lvl="1" indent="636588" algn="just" eaLnBrk="1" hangingPunct="1">
              <a:lnSpc>
                <a:spcPts val="3400"/>
              </a:lnSpc>
              <a:spcBef>
                <a:spcPts val="0"/>
              </a:spcBef>
              <a:buClr>
                <a:srgbClr val="006600"/>
              </a:buClr>
              <a:buSzPct val="75000"/>
              <a:tabLst>
                <a:tab pos="901700" algn="l"/>
              </a:tabLst>
              <a:defRPr/>
            </a:pPr>
            <a:endParaRPr lang="zh-TW" altLang="en-US" sz="2800" b="1">
              <a:solidFill>
                <a:srgbClr val="006600"/>
              </a:solidFill>
              <a:latin typeface="微軟正黑體" panose="020B0604030504040204" pitchFamily="34" charset="-120"/>
              <a:ea typeface="微軟正黑體" panose="020B0604030504040204" pitchFamily="34" charset="-120"/>
            </a:endParaRPr>
          </a:p>
        </p:txBody>
      </p:sp>
      <p:sp>
        <p:nvSpPr>
          <p:cNvPr id="6" name="書卷 (水平) 5">
            <a:extLst/>
          </p:cNvPr>
          <p:cNvSpPr/>
          <p:nvPr/>
        </p:nvSpPr>
        <p:spPr>
          <a:xfrm>
            <a:off x="5940152" y="211844"/>
            <a:ext cx="2880320" cy="787882"/>
          </a:xfrm>
          <a:prstGeom prst="horizontalScroll">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200" b="1" smtClean="0">
                <a:solidFill>
                  <a:srgbClr val="0000FF"/>
                </a:solidFill>
                <a:latin typeface="微軟正黑體" panose="020B0604030504040204" pitchFamily="34" charset="-120"/>
                <a:cs typeface="Times New Roman" panose="02020603050405020304" pitchFamily="18" charset="0"/>
              </a:rPr>
              <a:t>採購契約要項</a:t>
            </a:r>
            <a:endParaRPr lang="zh-TW" altLang="en-US" sz="3200" b="1" dirty="0">
              <a:solidFill>
                <a:srgbClr val="0000FF"/>
              </a:solidFill>
              <a:latin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2002338002"/>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4F25D459-0895-4EC2-9445-0AE46380FFE9}"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164</a:t>
            </a:fld>
            <a:endParaRPr lang="en-US" altLang="zh-TW" sz="1400">
              <a:solidFill>
                <a:srgbClr val="AD1F1F"/>
              </a:solidFill>
              <a:latin typeface="Times New Roman" panose="02020603050405020304" pitchFamily="18" charset="0"/>
            </a:endParaRPr>
          </a:p>
        </p:txBody>
      </p:sp>
      <p:sp>
        <p:nvSpPr>
          <p:cNvPr id="8" name="Rectangle 11"/>
          <p:cNvSpPr>
            <a:spLocks noChangeArrowheads="1"/>
          </p:cNvSpPr>
          <p:nvPr/>
        </p:nvSpPr>
        <p:spPr bwMode="auto">
          <a:xfrm>
            <a:off x="215516" y="620688"/>
            <a:ext cx="8776084" cy="6100787"/>
          </a:xfrm>
          <a:prstGeom prst="rect">
            <a:avLst/>
          </a:prstGeom>
          <a:noFill/>
          <a:ln w="9525">
            <a:noFill/>
            <a:miter lim="800000"/>
            <a:headEnd/>
            <a:tailEnd/>
          </a:ln>
          <a:effectLst/>
        </p:spPr>
        <p:txBody>
          <a:bodyPr/>
          <a:lstStyle/>
          <a:p>
            <a:pPr marL="261938" indent="-261938" algn="just" eaLnBrk="1" hangingPunct="1">
              <a:lnSpc>
                <a:spcPts val="3000"/>
              </a:lnSpc>
              <a:spcBef>
                <a:spcPts val="0"/>
              </a:spcBef>
              <a:buClr>
                <a:prstClr val="black"/>
              </a:buClr>
              <a:buSzPct val="75000"/>
              <a:buFont typeface="Wingdings" pitchFamily="2" charset="2"/>
              <a:buChar char="l"/>
              <a:defRPr/>
            </a:pPr>
            <a:r>
              <a:rPr lang="zh-TW" altLang="en-US" sz="2600" b="1" spc="-100" smtClean="0">
                <a:solidFill>
                  <a:srgbClr val="000066"/>
                </a:solidFill>
                <a:latin typeface="微軟正黑體" panose="020B0604030504040204" pitchFamily="34" charset="-120"/>
                <a:ea typeface="微軟正黑體" panose="020B0604030504040204" pitchFamily="34" charset="-120"/>
              </a:rPr>
              <a:t>第</a:t>
            </a:r>
            <a:r>
              <a:rPr lang="en-US" altLang="zh-TW" sz="2600" b="1" spc="-100" smtClean="0">
                <a:solidFill>
                  <a:srgbClr val="000066"/>
                </a:solidFill>
                <a:latin typeface="微軟正黑體" panose="020B0604030504040204" pitchFamily="34" charset="-120"/>
                <a:ea typeface="微軟正黑體" panose="020B0604030504040204" pitchFamily="34" charset="-120"/>
              </a:rPr>
              <a:t>21</a:t>
            </a:r>
            <a:r>
              <a:rPr lang="zh-TW" altLang="en-US" sz="2600" b="1" spc="-100" smtClean="0">
                <a:solidFill>
                  <a:srgbClr val="000066"/>
                </a:solidFill>
                <a:latin typeface="微軟正黑體" panose="020B0604030504040204" pitchFamily="34" charset="-120"/>
                <a:ea typeface="微軟正黑體" panose="020B0604030504040204" pitchFamily="34" charset="-120"/>
              </a:rPr>
              <a:t>點</a:t>
            </a:r>
            <a:r>
              <a:rPr lang="en-US" altLang="zh-TW" sz="2600" b="1" spc="-100" smtClean="0">
                <a:solidFill>
                  <a:srgbClr val="AD1F1F"/>
                </a:solidFill>
                <a:latin typeface="微軟正黑體" panose="020B0604030504040204" pitchFamily="34" charset="-120"/>
                <a:ea typeface="微軟正黑體" panose="020B0604030504040204" pitchFamily="34" charset="-120"/>
              </a:rPr>
              <a:t>(</a:t>
            </a:r>
            <a:r>
              <a:rPr lang="zh-TW" altLang="en-US" sz="2600" b="1" spc="-100">
                <a:solidFill>
                  <a:srgbClr val="AD1F1F"/>
                </a:solidFill>
                <a:latin typeface="微軟正黑體" panose="020B0604030504040204" pitchFamily="34" charset="-120"/>
                <a:ea typeface="微軟正黑體" panose="020B0604030504040204" pitchFamily="34" charset="-120"/>
              </a:rPr>
              <a:t>廠商要求變更契約</a:t>
            </a:r>
            <a:r>
              <a:rPr lang="en-US" altLang="zh-TW" sz="2600" b="1" spc="-100" smtClean="0">
                <a:solidFill>
                  <a:srgbClr val="AD1F1F"/>
                </a:solidFill>
                <a:latin typeface="微軟正黑體" panose="020B0604030504040204" pitchFamily="34" charset="-120"/>
                <a:ea typeface="微軟正黑體" panose="020B0604030504040204" pitchFamily="34" charset="-120"/>
              </a:rPr>
              <a:t>)</a:t>
            </a:r>
            <a:endParaRPr lang="zh-TW" altLang="en-US" sz="2600" b="1" spc="-100" dirty="0">
              <a:solidFill>
                <a:srgbClr val="000066"/>
              </a:solidFill>
              <a:latin typeface="微軟正黑體" panose="020B0604030504040204" pitchFamily="34" charset="-120"/>
              <a:ea typeface="微軟正黑體" panose="020B0604030504040204" pitchFamily="34" charset="-120"/>
            </a:endParaRPr>
          </a:p>
          <a:p>
            <a:pPr marL="261938" lvl="1" indent="636588" algn="just" eaLnBrk="1" hangingPunct="1">
              <a:lnSpc>
                <a:spcPts val="3000"/>
              </a:lnSpc>
              <a:spcBef>
                <a:spcPts val="1200"/>
              </a:spcBef>
              <a:buClr>
                <a:srgbClr val="006600"/>
              </a:buClr>
              <a:buSzPct val="75000"/>
              <a:defRPr/>
            </a:pPr>
            <a:r>
              <a:rPr lang="zh-TW" altLang="en-US" sz="2600" b="1">
                <a:solidFill>
                  <a:srgbClr val="006600"/>
                </a:solidFill>
                <a:latin typeface="微軟正黑體" panose="020B0604030504040204" pitchFamily="34" charset="-120"/>
                <a:ea typeface="微軟正黑體" panose="020B0604030504040204" pitchFamily="34" charset="-120"/>
              </a:rPr>
              <a:t>契約約定之採購標的，其有下列情形之一者，廠商得敘明理由</a:t>
            </a:r>
            <a:r>
              <a:rPr lang="zh-TW" altLang="en-US" sz="2600" b="1" smtClean="0">
                <a:solidFill>
                  <a:srgbClr val="006600"/>
                </a:solidFill>
                <a:latin typeface="微軟正黑體" panose="020B0604030504040204" pitchFamily="34" charset="-120"/>
                <a:ea typeface="微軟正黑體" panose="020B0604030504040204" pitchFamily="34" charset="-120"/>
              </a:rPr>
              <a:t>，檢</a:t>
            </a:r>
            <a:r>
              <a:rPr lang="zh-TW" altLang="en-US" sz="2600" b="1">
                <a:solidFill>
                  <a:srgbClr val="006600"/>
                </a:solidFill>
                <a:latin typeface="微軟正黑體" panose="020B0604030504040204" pitchFamily="34" charset="-120"/>
                <a:ea typeface="微軟正黑體" panose="020B0604030504040204" pitchFamily="34" charset="-120"/>
              </a:rPr>
              <a:t>附規格、功能、效益及價格比較表，徵得機關書面同意後，</a:t>
            </a:r>
            <a:r>
              <a:rPr lang="zh-TW" altLang="en-US" sz="2600" b="1" smtClean="0">
                <a:solidFill>
                  <a:srgbClr val="006600"/>
                </a:solidFill>
                <a:latin typeface="微軟正黑體" panose="020B0604030504040204" pitchFamily="34" charset="-120"/>
                <a:ea typeface="微軟正黑體" panose="020B0604030504040204" pitchFamily="34" charset="-120"/>
              </a:rPr>
              <a:t>以其他</a:t>
            </a:r>
            <a:r>
              <a:rPr lang="zh-TW" altLang="en-US" sz="2600" b="1">
                <a:solidFill>
                  <a:srgbClr val="006600"/>
                </a:solidFill>
                <a:latin typeface="微軟正黑體" panose="020B0604030504040204" pitchFamily="34" charset="-120"/>
                <a:ea typeface="微軟正黑體" panose="020B0604030504040204" pitchFamily="34" charset="-120"/>
              </a:rPr>
              <a:t>規格、功能及效益相同或較優者代之。但不得據以增加</a:t>
            </a:r>
            <a:r>
              <a:rPr lang="zh-TW" altLang="en-US" sz="2600" b="1" smtClean="0">
                <a:solidFill>
                  <a:srgbClr val="006600"/>
                </a:solidFill>
                <a:latin typeface="微軟正黑體" panose="020B0604030504040204" pitchFamily="34" charset="-120"/>
                <a:ea typeface="微軟正黑體" panose="020B0604030504040204" pitchFamily="34" charset="-120"/>
              </a:rPr>
              <a:t>契約價</a:t>
            </a:r>
            <a:r>
              <a:rPr lang="zh-TW" altLang="en-US" sz="2600" b="1">
                <a:solidFill>
                  <a:srgbClr val="006600"/>
                </a:solidFill>
                <a:latin typeface="微軟正黑體" panose="020B0604030504040204" pitchFamily="34" charset="-120"/>
                <a:ea typeface="微軟正黑體" panose="020B0604030504040204" pitchFamily="34" charset="-120"/>
              </a:rPr>
              <a:t>金。其因而減省廠商履約費用者，應自契約價金中</a:t>
            </a:r>
            <a:r>
              <a:rPr lang="zh-TW" altLang="en-US" sz="2600" b="1" smtClean="0">
                <a:solidFill>
                  <a:srgbClr val="006600"/>
                </a:solidFill>
                <a:latin typeface="微軟正黑體" panose="020B0604030504040204" pitchFamily="34" charset="-120"/>
                <a:ea typeface="微軟正黑體" panose="020B0604030504040204" pitchFamily="34" charset="-120"/>
              </a:rPr>
              <a:t>扣除：</a:t>
            </a:r>
            <a:endParaRPr lang="zh-TW" altLang="en-US" sz="2600" b="1">
              <a:solidFill>
                <a:srgbClr val="006600"/>
              </a:solidFill>
              <a:latin typeface="微軟正黑體" panose="020B0604030504040204" pitchFamily="34" charset="-120"/>
              <a:ea typeface="微軟正黑體" panose="020B0604030504040204" pitchFamily="34" charset="-120"/>
            </a:endParaRPr>
          </a:p>
          <a:p>
            <a:pPr marL="806450" lvl="1" indent="-631825" algn="just" eaLnBrk="1" hangingPunct="1">
              <a:lnSpc>
                <a:spcPts val="3000"/>
              </a:lnSpc>
              <a:spcBef>
                <a:spcPts val="0"/>
              </a:spcBef>
              <a:buClr>
                <a:srgbClr val="006600"/>
              </a:buClr>
              <a:buSzPct val="75000"/>
              <a:tabLst>
                <a:tab pos="901700" algn="l"/>
              </a:tabLst>
              <a:defRPr/>
            </a:pPr>
            <a:r>
              <a:rPr lang="zh-TW" altLang="en-US" sz="2600" b="1" smtClean="0">
                <a:solidFill>
                  <a:srgbClr val="006600"/>
                </a:solidFill>
                <a:latin typeface="微軟正黑體" panose="020B0604030504040204" pitchFamily="34" charset="-120"/>
                <a:ea typeface="微軟正黑體" panose="020B0604030504040204" pitchFamily="34" charset="-120"/>
              </a:rPr>
              <a:t> </a:t>
            </a:r>
            <a:r>
              <a:rPr lang="en-US" altLang="zh-TW" sz="2600" b="1" smtClean="0">
                <a:solidFill>
                  <a:srgbClr val="006600"/>
                </a:solidFill>
                <a:latin typeface="微軟正黑體" panose="020B0604030504040204" pitchFamily="34" charset="-120"/>
                <a:ea typeface="微軟正黑體" panose="020B0604030504040204" pitchFamily="34" charset="-120"/>
              </a:rPr>
              <a:t>(</a:t>
            </a:r>
            <a:r>
              <a:rPr lang="zh-TW" altLang="en-US" sz="2600" b="1">
                <a:solidFill>
                  <a:srgbClr val="006600"/>
                </a:solidFill>
                <a:latin typeface="微軟正黑體" panose="020B0604030504040204" pitchFamily="34" charset="-120"/>
                <a:ea typeface="微軟正黑體" panose="020B0604030504040204" pitchFamily="34" charset="-120"/>
              </a:rPr>
              <a:t>一</a:t>
            </a:r>
            <a:r>
              <a:rPr lang="en-US" altLang="zh-TW" sz="2600" b="1" smtClean="0">
                <a:solidFill>
                  <a:srgbClr val="006600"/>
                </a:solidFill>
                <a:latin typeface="微軟正黑體" panose="020B0604030504040204" pitchFamily="34" charset="-120"/>
                <a:ea typeface="微軟正黑體" panose="020B0604030504040204" pitchFamily="34" charset="-120"/>
              </a:rPr>
              <a:t>)</a:t>
            </a:r>
            <a:r>
              <a:rPr lang="zh-TW" altLang="en-US" sz="2600" b="1">
                <a:solidFill>
                  <a:srgbClr val="006600"/>
                </a:solidFill>
                <a:latin typeface="微軟正黑體" panose="020B0604030504040204" pitchFamily="34" charset="-120"/>
                <a:ea typeface="微軟正黑體" panose="020B0604030504040204" pitchFamily="34" charset="-120"/>
              </a:rPr>
              <a:t>契約原標示之廠牌或型號不再製造或供應。</a:t>
            </a:r>
          </a:p>
          <a:p>
            <a:pPr marL="806450" lvl="1" indent="-631825" algn="just" eaLnBrk="1" hangingPunct="1">
              <a:lnSpc>
                <a:spcPts val="3000"/>
              </a:lnSpc>
              <a:spcBef>
                <a:spcPts val="0"/>
              </a:spcBef>
              <a:buClr>
                <a:srgbClr val="006600"/>
              </a:buClr>
              <a:buSzPct val="75000"/>
              <a:tabLst>
                <a:tab pos="901700" algn="l"/>
              </a:tabLst>
              <a:defRPr/>
            </a:pPr>
            <a:r>
              <a:rPr lang="zh-TW" altLang="en-US" sz="2600" b="1">
                <a:solidFill>
                  <a:srgbClr val="006600"/>
                </a:solidFill>
                <a:latin typeface="微軟正黑體" panose="020B0604030504040204" pitchFamily="34" charset="-120"/>
                <a:ea typeface="微軟正黑體" panose="020B0604030504040204" pitchFamily="34" charset="-120"/>
              </a:rPr>
              <a:t> </a:t>
            </a:r>
            <a:r>
              <a:rPr lang="en-US" altLang="zh-TW" sz="2600" b="1" smtClean="0">
                <a:solidFill>
                  <a:srgbClr val="006600"/>
                </a:solidFill>
                <a:latin typeface="微軟正黑體" panose="020B0604030504040204" pitchFamily="34" charset="-120"/>
                <a:ea typeface="微軟正黑體" panose="020B0604030504040204" pitchFamily="34" charset="-120"/>
              </a:rPr>
              <a:t>(</a:t>
            </a:r>
            <a:r>
              <a:rPr lang="zh-TW" altLang="en-US" sz="2600" b="1">
                <a:solidFill>
                  <a:srgbClr val="006600"/>
                </a:solidFill>
                <a:latin typeface="微軟正黑體" panose="020B0604030504040204" pitchFamily="34" charset="-120"/>
                <a:ea typeface="微軟正黑體" panose="020B0604030504040204" pitchFamily="34" charset="-120"/>
              </a:rPr>
              <a:t>二</a:t>
            </a:r>
            <a:r>
              <a:rPr lang="en-US" altLang="zh-TW" sz="2600" b="1" smtClean="0">
                <a:solidFill>
                  <a:srgbClr val="006600"/>
                </a:solidFill>
                <a:latin typeface="微軟正黑體" panose="020B0604030504040204" pitchFamily="34" charset="-120"/>
                <a:ea typeface="微軟正黑體" panose="020B0604030504040204" pitchFamily="34" charset="-120"/>
              </a:rPr>
              <a:t>)</a:t>
            </a:r>
            <a:r>
              <a:rPr lang="zh-TW" altLang="en-US" sz="2600" b="1" smtClean="0">
                <a:solidFill>
                  <a:srgbClr val="006600"/>
                </a:solidFill>
                <a:latin typeface="微軟正黑體" panose="020B0604030504040204" pitchFamily="34" charset="-120"/>
                <a:ea typeface="微軟正黑體" panose="020B0604030504040204" pitchFamily="34" charset="-120"/>
              </a:rPr>
              <a:t>契約</a:t>
            </a:r>
            <a:r>
              <a:rPr lang="zh-TW" altLang="en-US" sz="2600" b="1">
                <a:solidFill>
                  <a:srgbClr val="006600"/>
                </a:solidFill>
                <a:latin typeface="微軟正黑體" panose="020B0604030504040204" pitchFamily="34" charset="-120"/>
                <a:ea typeface="微軟正黑體" panose="020B0604030504040204" pitchFamily="34" charset="-120"/>
              </a:rPr>
              <a:t>原標示之分包廠商不再營業或拒絕供應。</a:t>
            </a:r>
          </a:p>
          <a:p>
            <a:pPr marL="806450" lvl="1" indent="-631825" algn="just" eaLnBrk="1" hangingPunct="1">
              <a:lnSpc>
                <a:spcPts val="3000"/>
              </a:lnSpc>
              <a:spcBef>
                <a:spcPts val="0"/>
              </a:spcBef>
              <a:buClr>
                <a:srgbClr val="006600"/>
              </a:buClr>
              <a:buSzPct val="75000"/>
              <a:tabLst>
                <a:tab pos="901700" algn="l"/>
              </a:tabLst>
              <a:defRPr/>
            </a:pPr>
            <a:r>
              <a:rPr lang="zh-TW" altLang="en-US" sz="2600" b="1">
                <a:solidFill>
                  <a:srgbClr val="006600"/>
                </a:solidFill>
                <a:latin typeface="微軟正黑體" panose="020B0604030504040204" pitchFamily="34" charset="-120"/>
                <a:ea typeface="微軟正黑體" panose="020B0604030504040204" pitchFamily="34" charset="-120"/>
              </a:rPr>
              <a:t> </a:t>
            </a:r>
            <a:r>
              <a:rPr lang="en-US" altLang="zh-TW" sz="2600" b="1" smtClean="0">
                <a:solidFill>
                  <a:srgbClr val="006600"/>
                </a:solidFill>
                <a:latin typeface="微軟正黑體" panose="020B0604030504040204" pitchFamily="34" charset="-120"/>
                <a:ea typeface="微軟正黑體" panose="020B0604030504040204" pitchFamily="34" charset="-120"/>
              </a:rPr>
              <a:t>(</a:t>
            </a:r>
            <a:r>
              <a:rPr lang="zh-TW" altLang="en-US" sz="2600" b="1">
                <a:solidFill>
                  <a:srgbClr val="006600"/>
                </a:solidFill>
                <a:latin typeface="微軟正黑體" panose="020B0604030504040204" pitchFamily="34" charset="-120"/>
                <a:ea typeface="微軟正黑體" panose="020B0604030504040204" pitchFamily="34" charset="-120"/>
              </a:rPr>
              <a:t>三</a:t>
            </a:r>
            <a:r>
              <a:rPr lang="en-US" altLang="zh-TW" sz="2600" b="1" smtClean="0">
                <a:solidFill>
                  <a:srgbClr val="006600"/>
                </a:solidFill>
                <a:latin typeface="微軟正黑體" panose="020B0604030504040204" pitchFamily="34" charset="-120"/>
                <a:ea typeface="微軟正黑體" panose="020B0604030504040204" pitchFamily="34" charset="-120"/>
              </a:rPr>
              <a:t>)</a:t>
            </a:r>
            <a:r>
              <a:rPr lang="zh-TW" altLang="en-US" sz="2600" b="1" smtClean="0">
                <a:solidFill>
                  <a:srgbClr val="006600"/>
                </a:solidFill>
                <a:latin typeface="微軟正黑體" panose="020B0604030504040204" pitchFamily="34" charset="-120"/>
                <a:ea typeface="微軟正黑體" panose="020B0604030504040204" pitchFamily="34" charset="-120"/>
              </a:rPr>
              <a:t>因</a:t>
            </a:r>
            <a:r>
              <a:rPr lang="zh-TW" altLang="en-US" sz="2600" b="1">
                <a:solidFill>
                  <a:srgbClr val="006600"/>
                </a:solidFill>
                <a:latin typeface="微軟正黑體" panose="020B0604030504040204" pitchFamily="34" charset="-120"/>
                <a:ea typeface="微軟正黑體" panose="020B0604030504040204" pitchFamily="34" charset="-120"/>
              </a:rPr>
              <a:t>不可抗力原因必須更換。</a:t>
            </a:r>
          </a:p>
          <a:p>
            <a:pPr marL="806450" lvl="1" indent="-631825" algn="just" eaLnBrk="1" hangingPunct="1">
              <a:lnSpc>
                <a:spcPts val="3000"/>
              </a:lnSpc>
              <a:spcBef>
                <a:spcPts val="0"/>
              </a:spcBef>
              <a:buClr>
                <a:srgbClr val="006600"/>
              </a:buClr>
              <a:buSzPct val="75000"/>
              <a:tabLst>
                <a:tab pos="901700" algn="l"/>
              </a:tabLst>
              <a:defRPr/>
            </a:pPr>
            <a:r>
              <a:rPr lang="zh-TW" altLang="en-US" sz="2600" b="1">
                <a:solidFill>
                  <a:srgbClr val="006600"/>
                </a:solidFill>
                <a:latin typeface="微軟正黑體" panose="020B0604030504040204" pitchFamily="34" charset="-120"/>
                <a:ea typeface="微軟正黑體" panose="020B0604030504040204" pitchFamily="34" charset="-120"/>
              </a:rPr>
              <a:t> </a:t>
            </a:r>
            <a:r>
              <a:rPr lang="en-US" altLang="zh-TW" sz="2600" b="1" smtClean="0">
                <a:solidFill>
                  <a:srgbClr val="006600"/>
                </a:solidFill>
                <a:latin typeface="微軟正黑體" panose="020B0604030504040204" pitchFamily="34" charset="-120"/>
                <a:ea typeface="微軟正黑體" panose="020B0604030504040204" pitchFamily="34" charset="-120"/>
              </a:rPr>
              <a:t>(</a:t>
            </a:r>
            <a:r>
              <a:rPr lang="zh-TW" altLang="en-US" sz="2600" b="1">
                <a:solidFill>
                  <a:srgbClr val="006600"/>
                </a:solidFill>
                <a:latin typeface="微軟正黑體" panose="020B0604030504040204" pitchFamily="34" charset="-120"/>
                <a:ea typeface="微軟正黑體" panose="020B0604030504040204" pitchFamily="34" charset="-120"/>
              </a:rPr>
              <a:t>四</a:t>
            </a:r>
            <a:r>
              <a:rPr lang="en-US" altLang="zh-TW" sz="2600" b="1" smtClean="0">
                <a:solidFill>
                  <a:srgbClr val="006600"/>
                </a:solidFill>
                <a:latin typeface="微軟正黑體" panose="020B0604030504040204" pitchFamily="34" charset="-120"/>
                <a:ea typeface="微軟正黑體" panose="020B0604030504040204" pitchFamily="34" charset="-120"/>
              </a:rPr>
              <a:t>)</a:t>
            </a:r>
            <a:r>
              <a:rPr lang="zh-TW" altLang="en-US" sz="2600" b="1" smtClean="0">
                <a:solidFill>
                  <a:srgbClr val="006600"/>
                </a:solidFill>
                <a:latin typeface="微軟正黑體" panose="020B0604030504040204" pitchFamily="34" charset="-120"/>
                <a:ea typeface="微軟正黑體" panose="020B0604030504040204" pitchFamily="34" charset="-120"/>
              </a:rPr>
              <a:t>較</a:t>
            </a:r>
            <a:r>
              <a:rPr lang="zh-TW" altLang="en-US" sz="2600" b="1">
                <a:solidFill>
                  <a:srgbClr val="006600"/>
                </a:solidFill>
                <a:latin typeface="微軟正黑體" panose="020B0604030504040204" pitchFamily="34" charset="-120"/>
                <a:ea typeface="微軟正黑體" panose="020B0604030504040204" pitchFamily="34" charset="-120"/>
              </a:rPr>
              <a:t>契約原標示者更優或對機關更有利。</a:t>
            </a:r>
          </a:p>
          <a:p>
            <a:pPr marL="806450" lvl="1" indent="-631825" algn="just" eaLnBrk="1" hangingPunct="1">
              <a:lnSpc>
                <a:spcPts val="3000"/>
              </a:lnSpc>
              <a:spcBef>
                <a:spcPts val="0"/>
              </a:spcBef>
              <a:buClr>
                <a:srgbClr val="006600"/>
              </a:buClr>
              <a:buSzPct val="75000"/>
              <a:tabLst>
                <a:tab pos="901700" algn="l"/>
              </a:tabLst>
              <a:defRPr/>
            </a:pPr>
            <a:r>
              <a:rPr lang="zh-TW" altLang="en-US" sz="2600" b="1">
                <a:solidFill>
                  <a:srgbClr val="006600"/>
                </a:solidFill>
                <a:latin typeface="微軟正黑體" panose="020B0604030504040204" pitchFamily="34" charset="-120"/>
                <a:ea typeface="微軟正黑體" panose="020B0604030504040204" pitchFamily="34" charset="-120"/>
              </a:rPr>
              <a:t> </a:t>
            </a:r>
            <a:r>
              <a:rPr lang="en-US" altLang="zh-TW" sz="2600" b="1" u="sng" smtClean="0">
                <a:solidFill>
                  <a:prstClr val="black"/>
                </a:solidFill>
                <a:latin typeface="微軟正黑體" panose="020B0604030504040204" pitchFamily="34" charset="-120"/>
                <a:ea typeface="微軟正黑體" panose="020B0604030504040204" pitchFamily="34" charset="-120"/>
              </a:rPr>
              <a:t>(</a:t>
            </a:r>
            <a:r>
              <a:rPr lang="zh-TW" altLang="en-US" sz="2600" b="1" u="sng">
                <a:solidFill>
                  <a:prstClr val="black"/>
                </a:solidFill>
                <a:latin typeface="微軟正黑體" panose="020B0604030504040204" pitchFamily="34" charset="-120"/>
                <a:ea typeface="微軟正黑體" panose="020B0604030504040204" pitchFamily="34" charset="-120"/>
              </a:rPr>
              <a:t>五</a:t>
            </a:r>
            <a:r>
              <a:rPr lang="en-US" altLang="zh-TW" sz="2600" b="1" u="sng" smtClean="0">
                <a:solidFill>
                  <a:prstClr val="black"/>
                </a:solidFill>
                <a:latin typeface="微軟正黑體" panose="020B0604030504040204" pitchFamily="34" charset="-120"/>
                <a:ea typeface="微軟正黑體" panose="020B0604030504040204" pitchFamily="34" charset="-120"/>
              </a:rPr>
              <a:t>)</a:t>
            </a:r>
            <a:r>
              <a:rPr lang="zh-TW" altLang="en-US" sz="2600" b="1" u="sng" smtClean="0">
                <a:solidFill>
                  <a:prstClr val="black"/>
                </a:solidFill>
                <a:latin typeface="微軟正黑體" panose="020B0604030504040204" pitchFamily="34" charset="-120"/>
                <a:ea typeface="微軟正黑體" panose="020B0604030504040204" pitchFamily="34" charset="-120"/>
              </a:rPr>
              <a:t>契約</a:t>
            </a:r>
            <a:r>
              <a:rPr lang="zh-TW" altLang="en-US" sz="2600" b="1" u="sng">
                <a:solidFill>
                  <a:prstClr val="black"/>
                </a:solidFill>
                <a:latin typeface="微軟正黑體" panose="020B0604030504040204" pitchFamily="34" charset="-120"/>
                <a:ea typeface="微軟正黑體" panose="020B0604030504040204" pitchFamily="34" charset="-120"/>
              </a:rPr>
              <a:t>所定技術規格違反本法</a:t>
            </a:r>
            <a:r>
              <a:rPr lang="zh-TW" altLang="en-US" sz="2600" b="1" u="sng" smtClean="0">
                <a:solidFill>
                  <a:prstClr val="black"/>
                </a:solidFill>
                <a:latin typeface="微軟正黑體" panose="020B0604030504040204" pitchFamily="34" charset="-120"/>
                <a:ea typeface="微軟正黑體" panose="020B0604030504040204" pitchFamily="34" charset="-120"/>
              </a:rPr>
              <a:t>第</a:t>
            </a:r>
            <a:r>
              <a:rPr lang="en-US" altLang="zh-TW" sz="2600" b="1" u="sng" smtClean="0">
                <a:solidFill>
                  <a:prstClr val="black"/>
                </a:solidFill>
                <a:latin typeface="微軟正黑體" panose="020B0604030504040204" pitchFamily="34" charset="-120"/>
                <a:ea typeface="微軟正黑體" panose="020B0604030504040204" pitchFamily="34" charset="-120"/>
              </a:rPr>
              <a:t>26</a:t>
            </a:r>
            <a:r>
              <a:rPr lang="zh-TW" altLang="en-US" sz="2600" b="1" u="sng" smtClean="0">
                <a:solidFill>
                  <a:prstClr val="black"/>
                </a:solidFill>
                <a:latin typeface="微軟正黑體" panose="020B0604030504040204" pitchFamily="34" charset="-120"/>
                <a:ea typeface="微軟正黑體" panose="020B0604030504040204" pitchFamily="34" charset="-120"/>
              </a:rPr>
              <a:t>條</a:t>
            </a:r>
            <a:r>
              <a:rPr lang="zh-TW" altLang="en-US" sz="2600" b="1" u="sng">
                <a:solidFill>
                  <a:prstClr val="black"/>
                </a:solidFill>
                <a:latin typeface="微軟正黑體" panose="020B0604030504040204" pitchFamily="34" charset="-120"/>
                <a:ea typeface="微軟正黑體" panose="020B0604030504040204" pitchFamily="34" charset="-120"/>
              </a:rPr>
              <a:t>規定</a:t>
            </a:r>
            <a:r>
              <a:rPr lang="zh-TW" altLang="en-US" sz="2600" b="1" u="sng" smtClean="0">
                <a:solidFill>
                  <a:prstClr val="black"/>
                </a:solidFill>
                <a:latin typeface="微軟正黑體" panose="020B0604030504040204" pitchFamily="34" charset="-120"/>
                <a:ea typeface="微軟正黑體" panose="020B0604030504040204" pitchFamily="34" charset="-120"/>
              </a:rPr>
              <a:t>。</a:t>
            </a:r>
            <a:r>
              <a:rPr lang="en-US" altLang="zh-TW" sz="2600" b="1" smtClean="0">
                <a:solidFill>
                  <a:srgbClr val="0000FF"/>
                </a:solidFill>
                <a:latin typeface="微軟正黑體" panose="020B0604030504040204" pitchFamily="34" charset="-120"/>
                <a:ea typeface="微軟正黑體" panose="020B0604030504040204" pitchFamily="34" charset="-120"/>
              </a:rPr>
              <a:t>(108.8.6</a:t>
            </a:r>
            <a:r>
              <a:rPr lang="zh-TW" altLang="en-US" sz="2600" b="1" smtClean="0">
                <a:solidFill>
                  <a:srgbClr val="0000FF"/>
                </a:solidFill>
                <a:latin typeface="微軟正黑體" panose="020B0604030504040204" pitchFamily="34" charset="-120"/>
                <a:ea typeface="微軟正黑體" panose="020B0604030504040204" pitchFamily="34" charset="-120"/>
              </a:rPr>
              <a:t>增訂</a:t>
            </a:r>
            <a:r>
              <a:rPr lang="en-US" altLang="zh-TW" sz="2600" b="1" smtClean="0">
                <a:solidFill>
                  <a:srgbClr val="0000FF"/>
                </a:solidFill>
                <a:latin typeface="微軟正黑體" panose="020B0604030504040204" pitchFamily="34" charset="-120"/>
                <a:ea typeface="微軟正黑體" panose="020B0604030504040204" pitchFamily="34" charset="-120"/>
              </a:rPr>
              <a:t>)</a:t>
            </a:r>
          </a:p>
          <a:p>
            <a:pPr marL="261938" lvl="1" indent="636588" algn="just" eaLnBrk="1" hangingPunct="1">
              <a:lnSpc>
                <a:spcPts val="3000"/>
              </a:lnSpc>
              <a:spcBef>
                <a:spcPts val="0"/>
              </a:spcBef>
              <a:buClr>
                <a:srgbClr val="006600"/>
              </a:buClr>
              <a:buSzPct val="75000"/>
              <a:tabLst>
                <a:tab pos="901700" algn="l"/>
              </a:tabLst>
              <a:defRPr/>
            </a:pPr>
            <a:r>
              <a:rPr lang="zh-TW" altLang="en-US" sz="2600" b="1" u="sng">
                <a:solidFill>
                  <a:prstClr val="black"/>
                </a:solidFill>
                <a:latin typeface="微軟正黑體" panose="020B0604030504040204" pitchFamily="34" charset="-120"/>
                <a:ea typeface="微軟正黑體" panose="020B0604030504040204" pitchFamily="34" charset="-120"/>
              </a:rPr>
              <a:t>屬前項</a:t>
            </a:r>
            <a:r>
              <a:rPr lang="zh-TW" altLang="en-US" sz="2600" b="1" u="sng" smtClean="0">
                <a:solidFill>
                  <a:prstClr val="black"/>
                </a:solidFill>
                <a:latin typeface="微軟正黑體" panose="020B0604030504040204" pitchFamily="34" charset="-120"/>
                <a:ea typeface="微軟正黑體" panose="020B0604030504040204" pitchFamily="34" charset="-120"/>
              </a:rPr>
              <a:t>第</a:t>
            </a:r>
            <a:r>
              <a:rPr lang="en-US" altLang="zh-TW" sz="2600" b="1" u="sng" smtClean="0">
                <a:solidFill>
                  <a:prstClr val="black"/>
                </a:solidFill>
                <a:latin typeface="微軟正黑體" panose="020B0604030504040204" pitchFamily="34" charset="-120"/>
                <a:ea typeface="微軟正黑體" panose="020B0604030504040204" pitchFamily="34" charset="-120"/>
              </a:rPr>
              <a:t>4</a:t>
            </a:r>
            <a:r>
              <a:rPr lang="zh-TW" altLang="en-US" sz="2600" b="1" u="sng" smtClean="0">
                <a:solidFill>
                  <a:prstClr val="black"/>
                </a:solidFill>
                <a:latin typeface="微軟正黑體" panose="020B0604030504040204" pitchFamily="34" charset="-120"/>
                <a:ea typeface="微軟正黑體" panose="020B0604030504040204" pitchFamily="34" charset="-120"/>
              </a:rPr>
              <a:t>款</a:t>
            </a:r>
            <a:r>
              <a:rPr lang="zh-TW" altLang="en-US" sz="2600" b="1" u="sng">
                <a:solidFill>
                  <a:prstClr val="black"/>
                </a:solidFill>
                <a:latin typeface="微軟正黑體" panose="020B0604030504040204" pitchFamily="34" charset="-120"/>
                <a:ea typeface="微軟正黑體" panose="020B0604030504040204" pitchFamily="34" charset="-120"/>
              </a:rPr>
              <a:t>情形，而有增加經費之必要，其經機關綜合</a:t>
            </a:r>
            <a:r>
              <a:rPr lang="zh-TW" altLang="en-US" sz="2600" b="1" u="sng" smtClean="0">
                <a:solidFill>
                  <a:prstClr val="black"/>
                </a:solidFill>
                <a:latin typeface="微軟正黑體" panose="020B0604030504040204" pitchFamily="34" charset="-120"/>
                <a:ea typeface="微軟正黑體" panose="020B0604030504040204" pitchFamily="34" charset="-120"/>
              </a:rPr>
              <a:t>評估</a:t>
            </a:r>
            <a:r>
              <a:rPr lang="zh-TW" altLang="en-US" sz="2600" b="1" u="sng">
                <a:solidFill>
                  <a:prstClr val="black"/>
                </a:solidFill>
                <a:latin typeface="微軟正黑體" panose="020B0604030504040204" pitchFamily="34" charset="-120"/>
                <a:ea typeface="微軟正黑體" panose="020B0604030504040204" pitchFamily="34" charset="-120"/>
              </a:rPr>
              <a:t>其總體效益更有利於機關者，得不受前項但書</a:t>
            </a:r>
            <a:r>
              <a:rPr lang="zh-TW" altLang="en-US" sz="2600" b="1" u="sng" smtClean="0">
                <a:solidFill>
                  <a:prstClr val="black"/>
                </a:solidFill>
                <a:latin typeface="微軟正黑體" panose="020B0604030504040204" pitchFamily="34" charset="-120"/>
                <a:ea typeface="微軟正黑體" panose="020B0604030504040204" pitchFamily="34" charset="-120"/>
              </a:rPr>
              <a:t>限制。</a:t>
            </a:r>
            <a:r>
              <a:rPr lang="en-US" altLang="zh-TW" sz="2600" b="1" smtClean="0">
                <a:solidFill>
                  <a:srgbClr val="0000FF"/>
                </a:solidFill>
                <a:latin typeface="微軟正黑體" panose="020B0604030504040204" pitchFamily="34" charset="-120"/>
                <a:ea typeface="微軟正黑體" panose="020B0604030504040204" pitchFamily="34" charset="-120"/>
              </a:rPr>
              <a:t>(108.8.6</a:t>
            </a:r>
            <a:r>
              <a:rPr lang="zh-TW" altLang="en-US" sz="2600" b="1" smtClean="0">
                <a:solidFill>
                  <a:srgbClr val="0000FF"/>
                </a:solidFill>
                <a:latin typeface="微軟正黑體" panose="020B0604030504040204" pitchFamily="34" charset="-120"/>
                <a:ea typeface="微軟正黑體" panose="020B0604030504040204" pitchFamily="34" charset="-120"/>
              </a:rPr>
              <a:t>增訂</a:t>
            </a:r>
            <a:r>
              <a:rPr lang="en-US" altLang="zh-TW" sz="2600" b="1" smtClean="0">
                <a:solidFill>
                  <a:srgbClr val="0000FF"/>
                </a:solidFill>
                <a:latin typeface="微軟正黑體" panose="020B0604030504040204" pitchFamily="34" charset="-120"/>
                <a:ea typeface="微軟正黑體" panose="020B0604030504040204" pitchFamily="34" charset="-120"/>
              </a:rPr>
              <a:t>)</a:t>
            </a:r>
            <a:endParaRPr lang="zh-TW" altLang="en-US" sz="2600" b="1">
              <a:solidFill>
                <a:srgbClr val="0000FF"/>
              </a:solidFill>
              <a:latin typeface="微軟正黑體" panose="020B0604030504040204" pitchFamily="34" charset="-120"/>
              <a:ea typeface="微軟正黑體" panose="020B0604030504040204" pitchFamily="34" charset="-120"/>
            </a:endParaRPr>
          </a:p>
        </p:txBody>
      </p:sp>
      <p:sp>
        <p:nvSpPr>
          <p:cNvPr id="6" name="書卷 (水平) 5">
            <a:extLst/>
          </p:cNvPr>
          <p:cNvSpPr/>
          <p:nvPr/>
        </p:nvSpPr>
        <p:spPr>
          <a:xfrm>
            <a:off x="5868144" y="192846"/>
            <a:ext cx="2880320" cy="787882"/>
          </a:xfrm>
          <a:prstGeom prst="horizontalScroll">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smtClean="0">
                <a:solidFill>
                  <a:srgbClr val="0000FF"/>
                </a:solidFill>
                <a:latin typeface="微軟正黑體" panose="020B0604030504040204" pitchFamily="34" charset="-120"/>
                <a:cs typeface="Times New Roman" panose="02020603050405020304" pitchFamily="18" charset="0"/>
              </a:rPr>
              <a:t>採購契約要項</a:t>
            </a:r>
            <a:endParaRPr lang="zh-TW" altLang="en-US" sz="2800" b="1" dirty="0">
              <a:solidFill>
                <a:srgbClr val="0000FF"/>
              </a:solidFill>
              <a:latin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3509429632"/>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5A1C268-0465-4A70-8B18-E1EAFB9F6D16}" type="slidenum">
              <a:rPr lang="en-US" altLang="zh-TW" sz="1400" smtClean="0">
                <a:solidFill>
                  <a:srgbClr val="AD1F1F"/>
                </a:solidFill>
                <a:latin typeface="Times New Roman" panose="02020603050405020304" pitchFamily="18" charset="0"/>
              </a:rPr>
              <a:pPr>
                <a:spcBef>
                  <a:spcPct val="0"/>
                </a:spcBef>
                <a:buClrTx/>
                <a:buSzTx/>
                <a:buFontTx/>
                <a:buNone/>
                <a:defRPr/>
              </a:pPr>
              <a:t>165</a:t>
            </a:fld>
            <a:endParaRPr lang="en-US" altLang="zh-TW" sz="1400">
              <a:solidFill>
                <a:srgbClr val="AD1F1F"/>
              </a:solidFill>
              <a:latin typeface="Times New Roman" panose="02020603050405020304" pitchFamily="18" charset="0"/>
            </a:endParaRPr>
          </a:p>
        </p:txBody>
      </p:sp>
      <p:sp>
        <p:nvSpPr>
          <p:cNvPr id="4" name="Rectangle 1026">
            <a:extLst>
              <a:ext uri="{FF2B5EF4-FFF2-40B4-BE49-F238E27FC236}"/>
            </a:extLst>
          </p:cNvPr>
          <p:cNvSpPr txBox="1">
            <a:spLocks noChangeArrowheads="1"/>
          </p:cNvSpPr>
          <p:nvPr/>
        </p:nvSpPr>
        <p:spPr bwMode="auto">
          <a:xfrm>
            <a:off x="395288" y="260350"/>
            <a:ext cx="3744664"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smtClean="0">
                <a:solidFill>
                  <a:prstClr val="black"/>
                </a:solidFill>
                <a:latin typeface="微軟正黑體" panose="020B0604030504040204" pitchFamily="34" charset="-120"/>
              </a:rPr>
              <a:t>契約變更相關函釋</a:t>
            </a:r>
            <a:endParaRPr lang="en-US" altLang="zh-TW" sz="3200" dirty="0">
              <a:solidFill>
                <a:prstClr val="black"/>
              </a:solidFill>
              <a:latin typeface="微軟正黑體" panose="020B0604030504040204" pitchFamily="34" charset="-120"/>
            </a:endParaRPr>
          </a:p>
        </p:txBody>
      </p:sp>
      <p:sp>
        <p:nvSpPr>
          <p:cNvPr id="7" name="Rectangle 1027">
            <a:extLst>
              <a:ext uri="{FF2B5EF4-FFF2-40B4-BE49-F238E27FC236}"/>
            </a:extLst>
          </p:cNvPr>
          <p:cNvSpPr txBox="1">
            <a:spLocks noChangeArrowheads="1"/>
          </p:cNvSpPr>
          <p:nvPr/>
        </p:nvSpPr>
        <p:spPr bwMode="auto">
          <a:xfrm>
            <a:off x="395288" y="1124744"/>
            <a:ext cx="85153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0" indent="0" algn="just" eaLnBrk="1" hangingPunct="1">
              <a:buClr>
                <a:srgbClr val="0000FF"/>
              </a:buClr>
              <a:buSzPct val="75000"/>
              <a:buFont typeface="Wingdings 2" panose="05020102010507070707" pitchFamily="18" charset="2"/>
              <a:buNone/>
              <a:defRPr/>
            </a:pPr>
            <a:r>
              <a:rPr lang="en-US" altLang="zh-TW" sz="2800" b="1" smtClean="0">
                <a:solidFill>
                  <a:srgbClr val="0000FF"/>
                </a:solidFill>
                <a:latin typeface="微軟正黑體" panose="020B0604030504040204" pitchFamily="34" charset="-120"/>
                <a:cs typeface="Times New Roman" panose="02020603050405020304" pitchFamily="18" charset="0"/>
              </a:rPr>
              <a:t>89</a:t>
            </a:r>
            <a:r>
              <a:rPr lang="zh-TW" altLang="en-US" sz="2800" b="1" smtClean="0">
                <a:solidFill>
                  <a:srgbClr val="0000FF"/>
                </a:solidFill>
                <a:latin typeface="微軟正黑體" panose="020B0604030504040204" pitchFamily="34" charset="-120"/>
                <a:cs typeface="Times New Roman" panose="02020603050405020304" pitchFamily="18" charset="0"/>
              </a:rPr>
              <a:t>年</a:t>
            </a:r>
            <a:r>
              <a:rPr lang="en-US" altLang="zh-TW" sz="2800" b="1" smtClean="0">
                <a:solidFill>
                  <a:srgbClr val="0000FF"/>
                </a:solidFill>
                <a:latin typeface="微軟正黑體" panose="020B0604030504040204" pitchFamily="34" charset="-120"/>
                <a:cs typeface="Times New Roman" panose="02020603050405020304" pitchFamily="18" charset="0"/>
              </a:rPr>
              <a:t>11</a:t>
            </a:r>
            <a:r>
              <a:rPr lang="zh-TW" altLang="en-US" sz="2800" b="1" smtClean="0">
                <a:solidFill>
                  <a:srgbClr val="0000FF"/>
                </a:solidFill>
                <a:latin typeface="微軟正黑體" panose="020B0604030504040204" pitchFamily="34" charset="-120"/>
                <a:cs typeface="Times New Roman" panose="02020603050405020304" pitchFamily="18" charset="0"/>
              </a:rPr>
              <a:t>月</a:t>
            </a:r>
            <a:r>
              <a:rPr lang="en-US" altLang="zh-TW" sz="2800" b="1" smtClean="0">
                <a:solidFill>
                  <a:srgbClr val="0000FF"/>
                </a:solidFill>
                <a:latin typeface="微軟正黑體" panose="020B0604030504040204" pitchFamily="34" charset="-120"/>
                <a:cs typeface="Times New Roman" panose="02020603050405020304" pitchFamily="18" charset="0"/>
              </a:rPr>
              <a:t>7</a:t>
            </a:r>
            <a:r>
              <a:rPr lang="zh-TW" altLang="en-US" sz="2800" b="1" smtClean="0">
                <a:solidFill>
                  <a:srgbClr val="0000FF"/>
                </a:solidFill>
                <a:latin typeface="微軟正黑體" panose="020B0604030504040204" pitchFamily="34" charset="-120"/>
                <a:cs typeface="Times New Roman" panose="02020603050405020304" pitchFamily="18" charset="0"/>
              </a:rPr>
              <a:t>日</a:t>
            </a:r>
            <a:r>
              <a:rPr lang="en-US" altLang="zh-TW" sz="2800" b="1" smtClean="0">
                <a:solidFill>
                  <a:srgbClr val="0000FF"/>
                </a:solidFill>
                <a:latin typeface="微軟正黑體" panose="020B0604030504040204" pitchFamily="34" charset="-120"/>
                <a:cs typeface="Times New Roman" panose="02020603050405020304" pitchFamily="18" charset="0"/>
              </a:rPr>
              <a:t>(</a:t>
            </a:r>
            <a:r>
              <a:rPr lang="zh-TW" altLang="en-US" sz="2800" b="1" smtClean="0">
                <a:solidFill>
                  <a:srgbClr val="0000FF"/>
                </a:solidFill>
                <a:latin typeface="微軟正黑體" panose="020B0604030504040204" pitchFamily="34" charset="-120"/>
                <a:cs typeface="Times New Roman" panose="02020603050405020304" pitchFamily="18" charset="0"/>
              </a:rPr>
              <a:t>八九</a:t>
            </a:r>
            <a:r>
              <a:rPr lang="en-US" altLang="zh-TW" sz="2800" b="1" smtClean="0">
                <a:solidFill>
                  <a:srgbClr val="0000FF"/>
                </a:solidFill>
                <a:latin typeface="微軟正黑體" panose="020B0604030504040204" pitchFamily="34" charset="-120"/>
                <a:cs typeface="Times New Roman" panose="02020603050405020304" pitchFamily="18" charset="0"/>
              </a:rPr>
              <a:t>)</a:t>
            </a:r>
            <a:r>
              <a:rPr lang="zh-TW" altLang="en-US" sz="2800" b="1" smtClean="0">
                <a:solidFill>
                  <a:srgbClr val="0000FF"/>
                </a:solidFill>
                <a:latin typeface="微軟正黑體" panose="020B0604030504040204" pitchFamily="34" charset="-120"/>
                <a:cs typeface="Times New Roman" panose="02020603050405020304" pitchFamily="18" charset="0"/>
              </a:rPr>
              <a:t>工程</a:t>
            </a:r>
            <a:r>
              <a:rPr lang="zh-TW" altLang="en-US" sz="2800" b="1">
                <a:solidFill>
                  <a:srgbClr val="0000FF"/>
                </a:solidFill>
                <a:latin typeface="微軟正黑體" panose="020B0604030504040204" pitchFamily="34" charset="-120"/>
                <a:cs typeface="Times New Roman" panose="02020603050405020304" pitchFamily="18" charset="0"/>
              </a:rPr>
              <a:t>企字</a:t>
            </a:r>
            <a:r>
              <a:rPr lang="zh-TW" altLang="en-US" sz="2800" b="1" smtClean="0">
                <a:solidFill>
                  <a:srgbClr val="0000FF"/>
                </a:solidFill>
                <a:latin typeface="微軟正黑體" panose="020B0604030504040204" pitchFamily="34" charset="-120"/>
                <a:cs typeface="Times New Roman" panose="02020603050405020304" pitchFamily="18" charset="0"/>
              </a:rPr>
              <a:t>第</a:t>
            </a:r>
            <a:r>
              <a:rPr lang="en-US" altLang="zh-TW" sz="2800" b="1" smtClean="0">
                <a:solidFill>
                  <a:srgbClr val="0000FF"/>
                </a:solidFill>
                <a:latin typeface="微軟正黑體" panose="020B0604030504040204" pitchFamily="34" charset="-120"/>
                <a:cs typeface="Times New Roman" panose="02020603050405020304" pitchFamily="18" charset="0"/>
              </a:rPr>
              <a:t>89030669</a:t>
            </a:r>
            <a:r>
              <a:rPr lang="zh-TW" altLang="en-US" sz="2800" b="1" smtClean="0">
                <a:solidFill>
                  <a:srgbClr val="0000FF"/>
                </a:solidFill>
                <a:latin typeface="微軟正黑體" panose="020B0604030504040204" pitchFamily="34" charset="-120"/>
                <a:cs typeface="Times New Roman" panose="02020603050405020304" pitchFamily="18" charset="0"/>
              </a:rPr>
              <a:t>號函</a:t>
            </a:r>
            <a:endParaRPr lang="en-US" altLang="zh-TW" sz="2800" b="1" smtClean="0">
              <a:solidFill>
                <a:srgbClr val="0000FF"/>
              </a:solidFill>
              <a:latin typeface="微軟正黑體" panose="020B0604030504040204" pitchFamily="34" charset="-120"/>
            </a:endParaRPr>
          </a:p>
          <a:p>
            <a:pPr marL="568325" algn="just" eaLnBrk="1" hangingPunct="1">
              <a:buClr>
                <a:srgbClr val="000066"/>
              </a:buClr>
              <a:buSzPct val="75000"/>
              <a:buFont typeface="Wingdings" panose="05000000000000000000" pitchFamily="2" charset="2"/>
              <a:buChar char="n"/>
              <a:defRPr/>
            </a:pPr>
            <a:r>
              <a:rPr lang="zh-TW" altLang="en-US" sz="2800" b="1">
                <a:solidFill>
                  <a:srgbClr val="006600"/>
                </a:solidFill>
                <a:latin typeface="微軟正黑體" panose="020B0604030504040204" pitchFamily="34" charset="-120"/>
                <a:cs typeface="Times New Roman" panose="02020603050405020304" pitchFamily="18" charset="0"/>
              </a:rPr>
              <a:t>有關「採購契約變更或加減價核准監辦備查規定一覽表」之「核准規定」欄，係指機關辦理契約變更或加減價之核准權責規定，其核准與否應考量契約變更、加減價及採限制性招標辦理之適法性及妥適性。</a:t>
            </a:r>
            <a:endParaRPr kumimoji="0" lang="en-US" altLang="zh-TW" sz="2800" b="1" dirty="0">
              <a:solidFill>
                <a:srgbClr val="000099"/>
              </a:solidFill>
              <a:latin typeface="微軟正黑體" panose="020B0604030504040204" pitchFamily="34" charset="-120"/>
              <a:cs typeface="Times New Roman" panose="02020603050405020304" pitchFamily="18" charset="0"/>
            </a:endParaRPr>
          </a:p>
        </p:txBody>
      </p:sp>
      <p:sp>
        <p:nvSpPr>
          <p:cNvPr id="8" name="Rectangle 1027">
            <a:extLst>
              <a:ext uri="{FF2B5EF4-FFF2-40B4-BE49-F238E27FC236}"/>
            </a:extLst>
          </p:cNvPr>
          <p:cNvSpPr txBox="1">
            <a:spLocks noChangeArrowheads="1"/>
          </p:cNvSpPr>
          <p:nvPr/>
        </p:nvSpPr>
        <p:spPr bwMode="auto">
          <a:xfrm>
            <a:off x="395288" y="4005064"/>
            <a:ext cx="85153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0" indent="0" algn="just" eaLnBrk="1" hangingPunct="1">
              <a:buClr>
                <a:srgbClr val="0000FF"/>
              </a:buClr>
              <a:buSzPct val="75000"/>
              <a:buFont typeface="Wingdings 2" panose="05020102010507070707" pitchFamily="18" charset="2"/>
              <a:buNone/>
              <a:defRPr/>
            </a:pPr>
            <a:r>
              <a:rPr lang="en-US" altLang="zh-TW" sz="2800" b="1" smtClean="0">
                <a:solidFill>
                  <a:srgbClr val="0000FF"/>
                </a:solidFill>
                <a:latin typeface="微軟正黑體" panose="020B0604030504040204" pitchFamily="34" charset="-120"/>
                <a:cs typeface="Times New Roman" panose="02020603050405020304" pitchFamily="18" charset="0"/>
              </a:rPr>
              <a:t>89</a:t>
            </a:r>
            <a:r>
              <a:rPr lang="zh-TW" altLang="en-US" sz="2800" b="1" smtClean="0">
                <a:solidFill>
                  <a:srgbClr val="0000FF"/>
                </a:solidFill>
                <a:latin typeface="微軟正黑體" panose="020B0604030504040204" pitchFamily="34" charset="-120"/>
                <a:cs typeface="Times New Roman" panose="02020603050405020304" pitchFamily="18" charset="0"/>
              </a:rPr>
              <a:t>年</a:t>
            </a:r>
            <a:r>
              <a:rPr lang="en-US" altLang="zh-TW" sz="2800" b="1" smtClean="0">
                <a:solidFill>
                  <a:srgbClr val="0000FF"/>
                </a:solidFill>
                <a:latin typeface="微軟正黑體" panose="020B0604030504040204" pitchFamily="34" charset="-120"/>
                <a:cs typeface="Times New Roman" panose="02020603050405020304" pitchFamily="18" charset="0"/>
              </a:rPr>
              <a:t>7</a:t>
            </a:r>
            <a:r>
              <a:rPr lang="zh-TW" altLang="en-US" sz="2800" b="1" smtClean="0">
                <a:solidFill>
                  <a:srgbClr val="0000FF"/>
                </a:solidFill>
                <a:latin typeface="微軟正黑體" panose="020B0604030504040204" pitchFamily="34" charset="-120"/>
                <a:cs typeface="Times New Roman" panose="02020603050405020304" pitchFamily="18" charset="0"/>
              </a:rPr>
              <a:t>月</a:t>
            </a:r>
            <a:r>
              <a:rPr lang="en-US" altLang="zh-TW" sz="2800" b="1" smtClean="0">
                <a:solidFill>
                  <a:srgbClr val="0000FF"/>
                </a:solidFill>
                <a:latin typeface="微軟正黑體" panose="020B0604030504040204" pitchFamily="34" charset="-120"/>
                <a:cs typeface="Times New Roman" panose="02020603050405020304" pitchFamily="18" charset="0"/>
              </a:rPr>
              <a:t>7</a:t>
            </a:r>
            <a:r>
              <a:rPr lang="zh-TW" altLang="en-US" sz="2800" b="1" smtClean="0">
                <a:solidFill>
                  <a:srgbClr val="0000FF"/>
                </a:solidFill>
                <a:latin typeface="微軟正黑體" panose="020B0604030504040204" pitchFamily="34" charset="-120"/>
                <a:cs typeface="Times New Roman" panose="02020603050405020304" pitchFamily="18" charset="0"/>
              </a:rPr>
              <a:t>日</a:t>
            </a:r>
            <a:r>
              <a:rPr lang="en-US" altLang="zh-TW" sz="2800" b="1" smtClean="0">
                <a:solidFill>
                  <a:srgbClr val="0000FF"/>
                </a:solidFill>
                <a:latin typeface="微軟正黑體" panose="020B0604030504040204" pitchFamily="34" charset="-120"/>
                <a:cs typeface="Times New Roman" panose="02020603050405020304" pitchFamily="18" charset="0"/>
              </a:rPr>
              <a:t>(</a:t>
            </a:r>
            <a:r>
              <a:rPr lang="zh-TW" altLang="en-US" sz="2800" b="1" smtClean="0">
                <a:solidFill>
                  <a:srgbClr val="0000FF"/>
                </a:solidFill>
                <a:latin typeface="微軟正黑體" panose="020B0604030504040204" pitchFamily="34" charset="-120"/>
                <a:cs typeface="Times New Roman" panose="02020603050405020304" pitchFamily="18" charset="0"/>
              </a:rPr>
              <a:t>八九</a:t>
            </a:r>
            <a:r>
              <a:rPr lang="en-US" altLang="zh-TW" sz="2800" b="1" smtClean="0">
                <a:solidFill>
                  <a:srgbClr val="0000FF"/>
                </a:solidFill>
                <a:latin typeface="微軟正黑體" panose="020B0604030504040204" pitchFamily="34" charset="-120"/>
                <a:cs typeface="Times New Roman" panose="02020603050405020304" pitchFamily="18" charset="0"/>
              </a:rPr>
              <a:t>)</a:t>
            </a:r>
            <a:r>
              <a:rPr lang="zh-TW" altLang="en-US" sz="2800" b="1" smtClean="0">
                <a:solidFill>
                  <a:srgbClr val="0000FF"/>
                </a:solidFill>
                <a:latin typeface="微軟正黑體" panose="020B0604030504040204" pitchFamily="34" charset="-120"/>
                <a:cs typeface="Times New Roman" panose="02020603050405020304" pitchFamily="18" charset="0"/>
              </a:rPr>
              <a:t>工程</a:t>
            </a:r>
            <a:r>
              <a:rPr lang="zh-TW" altLang="en-US" sz="2800" b="1">
                <a:solidFill>
                  <a:srgbClr val="0000FF"/>
                </a:solidFill>
                <a:latin typeface="微軟正黑體" panose="020B0604030504040204" pitchFamily="34" charset="-120"/>
                <a:cs typeface="Times New Roman" panose="02020603050405020304" pitchFamily="18" charset="0"/>
              </a:rPr>
              <a:t>企字</a:t>
            </a:r>
            <a:r>
              <a:rPr lang="zh-TW" altLang="en-US" sz="2800" b="1" smtClean="0">
                <a:solidFill>
                  <a:srgbClr val="0000FF"/>
                </a:solidFill>
                <a:latin typeface="微軟正黑體" panose="020B0604030504040204" pitchFamily="34" charset="-120"/>
                <a:cs typeface="Times New Roman" panose="02020603050405020304" pitchFamily="18" charset="0"/>
              </a:rPr>
              <a:t>第</a:t>
            </a:r>
            <a:r>
              <a:rPr lang="en-US" altLang="zh-TW" sz="2800" b="1" smtClean="0">
                <a:solidFill>
                  <a:srgbClr val="0000FF"/>
                </a:solidFill>
                <a:latin typeface="微軟正黑體" panose="020B0604030504040204" pitchFamily="34" charset="-120"/>
                <a:cs typeface="Times New Roman" panose="02020603050405020304" pitchFamily="18" charset="0"/>
              </a:rPr>
              <a:t>89018990</a:t>
            </a:r>
            <a:r>
              <a:rPr lang="zh-TW" altLang="en-US" sz="2800" b="1" smtClean="0">
                <a:solidFill>
                  <a:srgbClr val="0000FF"/>
                </a:solidFill>
                <a:latin typeface="微軟正黑體" panose="020B0604030504040204" pitchFamily="34" charset="-120"/>
                <a:cs typeface="Times New Roman" panose="02020603050405020304" pitchFamily="18" charset="0"/>
              </a:rPr>
              <a:t>號函</a:t>
            </a:r>
            <a:endParaRPr lang="en-US" altLang="zh-TW" sz="2800" b="1" smtClean="0">
              <a:solidFill>
                <a:srgbClr val="0000FF"/>
              </a:solidFill>
              <a:latin typeface="微軟正黑體" panose="020B0604030504040204" pitchFamily="34" charset="-120"/>
            </a:endParaRPr>
          </a:p>
          <a:p>
            <a:pPr marL="568325" algn="just" eaLnBrk="1" hangingPunct="1">
              <a:buClr>
                <a:srgbClr val="000066"/>
              </a:buClr>
              <a:buSzPct val="75000"/>
              <a:buFont typeface="Wingdings" panose="05000000000000000000" pitchFamily="2" charset="2"/>
              <a:buChar char="n"/>
              <a:defRPr/>
            </a:pPr>
            <a:r>
              <a:rPr lang="zh-TW" altLang="en-US" sz="2800" b="1">
                <a:solidFill>
                  <a:srgbClr val="006600"/>
                </a:solidFill>
                <a:latin typeface="微軟正黑體" panose="020B0604030504040204" pitchFamily="34" charset="-120"/>
                <a:cs typeface="Times New Roman" panose="02020603050405020304" pitchFamily="18" charset="0"/>
              </a:rPr>
              <a:t>機關辦理採購，其決標金額依政府採購法</a:t>
            </a:r>
            <a:r>
              <a:rPr lang="zh-TW" altLang="en-US" sz="2800" b="1" smtClean="0">
                <a:solidFill>
                  <a:srgbClr val="006600"/>
                </a:solidFill>
                <a:latin typeface="微軟正黑體" panose="020B0604030504040204" pitchFamily="34" charset="-120"/>
                <a:cs typeface="Times New Roman" panose="02020603050405020304" pitchFamily="18" charset="0"/>
              </a:rPr>
              <a:t>第</a:t>
            </a:r>
            <a:r>
              <a:rPr lang="en-US" altLang="zh-TW" sz="2800" b="1" smtClean="0">
                <a:solidFill>
                  <a:srgbClr val="006600"/>
                </a:solidFill>
                <a:latin typeface="微軟正黑體" panose="020B0604030504040204" pitchFamily="34" charset="-120"/>
                <a:cs typeface="Times New Roman" panose="02020603050405020304" pitchFamily="18" charset="0"/>
              </a:rPr>
              <a:t>61</a:t>
            </a:r>
            <a:r>
              <a:rPr lang="zh-TW" altLang="en-US" sz="2800" b="1" smtClean="0">
                <a:solidFill>
                  <a:srgbClr val="006600"/>
                </a:solidFill>
                <a:latin typeface="微軟正黑體" panose="020B0604030504040204" pitchFamily="34" charset="-120"/>
                <a:cs typeface="Times New Roman" panose="02020603050405020304" pitchFamily="18" charset="0"/>
              </a:rPr>
              <a:t>條</a:t>
            </a:r>
            <a:r>
              <a:rPr lang="en-US" altLang="zh-TW" sz="2800" b="1">
                <a:solidFill>
                  <a:srgbClr val="006600"/>
                </a:solidFill>
                <a:latin typeface="微軟正黑體" panose="020B0604030504040204" pitchFamily="34" charset="-120"/>
                <a:cs typeface="Times New Roman" panose="02020603050405020304" pitchFamily="18" charset="0"/>
              </a:rPr>
              <a:t>(</a:t>
            </a:r>
            <a:r>
              <a:rPr lang="zh-TW" altLang="en-US" sz="2800" b="1">
                <a:solidFill>
                  <a:srgbClr val="006600"/>
                </a:solidFill>
                <a:latin typeface="微軟正黑體" panose="020B0604030504040204" pitchFamily="34" charset="-120"/>
                <a:cs typeface="Times New Roman" panose="02020603050405020304" pitchFamily="18" charset="0"/>
              </a:rPr>
              <a:t>於政府採購公報刊登決標公告</a:t>
            </a:r>
            <a:r>
              <a:rPr lang="en-US" altLang="zh-TW" sz="2800" b="1">
                <a:solidFill>
                  <a:srgbClr val="006600"/>
                </a:solidFill>
                <a:latin typeface="微軟正黑體" panose="020B0604030504040204" pitchFamily="34" charset="-120"/>
                <a:cs typeface="Times New Roman" panose="02020603050405020304" pitchFamily="18" charset="0"/>
              </a:rPr>
              <a:t>)</a:t>
            </a:r>
            <a:r>
              <a:rPr lang="zh-TW" altLang="en-US" sz="2800" b="1">
                <a:solidFill>
                  <a:srgbClr val="006600"/>
                </a:solidFill>
                <a:latin typeface="微軟正黑體" panose="020B0604030504040204" pitchFamily="34" charset="-120"/>
                <a:cs typeface="Times New Roman" panose="02020603050405020304" pitchFamily="18" charset="0"/>
              </a:rPr>
              <a:t>或</a:t>
            </a:r>
            <a:r>
              <a:rPr lang="zh-TW" altLang="en-US" sz="2800" b="1" smtClean="0">
                <a:solidFill>
                  <a:srgbClr val="006600"/>
                </a:solidFill>
                <a:latin typeface="微軟正黑體" panose="020B0604030504040204" pitchFamily="34" charset="-120"/>
                <a:cs typeface="Times New Roman" panose="02020603050405020304" pitchFamily="18" charset="0"/>
              </a:rPr>
              <a:t>第</a:t>
            </a:r>
            <a:r>
              <a:rPr lang="en-US" altLang="zh-TW" sz="2800" b="1" smtClean="0">
                <a:solidFill>
                  <a:srgbClr val="006600"/>
                </a:solidFill>
                <a:latin typeface="微軟正黑體" panose="020B0604030504040204" pitchFamily="34" charset="-120"/>
                <a:cs typeface="Times New Roman" panose="02020603050405020304" pitchFamily="18" charset="0"/>
              </a:rPr>
              <a:t>62</a:t>
            </a:r>
            <a:r>
              <a:rPr lang="zh-TW" altLang="en-US" sz="2800" b="1" smtClean="0">
                <a:solidFill>
                  <a:srgbClr val="006600"/>
                </a:solidFill>
                <a:latin typeface="微軟正黑體" panose="020B0604030504040204" pitchFamily="34" charset="-120"/>
                <a:cs typeface="Times New Roman" panose="02020603050405020304" pitchFamily="18" charset="0"/>
              </a:rPr>
              <a:t>條</a:t>
            </a:r>
            <a:r>
              <a:rPr lang="en-US" altLang="zh-TW" sz="2800" b="1">
                <a:solidFill>
                  <a:srgbClr val="006600"/>
                </a:solidFill>
                <a:latin typeface="微軟正黑體" panose="020B0604030504040204" pitchFamily="34" charset="-120"/>
                <a:cs typeface="Times New Roman" panose="02020603050405020304" pitchFamily="18" charset="0"/>
              </a:rPr>
              <a:t>(</a:t>
            </a:r>
            <a:r>
              <a:rPr lang="zh-TW" altLang="en-US" sz="2800" b="1">
                <a:solidFill>
                  <a:srgbClr val="006600"/>
                </a:solidFill>
                <a:latin typeface="微軟正黑體" panose="020B0604030504040204" pitchFamily="34" charset="-120"/>
                <a:cs typeface="Times New Roman" panose="02020603050405020304" pitchFamily="18" charset="0"/>
              </a:rPr>
              <a:t>定期彙送決標資料</a:t>
            </a:r>
            <a:r>
              <a:rPr lang="en-US" altLang="zh-TW" sz="2800" b="1">
                <a:solidFill>
                  <a:srgbClr val="006600"/>
                </a:solidFill>
                <a:latin typeface="微軟正黑體" panose="020B0604030504040204" pitchFamily="34" charset="-120"/>
                <a:cs typeface="Times New Roman" panose="02020603050405020304" pitchFamily="18" charset="0"/>
              </a:rPr>
              <a:t>)</a:t>
            </a:r>
            <a:r>
              <a:rPr lang="zh-TW" altLang="en-US" sz="2800" b="1">
                <a:solidFill>
                  <a:srgbClr val="006600"/>
                </a:solidFill>
                <a:latin typeface="微軟正黑體" panose="020B0604030504040204" pitchFamily="34" charset="-120"/>
                <a:cs typeface="Times New Roman" panose="02020603050405020304" pitchFamily="18" charset="0"/>
              </a:rPr>
              <a:t>規定傳輸至本會資料庫後，如有契約變更或加減價之情形，致原決標金額增加者，該增加之金額，亦應依上揭規定辦理公告、彙送。</a:t>
            </a:r>
            <a:endParaRPr kumimoji="0" lang="en-US" altLang="zh-TW" sz="2800" b="1" dirty="0">
              <a:solidFill>
                <a:srgbClr val="000099"/>
              </a:solidFill>
              <a:latin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163062081"/>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txBox="1">
            <a:spLocks noGrp="1"/>
          </p:cNvSpPr>
          <p:nvPr/>
        </p:nvSpPr>
        <p:spPr>
          <a:xfrm>
            <a:off x="8229600" y="6477000"/>
            <a:ext cx="762000" cy="244475"/>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13CB7994-31E5-489D-8D71-C9290BF33074}" type="slidenum">
              <a:rPr kumimoji="0" lang="en-US" altLang="zh-TW" sz="16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166</a:t>
            </a:fld>
            <a:endParaRPr kumimoji="0" lang="en-US" altLang="zh-TW" sz="16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2" name="雲朵形圖說文字 1">
            <a:extLst>
              <a:ext uri="{FF2B5EF4-FFF2-40B4-BE49-F238E27FC236}"/>
            </a:extLst>
          </p:cNvPr>
          <p:cNvSpPr/>
          <p:nvPr/>
        </p:nvSpPr>
        <p:spPr>
          <a:xfrm>
            <a:off x="504240" y="1484784"/>
            <a:ext cx="8316232" cy="4992216"/>
          </a:xfrm>
          <a:prstGeom prst="cloudCallout">
            <a:avLst>
              <a:gd name="adj1" fmla="val 32212"/>
              <a:gd name="adj2" fmla="val -55891"/>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lnSpc>
                <a:spcPts val="3400"/>
              </a:lnSpc>
              <a:defRPr/>
            </a:pPr>
            <a:r>
              <a:rPr lang="zh-TW" altLang="en-US" sz="3200" b="1" smtClean="0">
                <a:solidFill>
                  <a:prstClr val="black"/>
                </a:solidFill>
                <a:latin typeface="微軟正黑體" panose="020B0604030504040204" pitchFamily="34" charset="-120"/>
                <a:cs typeface="Times New Roman" panose="02020603050405020304" pitchFamily="18" charset="0"/>
              </a:rPr>
              <a:t>機關</a:t>
            </a:r>
            <a:r>
              <a:rPr lang="zh-TW" altLang="en-US" sz="3200" b="1" u="sng" smtClean="0">
                <a:solidFill>
                  <a:srgbClr val="C00000"/>
                </a:solidFill>
                <a:latin typeface="微軟正黑體" panose="020B0604030504040204" pitchFamily="34" charset="-120"/>
                <a:cs typeface="Times New Roman" panose="02020603050405020304" pitchFamily="18" charset="0"/>
              </a:rPr>
              <a:t>是否</a:t>
            </a:r>
            <a:r>
              <a:rPr lang="zh-TW" altLang="en-US" sz="3200" b="1">
                <a:solidFill>
                  <a:prstClr val="black"/>
                </a:solidFill>
                <a:latin typeface="微軟正黑體" panose="020B0604030504040204" pitchFamily="34" charset="-120"/>
                <a:cs typeface="Times New Roman" panose="02020603050405020304" pitchFamily="18" charset="0"/>
              </a:rPr>
              <a:t>同意應審酌事項：</a:t>
            </a:r>
            <a:endParaRPr lang="en-US" altLang="zh-TW" sz="3200" b="1">
              <a:solidFill>
                <a:prstClr val="black"/>
              </a:solidFill>
              <a:latin typeface="微軟正黑體" panose="020B0604030504040204" pitchFamily="34" charset="-120"/>
              <a:cs typeface="Times New Roman" panose="02020603050405020304" pitchFamily="18" charset="0"/>
            </a:endParaRPr>
          </a:p>
          <a:p>
            <a:pPr marL="447675" indent="-447675" eaLnBrk="1" hangingPunct="1">
              <a:lnSpc>
                <a:spcPts val="3400"/>
              </a:lnSpc>
              <a:defRPr/>
            </a:pPr>
            <a:r>
              <a:rPr lang="en-US" altLang="zh-TW" sz="3200" b="1">
                <a:solidFill>
                  <a:prstClr val="black"/>
                </a:solidFill>
                <a:latin typeface="微軟正黑體" panose="020B0604030504040204" pitchFamily="34" charset="-120"/>
                <a:cs typeface="Times New Roman" panose="02020603050405020304" pitchFamily="18" charset="0"/>
              </a:rPr>
              <a:t>1.</a:t>
            </a:r>
            <a:r>
              <a:rPr lang="zh-TW" altLang="en-US" sz="3200" b="1">
                <a:solidFill>
                  <a:prstClr val="black"/>
                </a:solidFill>
                <a:latin typeface="微軟正黑體" panose="020B0604030504040204" pitchFamily="34" charset="-120"/>
                <a:cs typeface="Times New Roman" panose="02020603050405020304" pitchFamily="18" charset="0"/>
              </a:rPr>
              <a:t>有無採購法第</a:t>
            </a:r>
            <a:r>
              <a:rPr lang="en-US" altLang="zh-TW" sz="3200" b="1">
                <a:solidFill>
                  <a:prstClr val="black"/>
                </a:solidFill>
                <a:latin typeface="微軟正黑體" panose="020B0604030504040204" pitchFamily="34" charset="-120"/>
                <a:cs typeface="Times New Roman" panose="02020603050405020304" pitchFamily="18" charset="0"/>
              </a:rPr>
              <a:t>50</a:t>
            </a:r>
            <a:r>
              <a:rPr lang="zh-TW" altLang="en-US" sz="3200" b="1">
                <a:solidFill>
                  <a:prstClr val="black"/>
                </a:solidFill>
                <a:latin typeface="微軟正黑體" panose="020B0604030504040204" pitchFamily="34" charset="-120"/>
                <a:cs typeface="Times New Roman" panose="02020603050405020304" pitchFamily="18" charset="0"/>
              </a:rPr>
              <a:t>條第</a:t>
            </a:r>
            <a:r>
              <a:rPr lang="en-US" altLang="zh-TW" sz="3200" b="1">
                <a:solidFill>
                  <a:prstClr val="black"/>
                </a:solidFill>
                <a:latin typeface="微軟正黑體" panose="020B0604030504040204" pitchFamily="34" charset="-120"/>
                <a:cs typeface="Times New Roman" panose="02020603050405020304" pitchFamily="18" charset="0"/>
              </a:rPr>
              <a:t>1</a:t>
            </a:r>
            <a:r>
              <a:rPr lang="zh-TW" altLang="en-US" sz="3200" b="1">
                <a:solidFill>
                  <a:prstClr val="black"/>
                </a:solidFill>
                <a:latin typeface="微軟正黑體" panose="020B0604030504040204" pitchFamily="34" charset="-120"/>
                <a:cs typeface="Times New Roman" panose="02020603050405020304" pitchFamily="18" charset="0"/>
              </a:rPr>
              <a:t>項第</a:t>
            </a:r>
            <a:r>
              <a:rPr lang="en-US" altLang="zh-TW" sz="3200" b="1">
                <a:solidFill>
                  <a:prstClr val="black"/>
                </a:solidFill>
                <a:latin typeface="微軟正黑體" panose="020B0604030504040204" pitchFamily="34" charset="-120"/>
                <a:cs typeface="Times New Roman" panose="02020603050405020304" pitchFamily="18" charset="0"/>
              </a:rPr>
              <a:t>4</a:t>
            </a:r>
            <a:r>
              <a:rPr lang="zh-TW" altLang="en-US" sz="3200" b="1">
                <a:solidFill>
                  <a:prstClr val="black"/>
                </a:solidFill>
                <a:latin typeface="微軟正黑體" panose="020B0604030504040204" pitchFamily="34" charset="-120"/>
                <a:cs typeface="Times New Roman" panose="02020603050405020304" pitchFamily="18" charset="0"/>
              </a:rPr>
              <a:t>款</a:t>
            </a:r>
            <a:r>
              <a:rPr lang="en-US" altLang="zh-TW" sz="3200" b="1">
                <a:solidFill>
                  <a:prstClr val="black"/>
                </a:solidFill>
                <a:latin typeface="微軟正黑體" panose="020B0604030504040204" pitchFamily="34" charset="-120"/>
                <a:cs typeface="Times New Roman" panose="02020603050405020304" pitchFamily="18" charset="0"/>
              </a:rPr>
              <a:t>『</a:t>
            </a:r>
            <a:r>
              <a:rPr lang="zh-TW" altLang="en-US" sz="3200" b="1">
                <a:solidFill>
                  <a:prstClr val="black"/>
                </a:solidFill>
                <a:latin typeface="微軟正黑體" panose="020B0604030504040204" pitchFamily="34" charset="-120"/>
                <a:cs typeface="Times New Roman" panose="02020603050405020304" pitchFamily="18" charset="0"/>
              </a:rPr>
              <a:t>以不實之文件投標。</a:t>
            </a:r>
            <a:r>
              <a:rPr lang="en-US" altLang="zh-TW" sz="3200" b="1">
                <a:solidFill>
                  <a:prstClr val="black"/>
                </a:solidFill>
                <a:latin typeface="微軟正黑體" panose="020B0604030504040204" pitchFamily="34" charset="-120"/>
                <a:cs typeface="Times New Roman" panose="02020603050405020304" pitchFamily="18" charset="0"/>
              </a:rPr>
              <a:t>』</a:t>
            </a:r>
            <a:r>
              <a:rPr lang="zh-TW" altLang="en-US" sz="3200" b="1">
                <a:solidFill>
                  <a:prstClr val="black"/>
                </a:solidFill>
                <a:latin typeface="微軟正黑體" panose="020B0604030504040204" pitchFamily="34" charset="-120"/>
                <a:cs typeface="Times New Roman" panose="02020603050405020304" pitchFamily="18" charset="0"/>
              </a:rPr>
              <a:t>情形。</a:t>
            </a:r>
            <a:endParaRPr lang="en-US" altLang="zh-TW" sz="3200" b="1">
              <a:solidFill>
                <a:prstClr val="black"/>
              </a:solidFill>
              <a:latin typeface="微軟正黑體" panose="020B0604030504040204" pitchFamily="34" charset="-120"/>
              <a:cs typeface="Times New Roman" panose="02020603050405020304" pitchFamily="18" charset="0"/>
            </a:endParaRPr>
          </a:p>
          <a:p>
            <a:pPr marL="447675" indent="-447675" eaLnBrk="1" hangingPunct="1">
              <a:lnSpc>
                <a:spcPts val="3400"/>
              </a:lnSpc>
              <a:defRPr/>
            </a:pPr>
            <a:r>
              <a:rPr lang="en-US" altLang="zh-TW" sz="3200" b="1">
                <a:solidFill>
                  <a:prstClr val="black"/>
                </a:solidFill>
                <a:latin typeface="微軟正黑體" panose="020B0604030504040204" pitchFamily="34" charset="-120"/>
                <a:cs typeface="Times New Roman" panose="02020603050405020304" pitchFamily="18" charset="0"/>
              </a:rPr>
              <a:t>2.</a:t>
            </a:r>
            <a:r>
              <a:rPr lang="zh-TW" altLang="en-US" sz="3200" b="1">
                <a:solidFill>
                  <a:prstClr val="black"/>
                </a:solidFill>
                <a:latin typeface="微軟正黑體" panose="020B0604030504040204" pitchFamily="34" charset="-120"/>
                <a:cs typeface="Times New Roman" panose="02020603050405020304" pitchFamily="18" charset="0"/>
              </a:rPr>
              <a:t>有無採購法第</a:t>
            </a:r>
            <a:r>
              <a:rPr lang="en-US" altLang="zh-TW" sz="3200" b="1">
                <a:solidFill>
                  <a:prstClr val="black"/>
                </a:solidFill>
                <a:latin typeface="微軟正黑體" panose="020B0604030504040204" pitchFamily="34" charset="-120"/>
                <a:cs typeface="Times New Roman" panose="02020603050405020304" pitchFamily="18" charset="0"/>
              </a:rPr>
              <a:t>101</a:t>
            </a:r>
            <a:r>
              <a:rPr lang="zh-TW" altLang="en-US" sz="3200" b="1">
                <a:solidFill>
                  <a:prstClr val="black"/>
                </a:solidFill>
                <a:latin typeface="微軟正黑體" panose="020B0604030504040204" pitchFamily="34" charset="-120"/>
                <a:cs typeface="Times New Roman" panose="02020603050405020304" pitchFamily="18" charset="0"/>
              </a:rPr>
              <a:t>條第</a:t>
            </a:r>
            <a:r>
              <a:rPr lang="en-US" altLang="zh-TW" sz="3200" b="1">
                <a:solidFill>
                  <a:prstClr val="black"/>
                </a:solidFill>
                <a:latin typeface="微軟正黑體" panose="020B0604030504040204" pitchFamily="34" charset="-120"/>
                <a:cs typeface="Times New Roman" panose="02020603050405020304" pitchFamily="18" charset="0"/>
              </a:rPr>
              <a:t>1</a:t>
            </a:r>
            <a:r>
              <a:rPr lang="zh-TW" altLang="en-US" sz="3200" b="1">
                <a:solidFill>
                  <a:prstClr val="black"/>
                </a:solidFill>
                <a:latin typeface="微軟正黑體" panose="020B0604030504040204" pitchFamily="34" charset="-120"/>
                <a:cs typeface="Times New Roman" panose="02020603050405020304" pitchFamily="18" charset="0"/>
              </a:rPr>
              <a:t>項第</a:t>
            </a:r>
            <a:r>
              <a:rPr lang="en-US" altLang="zh-TW" sz="3200" b="1">
                <a:solidFill>
                  <a:prstClr val="black"/>
                </a:solidFill>
                <a:latin typeface="微軟正黑體" panose="020B0604030504040204" pitchFamily="34" charset="-120"/>
                <a:cs typeface="Times New Roman" panose="02020603050405020304" pitchFamily="18" charset="0"/>
              </a:rPr>
              <a:t>4</a:t>
            </a:r>
            <a:r>
              <a:rPr lang="zh-TW" altLang="en-US" sz="3200" b="1">
                <a:solidFill>
                  <a:prstClr val="black"/>
                </a:solidFill>
                <a:latin typeface="微軟正黑體" panose="020B0604030504040204" pitchFamily="34" charset="-120"/>
                <a:cs typeface="Times New Roman" panose="02020603050405020304" pitchFamily="18" charset="0"/>
              </a:rPr>
              <a:t>款、第</a:t>
            </a:r>
            <a:r>
              <a:rPr lang="en-US" altLang="zh-TW" sz="3200" b="1">
                <a:solidFill>
                  <a:prstClr val="black"/>
                </a:solidFill>
                <a:latin typeface="微軟正黑體" panose="020B0604030504040204" pitchFamily="34" charset="-120"/>
                <a:cs typeface="Times New Roman" panose="02020603050405020304" pitchFamily="18" charset="0"/>
              </a:rPr>
              <a:t>12</a:t>
            </a:r>
            <a:r>
              <a:rPr lang="zh-TW" altLang="en-US" sz="3200" b="1">
                <a:solidFill>
                  <a:prstClr val="black"/>
                </a:solidFill>
                <a:latin typeface="微軟正黑體" panose="020B0604030504040204" pitchFamily="34" charset="-120"/>
                <a:cs typeface="Times New Roman" panose="02020603050405020304" pitchFamily="18" charset="0"/>
              </a:rPr>
              <a:t>款情形。</a:t>
            </a:r>
            <a:endParaRPr lang="en-US" altLang="zh-TW" sz="3200" b="1">
              <a:solidFill>
                <a:prstClr val="black"/>
              </a:solidFill>
              <a:latin typeface="微軟正黑體" panose="020B0604030504040204" pitchFamily="34" charset="-120"/>
              <a:cs typeface="Times New Roman" panose="02020603050405020304" pitchFamily="18" charset="0"/>
            </a:endParaRPr>
          </a:p>
          <a:p>
            <a:pPr marL="447675" indent="-447675" eaLnBrk="1" hangingPunct="1">
              <a:lnSpc>
                <a:spcPts val="3400"/>
              </a:lnSpc>
              <a:defRPr/>
            </a:pPr>
            <a:r>
              <a:rPr lang="en-US" altLang="zh-TW" sz="3200" b="1">
                <a:solidFill>
                  <a:prstClr val="black"/>
                </a:solidFill>
                <a:latin typeface="微軟正黑體" panose="020B0604030504040204" pitchFamily="34" charset="-120"/>
                <a:cs typeface="Times New Roman" panose="02020603050405020304" pitchFamily="18" charset="0"/>
              </a:rPr>
              <a:t>3.</a:t>
            </a:r>
            <a:r>
              <a:rPr lang="zh-TW" altLang="en-US" sz="3200" b="1">
                <a:solidFill>
                  <a:prstClr val="black"/>
                </a:solidFill>
                <a:latin typeface="微軟正黑體" panose="020B0604030504040204" pitchFamily="34" charset="-120"/>
                <a:cs typeface="Times New Roman" panose="02020603050405020304" pitchFamily="18" charset="0"/>
              </a:rPr>
              <a:t>有無採購契約要項第</a:t>
            </a:r>
            <a:r>
              <a:rPr lang="en-US" altLang="zh-TW" sz="3200" b="1">
                <a:solidFill>
                  <a:prstClr val="black"/>
                </a:solidFill>
                <a:latin typeface="微軟正黑體" panose="020B0604030504040204" pitchFamily="34" charset="-120"/>
                <a:cs typeface="Times New Roman" panose="02020603050405020304" pitchFamily="18" charset="0"/>
              </a:rPr>
              <a:t>21</a:t>
            </a:r>
            <a:r>
              <a:rPr lang="zh-TW" altLang="en-US" sz="3200" b="1">
                <a:solidFill>
                  <a:prstClr val="black"/>
                </a:solidFill>
                <a:latin typeface="微軟正黑體" panose="020B0604030504040204" pitchFamily="34" charset="-120"/>
                <a:cs typeface="Times New Roman" panose="02020603050405020304" pitchFamily="18" charset="0"/>
              </a:rPr>
              <a:t>點情形。</a:t>
            </a:r>
            <a:endParaRPr lang="zh-TW" altLang="en-US" sz="3200" b="1" dirty="0">
              <a:solidFill>
                <a:prstClr val="black"/>
              </a:solidFill>
              <a:latin typeface="微軟正黑體" panose="020B0604030504040204" pitchFamily="34" charset="-120"/>
              <a:cs typeface="Times New Roman" panose="02020603050405020304" pitchFamily="18" charset="0"/>
            </a:endParaRPr>
          </a:p>
        </p:txBody>
      </p:sp>
      <p:sp>
        <p:nvSpPr>
          <p:cNvPr id="6" name="Rectangle 11">
            <a:extLst>
              <a:ext uri="{FF2B5EF4-FFF2-40B4-BE49-F238E27FC236}"/>
            </a:extLst>
          </p:cNvPr>
          <p:cNvSpPr>
            <a:spLocks noChangeArrowheads="1"/>
          </p:cNvSpPr>
          <p:nvPr/>
        </p:nvSpPr>
        <p:spPr bwMode="auto">
          <a:xfrm>
            <a:off x="504240" y="260648"/>
            <a:ext cx="8088312" cy="900559"/>
          </a:xfrm>
          <a:prstGeom prst="rect">
            <a:avLst/>
          </a:prstGeom>
          <a:noFill/>
          <a:ln w="9525">
            <a:noFill/>
            <a:miter lim="800000"/>
            <a:headEnd/>
            <a:tailEnd/>
          </a:ln>
          <a:effectLst/>
        </p:spPr>
        <p:txBody>
          <a:bodyPr/>
          <a:lstStyle/>
          <a:p>
            <a:pPr marL="534988" lvl="1" indent="-534988" algn="just" eaLnBrk="1" hangingPunct="1">
              <a:lnSpc>
                <a:spcPts val="2800"/>
              </a:lnSpc>
              <a:spcBef>
                <a:spcPts val="0"/>
              </a:spcBef>
              <a:buClr>
                <a:srgbClr val="006600"/>
              </a:buClr>
              <a:buSzPct val="75000"/>
              <a:defRPr/>
            </a:pPr>
            <a:r>
              <a:rPr lang="en-US" altLang="zh-TW" b="1">
                <a:solidFill>
                  <a:srgbClr val="C00000"/>
                </a:solidFill>
                <a:latin typeface="微軟正黑體" panose="020B0604030504040204" pitchFamily="34" charset="-120"/>
                <a:ea typeface="微軟正黑體" panose="020B0604030504040204" pitchFamily="34" charset="-120"/>
              </a:rPr>
              <a:t>Q</a:t>
            </a:r>
            <a:r>
              <a:rPr lang="zh-TW" altLang="en-US" b="1" smtClean="0">
                <a:solidFill>
                  <a:srgbClr val="C00000"/>
                </a:solidFill>
                <a:latin typeface="微軟正黑體" panose="020B0604030504040204" pitchFamily="34" charset="-120"/>
                <a:ea typeface="微軟正黑體" panose="020B0604030504040204" pitchFamily="34" charset="-120"/>
              </a:rPr>
              <a:t>：</a:t>
            </a:r>
            <a:r>
              <a:rPr lang="zh-TW" altLang="en-US" b="1" smtClean="0">
                <a:solidFill>
                  <a:srgbClr val="000099"/>
                </a:solidFill>
                <a:latin typeface="微軟正黑體" panose="020B0604030504040204" pitchFamily="34" charset="-120"/>
                <a:ea typeface="微軟正黑體" panose="020B0604030504040204" pitchFamily="34" charset="-120"/>
              </a:rPr>
              <a:t>機關堆高機採購，開標時辦理規格審查，得標廠商履約後以投標所送廠牌型號已停產，要求契約變更？</a:t>
            </a:r>
            <a:endParaRPr lang="zh-TW" altLang="en-US"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39417983"/>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09C986-7847-4F2D-B227-514A756861A7}" type="slidenum">
              <a:rPr lang="en-US" altLang="zh-TW" sz="1400" smtClean="0">
                <a:solidFill>
                  <a:srgbClr val="AD1F1F"/>
                </a:solidFill>
                <a:latin typeface="Times New Roman" panose="02020603050405020304" pitchFamily="18" charset="0"/>
              </a:rPr>
              <a:pPr>
                <a:spcBef>
                  <a:spcPct val="0"/>
                </a:spcBef>
                <a:buClrTx/>
                <a:buSzTx/>
                <a:buFontTx/>
                <a:buNone/>
                <a:defRPr/>
              </a:pPr>
              <a:t>167</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323528" y="260648"/>
            <a:ext cx="8426003" cy="6408712"/>
          </a:xfrm>
          <a:prstGeom prst="rect">
            <a:avLst/>
          </a:prstGeom>
          <a:noFill/>
          <a:ln w="9525">
            <a:noFill/>
            <a:miter lim="800000"/>
            <a:headEnd/>
            <a:tailEnd/>
          </a:ln>
          <a:effectLst/>
        </p:spPr>
        <p:txBody>
          <a:bodyPr/>
          <a:lstStyle/>
          <a:p>
            <a:pPr marL="261938" indent="-261938" algn="just" eaLnBrk="1" hangingPunct="1">
              <a:lnSpc>
                <a:spcPts val="2800"/>
              </a:lnSpc>
              <a:spcBef>
                <a:spcPct val="20000"/>
              </a:spcBef>
              <a:buClr>
                <a:prstClr val="black"/>
              </a:buClr>
              <a:buSzPct val="75000"/>
              <a:buFont typeface="Wingdings" pitchFamily="2" charset="2"/>
              <a:buChar char="l"/>
              <a:defRPr/>
            </a:pPr>
            <a:r>
              <a:rPr lang="zh-TW" altLang="en-US" sz="2600" b="1" dirty="0">
                <a:solidFill>
                  <a:srgbClr val="AD1F1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採購法第</a:t>
            </a:r>
            <a:r>
              <a:rPr lang="en-US" altLang="zh-TW" sz="2600" b="1" dirty="0">
                <a:solidFill>
                  <a:srgbClr val="AD1F1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50</a:t>
            </a:r>
            <a:r>
              <a:rPr lang="zh-TW" altLang="en-US" sz="2600" b="1" dirty="0">
                <a:solidFill>
                  <a:srgbClr val="AD1F1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a:t>
            </a:r>
          </a:p>
          <a:p>
            <a:pPr marL="277813" lvl="1" indent="615950" algn="just" eaLnBrk="1" hangingPunct="1">
              <a:lnSpc>
                <a:spcPts val="2800"/>
              </a:lnSpc>
              <a:buClr>
                <a:srgbClr val="006600"/>
              </a:buClr>
              <a:buSzPct val="75000"/>
              <a:defRPr/>
            </a:pPr>
            <a:r>
              <a:rPr lang="zh-TW" altLang="en-US" sz="26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投標</a:t>
            </a:r>
            <a:r>
              <a:rPr lang="zh-TW" altLang="en-US" sz="2600" b="1" u="sng"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廠商有下列情形</a:t>
            </a:r>
            <a:r>
              <a:rPr lang="zh-TW" altLang="en-US" sz="26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之一，經機關於開標前發現者，其所投之標</a:t>
            </a:r>
            <a:r>
              <a:rPr lang="zh-TW" altLang="en-US" sz="2600" b="1" u="sng"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應不予開標</a:t>
            </a:r>
            <a:r>
              <a:rPr lang="zh-TW" altLang="en-US" sz="26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；於</a:t>
            </a:r>
            <a:r>
              <a:rPr lang="zh-TW" altLang="en-US" sz="2600" b="1" u="sng"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開標後發現者，應不決標</a:t>
            </a:r>
            <a:r>
              <a:rPr lang="zh-TW" altLang="en-US" sz="26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予</a:t>
            </a:r>
            <a:r>
              <a:rPr lang="zh-TW" altLang="en-US" sz="2600" b="1">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該</a:t>
            </a:r>
            <a:r>
              <a:rPr lang="zh-TW" altLang="en-US" sz="26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廠商：</a:t>
            </a:r>
            <a:endParaRPr lang="en-US" altLang="zh-TW" sz="26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893763" lvl="2" indent="-620713" algn="just" eaLnBrk="1" hangingPunct="1">
              <a:lnSpc>
                <a:spcPts val="2800"/>
              </a:lnSpc>
              <a:buClr>
                <a:srgbClr val="000099"/>
              </a:buClr>
              <a:buSzPct val="75000"/>
              <a:defRPr/>
            </a:pPr>
            <a:r>
              <a:rPr lang="zh-TW" altLang="en-US" sz="26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一、未依招標文件之規定投標。</a:t>
            </a:r>
          </a:p>
          <a:p>
            <a:pPr marL="893763" lvl="2" indent="-620713" algn="just" eaLnBrk="1" hangingPunct="1">
              <a:lnSpc>
                <a:spcPts val="2800"/>
              </a:lnSpc>
              <a:buClr>
                <a:srgbClr val="000099"/>
              </a:buClr>
              <a:buSzPct val="75000"/>
              <a:defRPr/>
            </a:pPr>
            <a:r>
              <a:rPr lang="zh-TW" altLang="en-US" sz="26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二、投標文件內容不符合招標文件之規定。</a:t>
            </a:r>
          </a:p>
          <a:p>
            <a:pPr marL="893763" lvl="2" indent="-620713" algn="just" eaLnBrk="1" hangingPunct="1">
              <a:lnSpc>
                <a:spcPts val="2800"/>
              </a:lnSpc>
              <a:buClr>
                <a:srgbClr val="000099"/>
              </a:buClr>
              <a:buSzPct val="75000"/>
              <a:defRPr/>
            </a:pPr>
            <a:r>
              <a:rPr lang="zh-TW" altLang="en-US" sz="26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三、</a:t>
            </a:r>
            <a:r>
              <a:rPr lang="zh-TW" altLang="en-US" sz="2600" b="1" spc="-100"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借用或冒用他人名義</a:t>
            </a:r>
            <a:r>
              <a:rPr lang="zh-TW" altLang="en-US" sz="2600" b="1" spc="-10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或</a:t>
            </a:r>
            <a:r>
              <a:rPr lang="zh-TW" altLang="en-US" sz="2600" b="1" spc="-100"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證件投標</a:t>
            </a:r>
            <a:r>
              <a:rPr lang="zh-TW" altLang="en-US" sz="2600" b="1" spc="-100"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a:t>
            </a:r>
            <a:endParaRPr lang="zh-TW" altLang="en-US" sz="2600" b="1" spc="-100"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893763" lvl="2" indent="-620713" algn="just" eaLnBrk="1" hangingPunct="1">
              <a:lnSpc>
                <a:spcPts val="2800"/>
              </a:lnSpc>
              <a:buClr>
                <a:srgbClr val="000099"/>
              </a:buClr>
              <a:buSzPct val="75000"/>
              <a:defRPr/>
            </a:pPr>
            <a:r>
              <a:rPr lang="zh-TW" altLang="en-US" sz="2600" b="1" u="sng">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四、以不實之文件投標。</a:t>
            </a:r>
            <a:r>
              <a:rPr lang="zh-TW" altLang="en-US" sz="2600" u="sng">
                <a:solidFill>
                  <a:prstClr val="black"/>
                </a:solidFill>
                <a:latin typeface="微軟正黑體" panose="020B0604030504040204" pitchFamily="34" charset="-120"/>
                <a:ea typeface="微軟正黑體" panose="020B0604030504040204" pitchFamily="34" charset="-120"/>
              </a:rPr>
              <a:t> </a:t>
            </a:r>
            <a:endParaRPr lang="zh-TW" altLang="en-US" sz="2600" b="1" u="sng" dirty="0">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893763" lvl="2" indent="-620713" algn="just" eaLnBrk="1" hangingPunct="1">
              <a:lnSpc>
                <a:spcPts val="2800"/>
              </a:lnSpc>
              <a:buClr>
                <a:srgbClr val="000099"/>
              </a:buClr>
              <a:buSzPct val="75000"/>
              <a:defRPr/>
            </a:pPr>
            <a:r>
              <a:rPr lang="zh-TW" altLang="en-US" sz="26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五、不同投標廠商間之投標文件內容有重大</a:t>
            </a:r>
            <a:r>
              <a:rPr lang="zh-TW" altLang="en-US" sz="2600"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異常</a:t>
            </a:r>
            <a:r>
              <a:rPr lang="zh-TW" altLang="en-US" sz="2600"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關聯。</a:t>
            </a:r>
            <a:r>
              <a:rPr lang="zh-TW" altLang="en-US" sz="2600" smtClean="0">
                <a:solidFill>
                  <a:srgbClr val="0000FF"/>
                </a:solidFill>
                <a:latin typeface="微軟正黑體" panose="020B0604030504040204" pitchFamily="34" charset="-120"/>
                <a:ea typeface="微軟正黑體" panose="020B0604030504040204" pitchFamily="34" charset="-120"/>
              </a:rPr>
              <a:t> </a:t>
            </a:r>
            <a:endParaRPr lang="zh-TW" altLang="en-US" sz="26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893763" lvl="2" indent="-620713" algn="just" eaLnBrk="1" hangingPunct="1">
              <a:lnSpc>
                <a:spcPts val="2800"/>
              </a:lnSpc>
              <a:buClr>
                <a:srgbClr val="000099"/>
              </a:buClr>
              <a:buSzPct val="75000"/>
              <a:defRPr/>
            </a:pPr>
            <a:r>
              <a:rPr lang="zh-TW" altLang="en-US" sz="2600"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六、</a:t>
            </a:r>
            <a:r>
              <a:rPr lang="zh-TW" altLang="en-US" sz="2600"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第</a:t>
            </a:r>
            <a:r>
              <a:rPr lang="en-US" altLang="zh-TW" sz="2600"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103</a:t>
            </a:r>
            <a:r>
              <a:rPr lang="zh-TW" altLang="en-US" sz="2600"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條第</a:t>
            </a:r>
            <a:r>
              <a:rPr lang="en-US" altLang="zh-TW" sz="2600"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a:t>
            </a:r>
            <a:r>
              <a:rPr lang="zh-TW" altLang="en-US" sz="2600"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項</a:t>
            </a:r>
            <a:r>
              <a:rPr lang="zh-TW" altLang="en-US" sz="2600"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不得參加投標或作為決標對象之情形。</a:t>
            </a:r>
            <a:endParaRPr lang="zh-TW" altLang="en-US" sz="26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893763" lvl="2" indent="-620713" algn="just" eaLnBrk="1" hangingPunct="1">
              <a:lnSpc>
                <a:spcPts val="2800"/>
              </a:lnSpc>
              <a:buClr>
                <a:srgbClr val="000099"/>
              </a:buClr>
              <a:buSzPct val="75000"/>
              <a:defRPr/>
            </a:pPr>
            <a:r>
              <a:rPr lang="zh-TW" altLang="en-US" sz="26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七、其他影響採購公正之違反法令行為。</a:t>
            </a:r>
          </a:p>
          <a:p>
            <a:pPr marL="277813" lvl="1" indent="615950" algn="just" eaLnBrk="1" hangingPunct="1">
              <a:lnSpc>
                <a:spcPts val="2800"/>
              </a:lnSpc>
              <a:buClr>
                <a:srgbClr val="006600"/>
              </a:buClr>
              <a:buSzPct val="75000"/>
              <a:defRPr/>
            </a:pPr>
            <a:r>
              <a:rPr lang="zh-TW" altLang="en-US" sz="26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決標或簽約後發現得標廠商於決標</a:t>
            </a:r>
            <a:r>
              <a:rPr lang="zh-TW" altLang="en-US" sz="2600" b="1">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前有</a:t>
            </a:r>
            <a:r>
              <a:rPr lang="zh-TW" altLang="en-US" sz="2600" b="1" u="sng">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第一</a:t>
            </a:r>
            <a:r>
              <a:rPr lang="zh-TW" altLang="en-US" sz="2600" b="1">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項</a:t>
            </a:r>
            <a:r>
              <a:rPr lang="zh-TW" altLang="en-US" sz="26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情形者，應撤銷決標、終止契約或解除契約，並得追償損失。但撤銷決標、終止契約或解除契約反不符公共利益，並經上級機關核准者，不在此限。</a:t>
            </a:r>
          </a:p>
          <a:p>
            <a:pPr marL="277813" lvl="1" indent="615950" algn="just" eaLnBrk="1" hangingPunct="1">
              <a:lnSpc>
                <a:spcPts val="2800"/>
              </a:lnSpc>
              <a:buClr>
                <a:srgbClr val="006600"/>
              </a:buClr>
              <a:buSzPct val="75000"/>
              <a:defRPr/>
            </a:pPr>
            <a:r>
              <a:rPr lang="zh-TW" altLang="en-US" sz="26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第一項不予開標或不予決標，致採購程序無法繼續進行者，機關得宣布廢標。</a:t>
            </a:r>
            <a:endParaRPr lang="zh-TW" altLang="en-US" sz="26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43776112"/>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7B32127-986A-43DC-8DB7-AA84BE7B62DB}" type="slidenum">
              <a:rPr lang="en-US" altLang="zh-TW" sz="1400" smtClean="0">
                <a:solidFill>
                  <a:srgbClr val="AD1F1F"/>
                </a:solidFill>
                <a:latin typeface="Times New Roman" panose="02020603050405020304" pitchFamily="18" charset="0"/>
              </a:rPr>
              <a:pPr>
                <a:spcBef>
                  <a:spcPct val="0"/>
                </a:spcBef>
                <a:buClrTx/>
                <a:buSzTx/>
                <a:buFontTx/>
                <a:buNone/>
                <a:defRPr/>
              </a:pPr>
              <a:t>168</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12492" y="332656"/>
            <a:ext cx="8750300" cy="6084676"/>
          </a:xfrm>
          <a:prstGeom prst="rect">
            <a:avLst/>
          </a:prstGeom>
          <a:noFill/>
          <a:ln w="9525">
            <a:noFill/>
            <a:miter lim="800000"/>
            <a:headEnd/>
            <a:tailEnd/>
          </a:ln>
          <a:effectLst/>
        </p:spPr>
        <p:txBody>
          <a:bodyPr/>
          <a:lstStyle>
            <a:lvl1pPr marL="261938" indent="-261938">
              <a:defRPr kumimoji="1" sz="2400">
                <a:solidFill>
                  <a:schemeClr val="tx1"/>
                </a:solidFill>
                <a:latin typeface="Times New Roman" panose="02020603050405020304" pitchFamily="18" charset="0"/>
                <a:ea typeface="新細明體" panose="02020500000000000000" pitchFamily="18" charset="-120"/>
              </a:defRPr>
            </a:lvl1pPr>
            <a:lvl2pPr marL="268288" indent="534988">
              <a:defRPr kumimoji="1" sz="2400">
                <a:solidFill>
                  <a:schemeClr val="tx1"/>
                </a:solidFill>
                <a:latin typeface="Times New Roman" panose="02020603050405020304" pitchFamily="18" charset="0"/>
                <a:ea typeface="新細明體" panose="02020500000000000000" pitchFamily="18" charset="-120"/>
              </a:defRPr>
            </a:lvl2pPr>
            <a:lvl3pPr marL="803275" indent="-542925">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just" eaLnBrk="1" hangingPunct="1">
              <a:spcBef>
                <a:spcPct val="20000"/>
              </a:spcBef>
              <a:buClr>
                <a:prstClr val="black"/>
              </a:buClr>
              <a:buSzPct val="75000"/>
              <a:buFont typeface="Wingdings" panose="05000000000000000000" pitchFamily="2" charset="2"/>
              <a:buChar char="l"/>
              <a:defRPr/>
            </a:pPr>
            <a:r>
              <a:rPr lang="zh-TW" altLang="en-US" b="1" smtClean="0">
                <a:solidFill>
                  <a:srgbClr val="AD1F1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採購法第</a:t>
            </a:r>
            <a:r>
              <a:rPr lang="en-US" altLang="zh-TW" b="1" smtClean="0">
                <a:solidFill>
                  <a:srgbClr val="AD1F1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101</a:t>
            </a:r>
            <a:r>
              <a:rPr lang="zh-TW" altLang="en-US" b="1" smtClean="0">
                <a:solidFill>
                  <a:srgbClr val="AD1F1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a:t>
            </a:r>
            <a:r>
              <a:rPr lang="en-US" altLang="zh-TW" b="1">
                <a:solidFill>
                  <a:srgbClr val="100278"/>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(108.5.22</a:t>
            </a:r>
            <a:r>
              <a:rPr lang="zh-TW" altLang="en-US" b="1">
                <a:solidFill>
                  <a:srgbClr val="100278"/>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修正</a:t>
            </a:r>
            <a:r>
              <a:rPr lang="en-US" altLang="zh-TW" b="1">
                <a:solidFill>
                  <a:srgbClr val="100278"/>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a:t>
            </a:r>
            <a:endParaRPr lang="en-US" altLang="zh-TW" b="1" smtClean="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lvl="1" algn="just" eaLnBrk="1" hangingPunct="1">
              <a:buClr>
                <a:srgbClr val="006600"/>
              </a:buClr>
              <a:buSzPct val="75000"/>
              <a:defRPr/>
            </a:pPr>
            <a:r>
              <a:rPr lang="zh-TW" altLang="en-US" b="1">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機關辦理採購，發現廠商有下列情形之一，應將其事實、理由</a:t>
            </a:r>
            <a:r>
              <a:rPr lang="zh-TW" altLang="en-US" b="1" u="sng">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及依</a:t>
            </a:r>
            <a:r>
              <a:rPr lang="zh-TW" altLang="en-US" b="1" u="sng" smtClean="0">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第</a:t>
            </a:r>
            <a:r>
              <a:rPr lang="en-US" altLang="zh-TW" b="1" u="sng" smtClean="0">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103</a:t>
            </a:r>
            <a:r>
              <a:rPr lang="zh-TW" altLang="en-US" b="1" u="sng" smtClean="0">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條第</a:t>
            </a:r>
            <a:r>
              <a:rPr lang="en-US" altLang="zh-TW" b="1" u="sng" smtClean="0">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a:t>
            </a:r>
            <a:r>
              <a:rPr lang="zh-TW" altLang="en-US" b="1" u="sng" smtClean="0">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項</a:t>
            </a:r>
            <a:r>
              <a:rPr lang="zh-TW" altLang="en-US" b="1" u="sng">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所定期間</a:t>
            </a:r>
            <a:r>
              <a:rPr lang="zh-TW" altLang="en-US" b="1">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通知廠商，並附記如未提出異議者，將刊登政府採購公報： </a:t>
            </a:r>
            <a:endParaRPr lang="zh-TW" altLang="en-US"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lvl="2" algn="just" eaLnBrk="1" hangingPunct="1">
              <a:buClr>
                <a:srgbClr val="0000FF"/>
              </a:buClr>
              <a:buSzPct val="75000"/>
              <a:defRPr/>
            </a:pP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一、容許他人借用本人名義或證件參加投標者。 </a:t>
            </a:r>
          </a:p>
          <a:p>
            <a:pPr marL="901700" lvl="2" indent="-641350" algn="just" eaLnBrk="1" hangingPunct="1">
              <a:buClr>
                <a:srgbClr val="0000FF"/>
              </a:buClr>
              <a:buSzPct val="75000"/>
              <a:defRPr/>
            </a:pP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二</a:t>
            </a:r>
            <a:r>
              <a:rPr lang="zh-TW" altLang="en-US"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、借用或冒用他人名義或證件投標者。 </a:t>
            </a:r>
            <a:endPar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lvl="2" algn="just" eaLnBrk="1" hangingPunct="1">
              <a:buClr>
                <a:srgbClr val="0000FF"/>
              </a:buClr>
              <a:buSzPct val="75000"/>
              <a:defRPr/>
            </a:pP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三、擅自減省工料情節重大者。 </a:t>
            </a:r>
          </a:p>
          <a:p>
            <a:pPr lvl="2" algn="just" eaLnBrk="1" hangingPunct="1">
              <a:buClr>
                <a:srgbClr val="0000FF"/>
              </a:buClr>
              <a:buSzPct val="75000"/>
              <a:defRPr/>
            </a:pP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四</a:t>
            </a:r>
            <a:r>
              <a:rPr lang="zh-TW" altLang="en-US"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、以</a:t>
            </a:r>
            <a:r>
              <a:rPr lang="zh-TW" altLang="en-US" b="1" u="sng">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虛偽不實</a:t>
            </a:r>
            <a:r>
              <a:rPr lang="zh-TW" altLang="en-US"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之文件投標、訂約或履約，</a:t>
            </a:r>
            <a:r>
              <a:rPr lang="zh-TW" altLang="en-US" b="1" u="sng">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情節重大者</a:t>
            </a:r>
            <a:r>
              <a:rPr lang="zh-TW" altLang="en-US"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a:t>
            </a:r>
            <a:endPar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lvl="2" algn="just" eaLnBrk="1" hangingPunct="1">
              <a:buClr>
                <a:srgbClr val="0000FF"/>
              </a:buClr>
              <a:buSzPct val="75000"/>
              <a:defRPr/>
            </a:pP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五、受停業處分期間仍參加投標者。</a:t>
            </a:r>
          </a:p>
          <a:p>
            <a:pPr lvl="2" algn="just" eaLnBrk="1" hangingPunct="1">
              <a:buClr>
                <a:srgbClr val="0000FF"/>
              </a:buClr>
              <a:buSzPct val="75000"/>
              <a:defRPr/>
            </a:pP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六、犯第</a:t>
            </a:r>
            <a:r>
              <a:rPr lang="en-US" altLang="zh-TW"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87</a:t>
            </a: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條至第</a:t>
            </a:r>
            <a:r>
              <a:rPr lang="en-US" altLang="zh-TW"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92</a:t>
            </a: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條之罪，經第一審為有罪判決者。</a:t>
            </a:r>
          </a:p>
          <a:p>
            <a:pPr lvl="2" algn="just" eaLnBrk="1" hangingPunct="1">
              <a:buClr>
                <a:srgbClr val="0000FF"/>
              </a:buClr>
              <a:buSzPct val="75000"/>
              <a:defRPr/>
            </a:pP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七、得標後無正當理由而不訂約者。</a:t>
            </a:r>
          </a:p>
          <a:p>
            <a:pPr lvl="2" algn="just" eaLnBrk="1" hangingPunct="1">
              <a:buClr>
                <a:srgbClr val="0000FF"/>
              </a:buClr>
              <a:buSzPct val="75000"/>
              <a:defRPr/>
            </a:pP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八、查驗或驗收不合格，情節重大者。</a:t>
            </a:r>
            <a:r>
              <a:rPr lang="zh-TW" altLang="en-US" smtClean="0">
                <a:solidFill>
                  <a:prstClr val="black"/>
                </a:solidFill>
                <a:latin typeface="微軟正黑體" panose="020B0604030504040204" pitchFamily="34" charset="-120"/>
                <a:ea typeface="微軟正黑體" panose="020B0604030504040204" pitchFamily="34" charset="-120"/>
              </a:rPr>
              <a:t> </a:t>
            </a:r>
            <a:r>
              <a:rPr lang="en-US" altLang="zh-TW"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    </a:t>
            </a:r>
          </a:p>
          <a:p>
            <a:pPr lvl="2" algn="just" eaLnBrk="1" hangingPunct="1">
              <a:buClr>
                <a:srgbClr val="0000FF"/>
              </a:buClr>
              <a:buSzPct val="75000"/>
              <a:defRPr/>
            </a:pP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九、驗收後不履行保固責任</a:t>
            </a:r>
            <a:r>
              <a:rPr lang="zh-TW" altLang="en-US"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者以虛偽不實之文件投標、訂約或履約</a:t>
            </a:r>
            <a:r>
              <a:rPr lang="zh-TW" altLang="en-US" b="1" u="sng">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，情節重大者</a:t>
            </a: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a:t>
            </a:r>
            <a:endParaRPr lang="en-US" altLang="zh-TW"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lvl="2" algn="just" eaLnBrk="1" hangingPunct="1">
              <a:buClr>
                <a:srgbClr val="0000FF"/>
              </a:buClr>
              <a:buSzPct val="75000"/>
              <a:defRPr/>
            </a:pPr>
            <a:r>
              <a:rPr lang="zh-TW" altLang="en-US"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十、因可歸責於廠商之事由，致延誤履約期限，情節重大者。</a:t>
            </a:r>
          </a:p>
          <a:p>
            <a:pPr lvl="2" algn="just" eaLnBrk="1" hangingPunct="1">
              <a:buClr>
                <a:srgbClr val="0000FF"/>
              </a:buClr>
              <a:buSzPct val="75000"/>
              <a:defRPr/>
            </a:pPr>
            <a:r>
              <a:rPr lang="zh-TW" altLang="en-US"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十一、違反</a:t>
            </a: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第</a:t>
            </a:r>
            <a:r>
              <a:rPr lang="en-US" altLang="zh-TW"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65</a:t>
            </a: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a:t>
            </a:r>
            <a:r>
              <a:rPr lang="zh-TW" altLang="en-US"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規定轉包者</a:t>
            </a:r>
            <a:r>
              <a:rPr lang="zh-TW" altLang="en-US"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a:t>
            </a:r>
            <a:endParaRPr lang="en-US" altLang="zh-TW"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8931579"/>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B670734C-0E6B-4F44-B2CF-16B6DEAB1602}" type="slidenum">
              <a:rPr lang="en-US" altLang="zh-TW" sz="1400" smtClean="0">
                <a:solidFill>
                  <a:srgbClr val="AD1F1F"/>
                </a:solidFill>
                <a:latin typeface="Times New Roman" panose="02020603050405020304" pitchFamily="18" charset="0"/>
              </a:rPr>
              <a:pPr>
                <a:spcBef>
                  <a:spcPct val="0"/>
                </a:spcBef>
                <a:buClrTx/>
                <a:buSzTx/>
                <a:buFontTx/>
                <a:buNone/>
                <a:defRPr/>
              </a:pPr>
              <a:t>169</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39028" y="424334"/>
            <a:ext cx="8750300" cy="5668962"/>
          </a:xfrm>
          <a:prstGeom prst="rect">
            <a:avLst/>
          </a:prstGeom>
          <a:noFill/>
          <a:ln w="9525">
            <a:noFill/>
            <a:miter lim="800000"/>
            <a:headEnd/>
            <a:tailEnd/>
          </a:ln>
          <a:effectLst/>
        </p:spPr>
        <p:txBody>
          <a:bodyPr/>
          <a:lstStyle>
            <a:lvl1pPr marL="261938" indent="-261938">
              <a:defRPr kumimoji="1" sz="2400">
                <a:solidFill>
                  <a:schemeClr val="tx1"/>
                </a:solidFill>
                <a:latin typeface="Times New Roman" panose="02020603050405020304" pitchFamily="18" charset="0"/>
                <a:ea typeface="新細明體" panose="02020500000000000000" pitchFamily="18" charset="-120"/>
              </a:defRPr>
            </a:lvl1pPr>
            <a:lvl2pPr marL="268288" indent="534988">
              <a:defRPr kumimoji="1" sz="2400">
                <a:solidFill>
                  <a:schemeClr val="tx1"/>
                </a:solidFill>
                <a:latin typeface="Times New Roman" panose="02020603050405020304" pitchFamily="18" charset="0"/>
                <a:ea typeface="新細明體" panose="02020500000000000000" pitchFamily="18" charset="-120"/>
              </a:defRPr>
            </a:lvl2pPr>
            <a:lvl3pPr marL="803275" indent="-542925">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just" eaLnBrk="1" hangingPunct="1">
              <a:spcBef>
                <a:spcPct val="20000"/>
              </a:spcBef>
              <a:buClr>
                <a:prstClr val="black"/>
              </a:buClr>
              <a:buSzPct val="75000"/>
              <a:buFont typeface="Wingdings" panose="05000000000000000000" pitchFamily="2" charset="2"/>
              <a:buChar char="l"/>
              <a:defRPr/>
            </a:pPr>
            <a:r>
              <a:rPr lang="zh-TW" altLang="en-US" b="1" smtClean="0">
                <a:solidFill>
                  <a:srgbClr val="AD1F1F"/>
                </a:solidFill>
                <a:latin typeface="微軟正黑體" panose="020B0604030504040204" pitchFamily="34" charset="-120"/>
                <a:ea typeface="微軟正黑體" panose="020B0604030504040204" pitchFamily="34" charset="-120"/>
              </a:rPr>
              <a:t>採購法第</a:t>
            </a:r>
            <a:r>
              <a:rPr lang="en-US" altLang="zh-TW" b="1" smtClean="0">
                <a:solidFill>
                  <a:srgbClr val="AD1F1F"/>
                </a:solidFill>
                <a:latin typeface="微軟正黑體" panose="020B0604030504040204" pitchFamily="34" charset="-120"/>
                <a:ea typeface="微軟正黑體" panose="020B0604030504040204" pitchFamily="34" charset="-120"/>
              </a:rPr>
              <a:t>101</a:t>
            </a:r>
            <a:r>
              <a:rPr lang="zh-TW" altLang="en-US" b="1" smtClean="0">
                <a:solidFill>
                  <a:srgbClr val="AD1F1F"/>
                </a:solidFill>
                <a:latin typeface="微軟正黑體" panose="020B0604030504040204" pitchFamily="34" charset="-120"/>
                <a:ea typeface="微軟正黑體" panose="020B0604030504040204" pitchFamily="34" charset="-120"/>
              </a:rPr>
              <a:t>條</a:t>
            </a:r>
            <a:endParaRPr lang="en-US" altLang="zh-TW" b="1" smtClean="0">
              <a:solidFill>
                <a:srgbClr val="660033"/>
              </a:solidFill>
              <a:latin typeface="微軟正黑體" panose="020B0604030504040204" pitchFamily="34" charset="-120"/>
              <a:ea typeface="微軟正黑體" panose="020B0604030504040204" pitchFamily="34" charset="-120"/>
            </a:endParaRPr>
          </a:p>
          <a:p>
            <a:pPr lvl="2" algn="just" eaLnBrk="1" hangingPunct="1">
              <a:buClr>
                <a:srgbClr val="0000FF"/>
              </a:buClr>
              <a:buSzPct val="75000"/>
              <a:defRPr/>
            </a:pPr>
            <a:r>
              <a:rPr lang="zh-TW" altLang="en-US" b="1" smtClean="0">
                <a:solidFill>
                  <a:srgbClr val="0000FF"/>
                </a:solidFill>
                <a:latin typeface="微軟正黑體" panose="020B0604030504040204" pitchFamily="34" charset="-120"/>
                <a:ea typeface="微軟正黑體" panose="020B0604030504040204" pitchFamily="34" charset="-120"/>
              </a:rPr>
              <a:t>十二</a:t>
            </a:r>
            <a:r>
              <a:rPr lang="zh-TW" altLang="en-US" b="1">
                <a:solidFill>
                  <a:srgbClr val="0000FF"/>
                </a:solidFill>
                <a:latin typeface="微軟正黑體" panose="020B0604030504040204" pitchFamily="34" charset="-120"/>
                <a:ea typeface="微軟正黑體" panose="020B0604030504040204" pitchFamily="34" charset="-120"/>
              </a:rPr>
              <a:t>、因可歸責於廠商之事由，致解除或終止契約</a:t>
            </a:r>
            <a:r>
              <a:rPr lang="zh-TW" altLang="en-US" b="1" u="sng">
                <a:solidFill>
                  <a:prstClr val="black"/>
                </a:solidFill>
                <a:latin typeface="微軟正黑體" panose="020B0604030504040204" pitchFamily="34" charset="-120"/>
                <a:ea typeface="微軟正黑體" panose="020B0604030504040204" pitchFamily="34" charset="-120"/>
              </a:rPr>
              <a:t>，情節重大</a:t>
            </a:r>
            <a:r>
              <a:rPr lang="zh-TW" altLang="en-US" b="1">
                <a:solidFill>
                  <a:srgbClr val="0000FF"/>
                </a:solidFill>
                <a:latin typeface="微軟正黑體" panose="020B0604030504040204" pitchFamily="34" charset="-120"/>
                <a:ea typeface="微軟正黑體" panose="020B0604030504040204" pitchFamily="34" charset="-120"/>
              </a:rPr>
              <a:t>者。</a:t>
            </a:r>
          </a:p>
          <a:p>
            <a:pPr lvl="2" algn="just" eaLnBrk="1" hangingPunct="1">
              <a:buClr>
                <a:srgbClr val="0000FF"/>
              </a:buClr>
              <a:buSzPct val="75000"/>
              <a:defRPr/>
            </a:pPr>
            <a:r>
              <a:rPr lang="zh-TW" altLang="en-US" b="1">
                <a:solidFill>
                  <a:srgbClr val="0000FF"/>
                </a:solidFill>
                <a:latin typeface="微軟正黑體" panose="020B0604030504040204" pitchFamily="34" charset="-120"/>
                <a:ea typeface="微軟正黑體" panose="020B0604030504040204" pitchFamily="34" charset="-120"/>
              </a:rPr>
              <a:t>十三、破產程序中之廠商。</a:t>
            </a:r>
          </a:p>
          <a:p>
            <a:pPr lvl="2" algn="just" eaLnBrk="1" hangingPunct="1">
              <a:buClr>
                <a:srgbClr val="0000FF"/>
              </a:buClr>
              <a:buSzPct val="75000"/>
              <a:defRPr/>
            </a:pPr>
            <a:r>
              <a:rPr lang="zh-TW" altLang="en-US" b="1">
                <a:solidFill>
                  <a:srgbClr val="0000FF"/>
                </a:solidFill>
                <a:latin typeface="微軟正黑體" panose="020B0604030504040204" pitchFamily="34" charset="-120"/>
                <a:ea typeface="微軟正黑體" panose="020B0604030504040204" pitchFamily="34" charset="-120"/>
              </a:rPr>
              <a:t>十四、歧視</a:t>
            </a:r>
            <a:r>
              <a:rPr lang="zh-TW" altLang="en-US" b="1" u="sng">
                <a:solidFill>
                  <a:prstClr val="black"/>
                </a:solidFill>
                <a:latin typeface="微軟正黑體" panose="020B0604030504040204" pitchFamily="34" charset="-120"/>
                <a:ea typeface="微軟正黑體" panose="020B0604030504040204" pitchFamily="34" charset="-120"/>
              </a:rPr>
              <a:t>性別</a:t>
            </a:r>
            <a:r>
              <a:rPr lang="zh-TW" altLang="en-US" b="1">
                <a:solidFill>
                  <a:srgbClr val="0000FF"/>
                </a:solidFill>
                <a:latin typeface="微軟正黑體" panose="020B0604030504040204" pitchFamily="34" charset="-120"/>
                <a:ea typeface="微軟正黑體" panose="020B0604030504040204" pitchFamily="34" charset="-120"/>
              </a:rPr>
              <a:t>、原住民、</a:t>
            </a:r>
            <a:r>
              <a:rPr lang="zh-TW" altLang="en-US" b="1" u="sng">
                <a:solidFill>
                  <a:prstClr val="black"/>
                </a:solidFill>
                <a:latin typeface="微軟正黑體" panose="020B0604030504040204" pitchFamily="34" charset="-120"/>
                <a:ea typeface="微軟正黑體" panose="020B0604030504040204" pitchFamily="34" charset="-120"/>
              </a:rPr>
              <a:t>身心障礙</a:t>
            </a:r>
            <a:r>
              <a:rPr lang="zh-TW" altLang="en-US" b="1">
                <a:solidFill>
                  <a:srgbClr val="0000FF"/>
                </a:solidFill>
                <a:latin typeface="微軟正黑體" panose="020B0604030504040204" pitchFamily="34" charset="-120"/>
                <a:ea typeface="微軟正黑體" panose="020B0604030504040204" pitchFamily="34" charset="-120"/>
              </a:rPr>
              <a:t>或弱勢團體人士，情節重大者。</a:t>
            </a:r>
          </a:p>
          <a:p>
            <a:pPr lvl="2" algn="just" eaLnBrk="1" hangingPunct="1">
              <a:buClr>
                <a:srgbClr val="0000FF"/>
              </a:buClr>
              <a:buSzPct val="75000"/>
              <a:defRPr/>
            </a:pPr>
            <a:r>
              <a:rPr lang="zh-TW" altLang="en-US" b="1" u="sng">
                <a:solidFill>
                  <a:prstClr val="black"/>
                </a:solidFill>
                <a:latin typeface="微軟正黑體" panose="020B0604030504040204" pitchFamily="34" charset="-120"/>
                <a:ea typeface="微軟正黑體" panose="020B0604030504040204" pitchFamily="34" charset="-120"/>
              </a:rPr>
              <a:t>十五、對採購有關人員行求、期約或交付不正利益者</a:t>
            </a:r>
            <a:r>
              <a:rPr lang="zh-TW" altLang="en-US" b="1" smtClean="0">
                <a:solidFill>
                  <a:srgbClr val="0000FF"/>
                </a:solidFill>
                <a:latin typeface="微軟正黑體" panose="020B0604030504040204" pitchFamily="34" charset="-120"/>
                <a:ea typeface="微軟正黑體" panose="020B0604030504040204" pitchFamily="34" charset="-120"/>
              </a:rPr>
              <a:t>。</a:t>
            </a:r>
            <a:endParaRPr lang="en-US" altLang="zh-TW" b="1" smtClean="0">
              <a:solidFill>
                <a:srgbClr val="0000FF"/>
              </a:solidFill>
              <a:latin typeface="微軟正黑體" panose="020B0604030504040204" pitchFamily="34" charset="-120"/>
              <a:ea typeface="微軟正黑體" panose="020B0604030504040204" pitchFamily="34" charset="-120"/>
            </a:endParaRPr>
          </a:p>
          <a:p>
            <a:pPr marL="266700" lvl="1" indent="546100" algn="just" eaLnBrk="1" hangingPunct="1">
              <a:buClr>
                <a:srgbClr val="006600"/>
              </a:buClr>
              <a:buSzPct val="75000"/>
              <a:defRPr/>
            </a:pPr>
            <a:r>
              <a:rPr lang="zh-TW" altLang="en-US" b="1">
                <a:solidFill>
                  <a:srgbClr val="006600"/>
                </a:solidFill>
                <a:latin typeface="微軟正黑體" panose="020B0604030504040204" pitchFamily="34" charset="-120"/>
                <a:ea typeface="微軟正黑體" panose="020B0604030504040204" pitchFamily="34" charset="-120"/>
              </a:rPr>
              <a:t>廠商之履約連帶保證廠商經機關通知履行連帶保證責任者，適用前項之規定。</a:t>
            </a:r>
            <a:endParaRPr lang="en-US" altLang="zh-TW" b="1">
              <a:solidFill>
                <a:srgbClr val="006600"/>
              </a:solidFill>
              <a:latin typeface="微軟正黑體" panose="020B0604030504040204" pitchFamily="34" charset="-120"/>
              <a:ea typeface="微軟正黑體" panose="020B0604030504040204" pitchFamily="34" charset="-120"/>
            </a:endParaRPr>
          </a:p>
          <a:p>
            <a:pPr marL="266700" lvl="1" indent="546100" algn="just" eaLnBrk="1" hangingPunct="1">
              <a:buClr>
                <a:srgbClr val="006600"/>
              </a:buClr>
              <a:buSzPct val="75000"/>
              <a:defRPr/>
            </a:pPr>
            <a:r>
              <a:rPr lang="zh-TW" altLang="en-US" b="1" u="sng">
                <a:solidFill>
                  <a:prstClr val="black"/>
                </a:solidFill>
                <a:latin typeface="微軟正黑體" panose="020B0604030504040204" pitchFamily="34" charset="-120"/>
                <a:ea typeface="微軟正黑體" panose="020B0604030504040204" pitchFamily="34" charset="-120"/>
              </a:rPr>
              <a:t>機關為第一項通知前，應給予廠商口頭或書面陳述意見之機會，機關並應成立採購工作及審查小組認定廠商是否該當第一項各款情形之一。</a:t>
            </a:r>
            <a:r>
              <a:rPr lang="en-US" altLang="zh-TW" b="1">
                <a:solidFill>
                  <a:srgbClr val="100278"/>
                </a:solidFill>
                <a:latin typeface="微軟正黑體" panose="020B0604030504040204" pitchFamily="34" charset="-120"/>
                <a:ea typeface="微軟正黑體" panose="020B0604030504040204" pitchFamily="34" charset="-120"/>
              </a:rPr>
              <a:t> (108.5.22</a:t>
            </a:r>
            <a:r>
              <a:rPr lang="zh-TW" altLang="en-US" b="1">
                <a:solidFill>
                  <a:srgbClr val="100278"/>
                </a:solidFill>
                <a:latin typeface="微軟正黑體" panose="020B0604030504040204" pitchFamily="34" charset="-120"/>
                <a:ea typeface="微軟正黑體" panose="020B0604030504040204" pitchFamily="34" charset="-120"/>
              </a:rPr>
              <a:t>修正</a:t>
            </a:r>
            <a:r>
              <a:rPr lang="en-US" altLang="zh-TW" b="1">
                <a:solidFill>
                  <a:srgbClr val="100278"/>
                </a:solidFill>
                <a:latin typeface="微軟正黑體" panose="020B0604030504040204" pitchFamily="34" charset="-120"/>
                <a:ea typeface="微軟正黑體" panose="020B0604030504040204" pitchFamily="34" charset="-120"/>
              </a:rPr>
              <a:t>)</a:t>
            </a:r>
            <a:endParaRPr lang="zh-TW" altLang="en-US" b="1" u="sng">
              <a:solidFill>
                <a:prstClr val="black"/>
              </a:solidFill>
              <a:latin typeface="微軟正黑體" panose="020B0604030504040204" pitchFamily="34" charset="-120"/>
              <a:ea typeface="微軟正黑體" panose="020B0604030504040204" pitchFamily="34" charset="-120"/>
            </a:endParaRPr>
          </a:p>
          <a:p>
            <a:pPr marL="266700" lvl="1" indent="546100" algn="just" eaLnBrk="1" hangingPunct="1">
              <a:buClr>
                <a:srgbClr val="006600"/>
              </a:buClr>
              <a:buSzPct val="75000"/>
              <a:defRPr/>
            </a:pPr>
            <a:r>
              <a:rPr lang="zh-TW" altLang="en-US" b="1" u="sng">
                <a:solidFill>
                  <a:prstClr val="black"/>
                </a:solidFill>
                <a:latin typeface="微軟正黑體" panose="020B0604030504040204" pitchFamily="34" charset="-120"/>
                <a:ea typeface="微軟正黑體" panose="020B0604030504040204" pitchFamily="34" charset="-120"/>
              </a:rPr>
              <a:t>機關審酌第一項所定情節重大，應考量機關所受損害之輕重、廠商可歸責之程度、廠商之實際補救或賠償措施等情形。</a:t>
            </a:r>
            <a:r>
              <a:rPr lang="en-US" altLang="zh-TW" b="1">
                <a:solidFill>
                  <a:srgbClr val="100278"/>
                </a:solidFill>
                <a:latin typeface="微軟正黑體" panose="020B0604030504040204" pitchFamily="34" charset="-120"/>
                <a:ea typeface="微軟正黑體" panose="020B0604030504040204" pitchFamily="34" charset="-120"/>
              </a:rPr>
              <a:t> (108.5.22</a:t>
            </a:r>
            <a:r>
              <a:rPr lang="zh-TW" altLang="en-US" b="1">
                <a:solidFill>
                  <a:srgbClr val="100278"/>
                </a:solidFill>
                <a:latin typeface="微軟正黑體" panose="020B0604030504040204" pitchFamily="34" charset="-120"/>
                <a:ea typeface="微軟正黑體" panose="020B0604030504040204" pitchFamily="34" charset="-120"/>
              </a:rPr>
              <a:t>修正</a:t>
            </a:r>
            <a:r>
              <a:rPr lang="en-US" altLang="zh-TW" b="1">
                <a:solidFill>
                  <a:srgbClr val="100278"/>
                </a:solidFill>
                <a:latin typeface="微軟正黑體" panose="020B0604030504040204" pitchFamily="34" charset="-120"/>
                <a:ea typeface="微軟正黑體" panose="020B0604030504040204" pitchFamily="34" charset="-120"/>
              </a:rPr>
              <a:t>)</a:t>
            </a:r>
            <a:endParaRPr lang="en-US" altLang="zh-TW" b="1">
              <a:solidFill>
                <a:srgbClr val="006600"/>
              </a:solidFill>
              <a:latin typeface="微軟正黑體" panose="020B0604030504040204" pitchFamily="34" charset="-120"/>
              <a:ea typeface="微軟正黑體" panose="020B0604030504040204" pitchFamily="34" charset="-120"/>
            </a:endParaRPr>
          </a:p>
          <a:p>
            <a:pPr lvl="2" algn="just" eaLnBrk="1" hangingPunct="1">
              <a:buClr>
                <a:srgbClr val="0000FF"/>
              </a:buClr>
              <a:buSzPct val="75000"/>
              <a:defRPr/>
            </a:pPr>
            <a:endParaRPr lang="en-US" altLang="zh-TW" b="1" smtClean="0">
              <a:solidFill>
                <a:srgbClr val="0000FF"/>
              </a:solidFill>
              <a:latin typeface="微軟正黑體" panose="020B0604030504040204" pitchFamily="34" charset="-120"/>
              <a:ea typeface="微軟正黑體" panose="020B0604030504040204" pitchFamily="34" charset="-120"/>
            </a:endParaRPr>
          </a:p>
          <a:p>
            <a:pPr lvl="2" algn="just" eaLnBrk="1" hangingPunct="1">
              <a:buClr>
                <a:srgbClr val="0000FF"/>
              </a:buClr>
              <a:buSzPct val="75000"/>
              <a:defRPr/>
            </a:pPr>
            <a:endParaRPr lang="zh-TW" altLang="en-US" b="1">
              <a:solidFill>
                <a:srgbClr val="0000FF"/>
              </a:solidFill>
              <a:latin typeface="微軟正黑體" panose="020B0604030504040204" pitchFamily="34" charset="-120"/>
              <a:ea typeface="微軟正黑體" panose="020B0604030504040204" pitchFamily="34" charset="-120"/>
            </a:endParaRPr>
          </a:p>
          <a:p>
            <a:pPr lvl="2" algn="just" eaLnBrk="1" hangingPunct="1">
              <a:buClr>
                <a:srgbClr val="0000FF"/>
              </a:buClr>
              <a:buSzPct val="75000"/>
              <a:defRPr/>
            </a:pPr>
            <a:endParaRPr lang="en-US" altLang="zh-TW" b="1" smtClean="0">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137318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EF64240-BEC5-4DF6-9D3C-700F522A6B88}" type="slidenum">
              <a:rPr lang="en-US" altLang="zh-TW" sz="1400" smtClean="0">
                <a:solidFill>
                  <a:srgbClr val="AD1F1F"/>
                </a:solidFill>
                <a:latin typeface="Times New Roman" panose="02020603050405020304" pitchFamily="18" charset="0"/>
              </a:rPr>
              <a:pPr>
                <a:spcBef>
                  <a:spcPct val="0"/>
                </a:spcBef>
                <a:buClrTx/>
                <a:buSzTx/>
                <a:buFontTx/>
                <a:buNone/>
                <a:defRPr/>
              </a:pPr>
              <a:t>17</a:t>
            </a:fld>
            <a:endParaRPr lang="en-US" altLang="zh-TW" sz="1400">
              <a:solidFill>
                <a:srgbClr val="AD1F1F"/>
              </a:solidFill>
              <a:latin typeface="Times New Roman" panose="02020603050405020304" pitchFamily="18" charset="0"/>
            </a:endParaRPr>
          </a:p>
        </p:txBody>
      </p:sp>
      <p:sp>
        <p:nvSpPr>
          <p:cNvPr id="7" name="Rectangle 1026">
            <a:extLst>
              <a:ext uri="{FF2B5EF4-FFF2-40B4-BE49-F238E27FC236}"/>
            </a:extLst>
          </p:cNvPr>
          <p:cNvSpPr txBox="1">
            <a:spLocks noChangeArrowheads="1"/>
          </p:cNvSpPr>
          <p:nvPr/>
        </p:nvSpPr>
        <p:spPr bwMode="auto">
          <a:xfrm>
            <a:off x="749431" y="368660"/>
            <a:ext cx="7847782"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4400" smtClean="0">
                <a:solidFill>
                  <a:srgbClr val="0000FF"/>
                </a:solidFill>
                <a:latin typeface="Times New Roman" pitchFamily="18" charset="0"/>
                <a:ea typeface="標楷體" pitchFamily="65" charset="-120"/>
              </a:rPr>
              <a:t>未達公告金額 </a:t>
            </a:r>
            <a:r>
              <a:rPr lang="en-US" altLang="zh-TW" sz="4400" smtClean="0">
                <a:solidFill>
                  <a:srgbClr val="C00000"/>
                </a:solidFill>
                <a:latin typeface="Times New Roman" pitchFamily="18" charset="0"/>
                <a:ea typeface="標楷體" pitchFamily="65" charset="-120"/>
              </a:rPr>
              <a:t>V.s</a:t>
            </a:r>
            <a:r>
              <a:rPr lang="en-US" altLang="zh-TW" sz="4400" smtClean="0">
                <a:solidFill>
                  <a:srgbClr val="0000FF"/>
                </a:solidFill>
                <a:latin typeface="Times New Roman" pitchFamily="18" charset="0"/>
                <a:ea typeface="標楷體" pitchFamily="65" charset="-120"/>
              </a:rPr>
              <a:t> </a:t>
            </a:r>
            <a:r>
              <a:rPr lang="zh-TW" altLang="en-US" sz="4400" smtClean="0">
                <a:solidFill>
                  <a:srgbClr val="0000FF"/>
                </a:solidFill>
                <a:latin typeface="Times New Roman" pitchFamily="18" charset="0"/>
                <a:ea typeface="標楷體" pitchFamily="65" charset="-120"/>
              </a:rPr>
              <a:t>公告金額以上</a:t>
            </a:r>
            <a:endParaRPr lang="en-US" altLang="zh-TW" sz="4400" dirty="0">
              <a:solidFill>
                <a:srgbClr val="FF0000"/>
              </a:solidFill>
              <a:latin typeface="Times New Roman" pitchFamily="18" charset="0"/>
              <a:ea typeface="標楷體" pitchFamily="65" charset="-120"/>
            </a:endParaRPr>
          </a:p>
        </p:txBody>
      </p:sp>
      <p:grpSp>
        <p:nvGrpSpPr>
          <p:cNvPr id="4" name="群組 3"/>
          <p:cNvGrpSpPr/>
          <p:nvPr/>
        </p:nvGrpSpPr>
        <p:grpSpPr>
          <a:xfrm>
            <a:off x="395536" y="2023672"/>
            <a:ext cx="8496944" cy="3601572"/>
            <a:chOff x="431540" y="1628214"/>
            <a:chExt cx="8496944" cy="3601572"/>
          </a:xfrm>
        </p:grpSpPr>
        <p:sp>
          <p:nvSpPr>
            <p:cNvPr id="2" name="文字方塊 1"/>
            <p:cNvSpPr txBox="1"/>
            <p:nvPr/>
          </p:nvSpPr>
          <p:spPr>
            <a:xfrm>
              <a:off x="431540" y="1628214"/>
              <a:ext cx="3672408" cy="3600986"/>
            </a:xfrm>
            <a:prstGeom prst="rect">
              <a:avLst/>
            </a:prstGeom>
            <a:solidFill>
              <a:schemeClr val="bg1">
                <a:lumMod val="85000"/>
              </a:schemeClr>
            </a:solidFill>
            <a:ln w="19050">
              <a:solidFill>
                <a:srgbClr val="0000FF"/>
              </a:solidFill>
            </a:ln>
          </p:spPr>
          <p:txBody>
            <a:bodyPr wrap="square" rtlCol="0">
              <a:spAutoFit/>
            </a:bodyPr>
            <a:lstStyle/>
            <a:p>
              <a:pPr algn="just"/>
              <a:r>
                <a:rPr lang="zh-TW" altLang="en-US" sz="2800" b="1">
                  <a:solidFill>
                    <a:prstClr val="black"/>
                  </a:solidFill>
                  <a:latin typeface="微軟正黑體" panose="020B0604030504040204" pitchFamily="34" charset="-120"/>
                  <a:ea typeface="微軟正黑體" panose="020B0604030504040204" pitchFamily="34" charset="-120"/>
                </a:rPr>
                <a:t>主 </a:t>
              </a:r>
              <a:r>
                <a:rPr lang="en-US" altLang="zh-TW" sz="2800" b="1">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會</a:t>
              </a:r>
              <a:r>
                <a:rPr lang="en-US" altLang="zh-TW" sz="2800" b="1">
                  <a:solidFill>
                    <a:prstClr val="black"/>
                  </a:solidFill>
                  <a:latin typeface="微軟正黑體" panose="020B0604030504040204" pitchFamily="34" charset="-120"/>
                  <a:ea typeface="微軟正黑體" panose="020B0604030504040204" pitchFamily="34" charset="-120"/>
                </a:rPr>
                <a:t>) </a:t>
              </a:r>
              <a:r>
                <a:rPr lang="zh-TW" altLang="en-US" sz="2800" b="1">
                  <a:solidFill>
                    <a:prstClr val="black"/>
                  </a:solidFill>
                  <a:latin typeface="微軟正黑體" panose="020B0604030504040204" pitchFamily="34" charset="-120"/>
                  <a:ea typeface="微軟正黑體" panose="020B0604030504040204" pitchFamily="34" charset="-120"/>
                </a:rPr>
                <a:t>計</a:t>
              </a:r>
              <a:r>
                <a:rPr lang="zh-TW" altLang="en-US" sz="3200" b="1">
                  <a:solidFill>
                    <a:srgbClr val="C00000"/>
                  </a:solidFill>
                  <a:latin typeface="微軟正黑體" panose="020B0604030504040204" pitchFamily="34" charset="-120"/>
                  <a:ea typeface="微軟正黑體" panose="020B0604030504040204" pitchFamily="34" charset="-120"/>
                </a:rPr>
                <a:t>或</a:t>
              </a:r>
              <a:r>
                <a:rPr lang="zh-TW" altLang="en-US" sz="2800" b="1">
                  <a:solidFill>
                    <a:prstClr val="black"/>
                  </a:solidFill>
                  <a:latin typeface="微軟正黑體" panose="020B0604030504040204" pitchFamily="34" charset="-120"/>
                  <a:ea typeface="微軟正黑體" panose="020B0604030504040204" pitchFamily="34" charset="-120"/>
                </a:rPr>
                <a:t>有關單位派員監</a:t>
              </a:r>
              <a:r>
                <a:rPr lang="zh-TW" altLang="en-US" sz="2800" b="1" smtClean="0">
                  <a:solidFill>
                    <a:prstClr val="black"/>
                  </a:solidFill>
                  <a:latin typeface="微軟正黑體" panose="020B0604030504040204" pitchFamily="34" charset="-120"/>
                  <a:ea typeface="微軟正黑體" panose="020B0604030504040204" pitchFamily="34" charset="-120"/>
                </a:rPr>
                <a:t>辦。</a:t>
              </a:r>
              <a:r>
                <a:rPr lang="en-US" altLang="zh-TW" sz="2800" b="1" smtClean="0">
                  <a:solidFill>
                    <a:prstClr val="black"/>
                  </a:solidFill>
                  <a:latin typeface="微軟正黑體" panose="020B0604030504040204" pitchFamily="34" charset="-120"/>
                  <a:ea typeface="微軟正黑體" panose="020B0604030504040204" pitchFamily="34" charset="-120"/>
                </a:rPr>
                <a:t>(</a:t>
              </a:r>
              <a:r>
                <a:rPr lang="zh-TW" altLang="en-US" sz="2800" b="1" smtClean="0">
                  <a:solidFill>
                    <a:srgbClr val="0000FF"/>
                  </a:solidFill>
                  <a:latin typeface="微軟正黑體" panose="020B0604030504040204" pitchFamily="34" charset="-120"/>
                  <a:ea typeface="微軟正黑體" panose="020B0604030504040204" pitchFamily="34" charset="-120"/>
                </a:rPr>
                <a:t>未達監辦</a:t>
              </a:r>
              <a:r>
                <a:rPr lang="en-US" altLang="zh-TW" sz="2800" b="1" smtClean="0">
                  <a:solidFill>
                    <a:srgbClr val="0000FF"/>
                  </a:solidFill>
                  <a:latin typeface="微軟正黑體" panose="020B0604030504040204" pitchFamily="34" charset="-120"/>
                  <a:ea typeface="微軟正黑體" panose="020B0604030504040204" pitchFamily="34" charset="-120"/>
                </a:rPr>
                <a:t>2-1</a:t>
              </a:r>
              <a:r>
                <a:rPr lang="en-US" altLang="zh-TW" sz="2800" b="1" smtClean="0">
                  <a:solidFill>
                    <a:prstClr val="black"/>
                  </a:solidFill>
                  <a:latin typeface="微軟正黑體" panose="020B0604030504040204" pitchFamily="34" charset="-120"/>
                  <a:ea typeface="微軟正黑體" panose="020B0604030504040204" pitchFamily="34" charset="-120"/>
                </a:rPr>
                <a:t>)</a:t>
              </a:r>
            </a:p>
            <a:p>
              <a:pPr algn="just"/>
              <a:endParaRPr lang="en-US" altLang="zh-TW" sz="2800" b="1">
                <a:solidFill>
                  <a:prstClr val="black"/>
                </a:solidFill>
                <a:latin typeface="微軟正黑體" panose="020B0604030504040204" pitchFamily="34" charset="-120"/>
                <a:ea typeface="微軟正黑體" panose="020B0604030504040204" pitchFamily="34" charset="-120"/>
              </a:endParaRPr>
            </a:p>
            <a:p>
              <a:pPr algn="just"/>
              <a:r>
                <a:rPr lang="zh-TW" altLang="en-US" sz="2800" b="1">
                  <a:solidFill>
                    <a:prstClr val="black"/>
                  </a:solidFill>
                  <a:latin typeface="微軟正黑體" panose="020B0604030504040204" pitchFamily="34" charset="-120"/>
                  <a:ea typeface="微軟正黑體" panose="020B0604030504040204" pitchFamily="34" charset="-120"/>
                </a:rPr>
                <a:t>監辦人員得採</a:t>
              </a:r>
              <a:r>
                <a:rPr lang="zh-TW" altLang="en-US" sz="2800" b="1">
                  <a:solidFill>
                    <a:srgbClr val="C00000"/>
                  </a:solidFill>
                  <a:latin typeface="微軟正黑體" panose="020B0604030504040204" pitchFamily="34" charset="-120"/>
                  <a:ea typeface="微軟正黑體" panose="020B0604030504040204" pitchFamily="34" charset="-120"/>
                </a:rPr>
                <a:t>書面審核監辦，免經</a:t>
              </a:r>
              <a:r>
                <a:rPr lang="zh-TW" altLang="en-US" sz="2800" b="1">
                  <a:solidFill>
                    <a:prstClr val="black"/>
                  </a:solidFill>
                  <a:latin typeface="微軟正黑體" panose="020B0604030504040204" pitchFamily="34" charset="-120"/>
                  <a:ea typeface="微軟正黑體" panose="020B0604030504040204" pitchFamily="34" charset="-120"/>
                </a:rPr>
                <a:t>機關首長或其授權人員</a:t>
              </a:r>
              <a:r>
                <a:rPr lang="zh-TW" altLang="en-US" sz="2800" b="1">
                  <a:solidFill>
                    <a:srgbClr val="C00000"/>
                  </a:solidFill>
                  <a:latin typeface="微軟正黑體" panose="020B0604030504040204" pitchFamily="34" charset="-120"/>
                  <a:ea typeface="微軟正黑體" panose="020B0604030504040204" pitchFamily="34" charset="-120"/>
                </a:rPr>
                <a:t>核准</a:t>
              </a:r>
              <a:r>
                <a:rPr lang="zh-TW" altLang="en-US" sz="2800" b="1" smtClean="0">
                  <a:solidFill>
                    <a:prstClr val="black"/>
                  </a:solidFill>
                  <a:latin typeface="微軟正黑體" panose="020B0604030504040204" pitchFamily="34" charset="-120"/>
                  <a:ea typeface="微軟正黑體" panose="020B0604030504040204" pitchFamily="34" charset="-120"/>
                </a:rPr>
                <a:t>。</a:t>
              </a:r>
              <a:r>
                <a:rPr lang="en-US" altLang="zh-TW" sz="2800" b="1" smtClean="0">
                  <a:solidFill>
                    <a:prstClr val="black"/>
                  </a:solidFill>
                  <a:latin typeface="微軟正黑體" panose="020B0604030504040204" pitchFamily="34" charset="-120"/>
                </a:rPr>
                <a:t>(</a:t>
              </a:r>
              <a:r>
                <a:rPr lang="zh-TW" altLang="en-US" sz="2800" b="1">
                  <a:solidFill>
                    <a:srgbClr val="0000FF"/>
                  </a:solidFill>
                  <a:latin typeface="微軟正黑體" panose="020B0604030504040204" pitchFamily="34" charset="-120"/>
                </a:rPr>
                <a:t>未達監</a:t>
              </a:r>
              <a:r>
                <a:rPr lang="zh-TW" altLang="en-US" sz="2800" b="1" smtClean="0">
                  <a:solidFill>
                    <a:srgbClr val="0000FF"/>
                  </a:solidFill>
                  <a:latin typeface="微軟正黑體" panose="020B0604030504040204" pitchFamily="34" charset="-120"/>
                </a:rPr>
                <a:t>辦</a:t>
              </a:r>
              <a:r>
                <a:rPr lang="en-US" altLang="zh-TW" sz="2800" b="1" smtClean="0">
                  <a:solidFill>
                    <a:srgbClr val="0000FF"/>
                  </a:solidFill>
                  <a:latin typeface="微軟正黑體" panose="020B0604030504040204" pitchFamily="34" charset="-120"/>
                </a:rPr>
                <a:t>6-2</a:t>
              </a:r>
              <a:r>
                <a:rPr lang="en-US" altLang="zh-TW" sz="2800" b="1" smtClean="0">
                  <a:solidFill>
                    <a:prstClr val="black"/>
                  </a:solidFill>
                  <a:latin typeface="微軟正黑體" panose="020B0604030504040204" pitchFamily="34" charset="-120"/>
                </a:rPr>
                <a:t>)</a:t>
              </a:r>
              <a:endParaRPr lang="zh-TW" altLang="en-US" sz="2800" b="1">
                <a:solidFill>
                  <a:prstClr val="black"/>
                </a:solidFill>
                <a:latin typeface="微軟正黑體" panose="020B0604030504040204" pitchFamily="34" charset="-120"/>
                <a:ea typeface="微軟正黑體" panose="020B0604030504040204" pitchFamily="34" charset="-120"/>
              </a:endParaRPr>
            </a:p>
          </p:txBody>
        </p:sp>
        <p:sp>
          <p:nvSpPr>
            <p:cNvPr id="9" name="Rectangle 1026">
              <a:extLst>
                <a:ext uri="{FF2B5EF4-FFF2-40B4-BE49-F238E27FC236}"/>
              </a:extLst>
            </p:cNvPr>
            <p:cNvSpPr txBox="1">
              <a:spLocks noChangeArrowheads="1"/>
            </p:cNvSpPr>
            <p:nvPr/>
          </p:nvSpPr>
          <p:spPr bwMode="auto">
            <a:xfrm>
              <a:off x="4247964" y="2852936"/>
              <a:ext cx="1080120"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en-US" altLang="zh-TW" sz="4400" smtClean="0">
                  <a:solidFill>
                    <a:srgbClr val="100278"/>
                  </a:solidFill>
                  <a:latin typeface="Times New Roman" pitchFamily="18" charset="0"/>
                  <a:ea typeface="標楷體" pitchFamily="65" charset="-120"/>
                </a:rPr>
                <a:t>V.s</a:t>
              </a:r>
              <a:endParaRPr lang="en-US" altLang="zh-TW" sz="4400" dirty="0">
                <a:solidFill>
                  <a:srgbClr val="100278"/>
                </a:solidFill>
                <a:latin typeface="Times New Roman" pitchFamily="18" charset="0"/>
                <a:ea typeface="標楷體" pitchFamily="65" charset="-120"/>
              </a:endParaRPr>
            </a:p>
          </p:txBody>
        </p:sp>
        <p:sp>
          <p:nvSpPr>
            <p:cNvPr id="10" name="文字方塊 9"/>
            <p:cNvSpPr txBox="1"/>
            <p:nvPr/>
          </p:nvSpPr>
          <p:spPr>
            <a:xfrm>
              <a:off x="5256076" y="1628800"/>
              <a:ext cx="3672408" cy="3600986"/>
            </a:xfrm>
            <a:prstGeom prst="rect">
              <a:avLst/>
            </a:prstGeom>
            <a:solidFill>
              <a:schemeClr val="bg1">
                <a:lumMod val="85000"/>
              </a:schemeClr>
            </a:solidFill>
            <a:ln w="19050">
              <a:solidFill>
                <a:srgbClr val="0000FF"/>
              </a:solidFill>
            </a:ln>
          </p:spPr>
          <p:txBody>
            <a:bodyPr wrap="square" rtlCol="0">
              <a:spAutoFit/>
            </a:bodyPr>
            <a:lstStyle/>
            <a:p>
              <a:pPr algn="just"/>
              <a:r>
                <a:rPr lang="zh-TW" altLang="en-US" sz="2800" b="1">
                  <a:solidFill>
                    <a:prstClr val="black"/>
                  </a:solidFill>
                  <a:latin typeface="微軟正黑體" panose="020B0604030504040204" pitchFamily="34" charset="-120"/>
                  <a:ea typeface="微軟正黑體" panose="020B0604030504040204" pitchFamily="34" charset="-120"/>
                </a:rPr>
                <a:t>應由其主（會）計</a:t>
              </a:r>
              <a:r>
                <a:rPr lang="zh-TW" altLang="en-US" sz="3200" b="1">
                  <a:solidFill>
                    <a:srgbClr val="C00000"/>
                  </a:solidFill>
                  <a:latin typeface="微軟正黑體" panose="020B0604030504040204" pitchFamily="34" charset="-120"/>
                  <a:ea typeface="微軟正黑體" panose="020B0604030504040204" pitchFamily="34" charset="-120"/>
                </a:rPr>
                <a:t>及</a:t>
              </a:r>
              <a:r>
                <a:rPr lang="zh-TW" altLang="en-US" sz="2800" b="1">
                  <a:solidFill>
                    <a:prstClr val="black"/>
                  </a:solidFill>
                  <a:latin typeface="微軟正黑體" panose="020B0604030504040204" pitchFamily="34" charset="-120"/>
                  <a:ea typeface="微軟正黑體" panose="020B0604030504040204" pitchFamily="34" charset="-120"/>
                </a:rPr>
                <a:t>有關單位會同監辦。</a:t>
              </a:r>
              <a:r>
                <a:rPr lang="en-US" altLang="zh-TW" sz="2800" b="1" smtClean="0">
                  <a:solidFill>
                    <a:prstClr val="black"/>
                  </a:solidFill>
                  <a:latin typeface="微軟正黑體" panose="020B0604030504040204" pitchFamily="34" charset="-120"/>
                  <a:ea typeface="微軟正黑體" panose="020B0604030504040204" pitchFamily="34" charset="-120"/>
                </a:rPr>
                <a:t>(</a:t>
              </a:r>
              <a:r>
                <a:rPr lang="en-US" altLang="zh-TW" sz="2800" b="1" smtClean="0">
                  <a:solidFill>
                    <a:srgbClr val="0000FF"/>
                  </a:solidFill>
                  <a:latin typeface="微軟正黑體" panose="020B0604030504040204" pitchFamily="34" charset="-120"/>
                  <a:ea typeface="微軟正黑體" panose="020B0604030504040204" pitchFamily="34" charset="-120"/>
                </a:rPr>
                <a:t>§13-2</a:t>
              </a:r>
              <a:r>
                <a:rPr lang="en-US" altLang="zh-TW" sz="2800" b="1" smtClean="0">
                  <a:solidFill>
                    <a:prstClr val="black"/>
                  </a:solidFill>
                  <a:latin typeface="微軟正黑體" panose="020B0604030504040204" pitchFamily="34" charset="-120"/>
                  <a:ea typeface="微軟正黑體" panose="020B0604030504040204" pitchFamily="34" charset="-120"/>
                </a:rPr>
                <a:t>)</a:t>
              </a:r>
            </a:p>
            <a:p>
              <a:pPr algn="just"/>
              <a:endParaRPr lang="en-US" altLang="zh-TW" sz="2800" b="1">
                <a:solidFill>
                  <a:prstClr val="black"/>
                </a:solidFill>
                <a:latin typeface="微軟正黑體" panose="020B0604030504040204" pitchFamily="34" charset="-120"/>
                <a:ea typeface="微軟正黑體" panose="020B0604030504040204" pitchFamily="34" charset="-120"/>
              </a:endParaRPr>
            </a:p>
            <a:p>
              <a:pPr algn="just"/>
              <a:r>
                <a:rPr lang="zh-TW" altLang="en-US" sz="2800" b="1">
                  <a:solidFill>
                    <a:prstClr val="black"/>
                  </a:solidFill>
                  <a:latin typeface="微軟正黑體" panose="020B0604030504040204" pitchFamily="34" charset="-120"/>
                  <a:ea typeface="微軟正黑體" panose="020B0604030504040204" pitchFamily="34" charset="-120"/>
                </a:rPr>
                <a:t>監辦人員採</a:t>
              </a:r>
              <a:r>
                <a:rPr lang="zh-TW" altLang="en-US" sz="2800" b="1">
                  <a:solidFill>
                    <a:srgbClr val="C00000"/>
                  </a:solidFill>
                  <a:latin typeface="微軟正黑體" panose="020B0604030504040204" pitchFamily="34" charset="-120"/>
                  <a:ea typeface="微軟正黑體" panose="020B0604030504040204" pitchFamily="34" charset="-120"/>
                </a:rPr>
                <a:t>書面審核監辦</a:t>
              </a:r>
              <a:r>
                <a:rPr lang="zh-TW" altLang="en-US" sz="2800" b="1">
                  <a:solidFill>
                    <a:prstClr val="black"/>
                  </a:solidFill>
                  <a:latin typeface="微軟正黑體" panose="020B0604030504040204" pitchFamily="34" charset="-120"/>
                  <a:ea typeface="微軟正黑體" panose="020B0604030504040204" pitchFamily="34" charset="-120"/>
                </a:rPr>
                <a:t>，</a:t>
              </a:r>
              <a:r>
                <a:rPr lang="zh-TW" altLang="en-US" sz="2800" b="1">
                  <a:solidFill>
                    <a:srgbClr val="C00000"/>
                  </a:solidFill>
                  <a:latin typeface="微軟正黑體" panose="020B0604030504040204" pitchFamily="34" charset="-120"/>
                  <a:ea typeface="微軟正黑體" panose="020B0604030504040204" pitchFamily="34" charset="-120"/>
                </a:rPr>
                <a:t>應經</a:t>
              </a:r>
              <a:r>
                <a:rPr lang="zh-TW" altLang="en-US" sz="2800" b="1">
                  <a:solidFill>
                    <a:prstClr val="black"/>
                  </a:solidFill>
                  <a:latin typeface="微軟正黑體" panose="020B0604030504040204" pitchFamily="34" charset="-120"/>
                  <a:ea typeface="微軟正黑體" panose="020B0604030504040204" pitchFamily="34" charset="-120"/>
                </a:rPr>
                <a:t>機關首長或其授權人員</a:t>
              </a:r>
              <a:r>
                <a:rPr lang="zh-TW" altLang="en-US" sz="2800" b="1">
                  <a:solidFill>
                    <a:srgbClr val="C00000"/>
                  </a:solidFill>
                  <a:latin typeface="微軟正黑體" panose="020B0604030504040204" pitchFamily="34" charset="-120"/>
                  <a:ea typeface="微軟正黑體" panose="020B0604030504040204" pitchFamily="34" charset="-120"/>
                </a:rPr>
                <a:t>核准</a:t>
              </a:r>
              <a:r>
                <a:rPr lang="zh-TW" altLang="en-US" sz="2800" b="1">
                  <a:solidFill>
                    <a:prstClr val="black"/>
                  </a:solidFill>
                  <a:latin typeface="微軟正黑體" panose="020B0604030504040204" pitchFamily="34" charset="-120"/>
                  <a:ea typeface="微軟正黑體" panose="020B0604030504040204" pitchFamily="34" charset="-120"/>
                </a:rPr>
                <a:t>。</a:t>
              </a:r>
              <a:r>
                <a:rPr lang="en-US" altLang="zh-TW" sz="2800" b="1" smtClean="0">
                  <a:solidFill>
                    <a:prstClr val="black"/>
                  </a:solidFill>
                  <a:latin typeface="微軟正黑體" panose="020B0604030504040204" pitchFamily="34" charset="-120"/>
                </a:rPr>
                <a:t>(</a:t>
              </a:r>
              <a:r>
                <a:rPr lang="zh-TW" altLang="en-US" sz="2800" b="1" smtClean="0">
                  <a:solidFill>
                    <a:srgbClr val="0000FF"/>
                  </a:solidFill>
                  <a:latin typeface="微軟正黑體" panose="020B0604030504040204" pitchFamily="34" charset="-120"/>
                </a:rPr>
                <a:t>會同監辦</a:t>
              </a:r>
              <a:r>
                <a:rPr lang="en-US" altLang="zh-TW" sz="2800" b="1" smtClean="0">
                  <a:solidFill>
                    <a:srgbClr val="0000FF"/>
                  </a:solidFill>
                  <a:latin typeface="微軟正黑體" panose="020B0604030504040204" pitchFamily="34" charset="-120"/>
                </a:rPr>
                <a:t>4-1</a:t>
              </a:r>
              <a:r>
                <a:rPr lang="en-US" altLang="zh-TW" sz="2800" b="1" smtClean="0">
                  <a:solidFill>
                    <a:prstClr val="black"/>
                  </a:solidFill>
                  <a:latin typeface="微軟正黑體" panose="020B0604030504040204" pitchFamily="34" charset="-120"/>
                </a:rPr>
                <a:t>)</a:t>
              </a:r>
              <a:endParaRPr lang="zh-TW" altLang="en-US" sz="2800" b="1">
                <a:solidFill>
                  <a:prstClr val="black"/>
                </a:solidFill>
                <a:latin typeface="微軟正黑體" panose="020B0604030504040204" pitchFamily="34" charset="-120"/>
                <a:ea typeface="微軟正黑體" panose="020B0604030504040204" pitchFamily="34" charset="-120"/>
              </a:endParaRPr>
            </a:p>
          </p:txBody>
        </p:sp>
      </p:grpSp>
      <p:sp>
        <p:nvSpPr>
          <p:cNvPr id="3" name="向下箭號 2"/>
          <p:cNvSpPr/>
          <p:nvPr/>
        </p:nvSpPr>
        <p:spPr>
          <a:xfrm>
            <a:off x="1871700" y="1142985"/>
            <a:ext cx="612068" cy="845855"/>
          </a:xfrm>
          <a:prstGeom prst="downArrow">
            <a:avLst/>
          </a:prstGeom>
          <a:solidFill>
            <a:srgbClr val="C0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11" name="向下箭號 10"/>
          <p:cNvSpPr/>
          <p:nvPr/>
        </p:nvSpPr>
        <p:spPr>
          <a:xfrm>
            <a:off x="6804248" y="1172502"/>
            <a:ext cx="612068" cy="845855"/>
          </a:xfrm>
          <a:prstGeom prst="downArrow">
            <a:avLst/>
          </a:prstGeom>
          <a:solidFill>
            <a:srgbClr val="C0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559431471"/>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4F25D459-0895-4EC2-9445-0AE46380FFE9}"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170</a:t>
            </a:fld>
            <a:endParaRPr lang="en-US" altLang="zh-TW" sz="1400">
              <a:solidFill>
                <a:srgbClr val="AD1F1F"/>
              </a:solidFill>
              <a:latin typeface="Times New Roman" panose="02020603050405020304" pitchFamily="18" charset="0"/>
            </a:endParaRPr>
          </a:p>
        </p:txBody>
      </p:sp>
      <p:sp>
        <p:nvSpPr>
          <p:cNvPr id="8" name="Rectangle 11"/>
          <p:cNvSpPr>
            <a:spLocks noChangeArrowheads="1"/>
          </p:cNvSpPr>
          <p:nvPr/>
        </p:nvSpPr>
        <p:spPr bwMode="auto">
          <a:xfrm>
            <a:off x="107504" y="1124744"/>
            <a:ext cx="5544616" cy="412155"/>
          </a:xfrm>
          <a:prstGeom prst="rect">
            <a:avLst/>
          </a:prstGeom>
          <a:noFill/>
          <a:ln w="9525">
            <a:noFill/>
            <a:miter lim="800000"/>
            <a:headEnd/>
            <a:tailEnd/>
          </a:ln>
          <a:effectLst/>
        </p:spPr>
        <p:txBody>
          <a:bodyPr/>
          <a:lstStyle/>
          <a:p>
            <a:pPr algn="just" eaLnBrk="1" hangingPunct="1">
              <a:lnSpc>
                <a:spcPts val="3000"/>
              </a:lnSpc>
              <a:spcBef>
                <a:spcPts val="0"/>
              </a:spcBef>
              <a:buClr>
                <a:prstClr val="black"/>
              </a:buClr>
              <a:buSzPct val="75000"/>
              <a:defRPr/>
            </a:pPr>
            <a:r>
              <a:rPr lang="en-US" altLang="zh-TW" b="1" spc="-100">
                <a:solidFill>
                  <a:srgbClr val="0000FF"/>
                </a:solidFill>
                <a:latin typeface="微軟正黑體" panose="020B0604030504040204" pitchFamily="34" charset="-120"/>
                <a:ea typeface="微軟正黑體" panose="020B0604030504040204" pitchFamily="34" charset="-120"/>
              </a:rPr>
              <a:t>91</a:t>
            </a:r>
            <a:r>
              <a:rPr lang="zh-TW" altLang="en-US" b="1" spc="-100">
                <a:solidFill>
                  <a:srgbClr val="0000FF"/>
                </a:solidFill>
                <a:latin typeface="微軟正黑體" panose="020B0604030504040204" pitchFamily="34" charset="-120"/>
                <a:ea typeface="微軟正黑體" panose="020B0604030504040204" pitchFamily="34" charset="-120"/>
              </a:rPr>
              <a:t>年</a:t>
            </a:r>
            <a:r>
              <a:rPr lang="en-US" altLang="zh-TW" b="1" spc="-100">
                <a:solidFill>
                  <a:srgbClr val="0000FF"/>
                </a:solidFill>
                <a:latin typeface="微軟正黑體" panose="020B0604030504040204" pitchFamily="34" charset="-120"/>
                <a:ea typeface="微軟正黑體" panose="020B0604030504040204" pitchFamily="34" charset="-120"/>
              </a:rPr>
              <a:t>3</a:t>
            </a:r>
            <a:r>
              <a:rPr lang="zh-TW" altLang="en-US" b="1" spc="-100">
                <a:solidFill>
                  <a:srgbClr val="0000FF"/>
                </a:solidFill>
                <a:latin typeface="微軟正黑體" panose="020B0604030504040204" pitchFamily="34" charset="-120"/>
                <a:ea typeface="微軟正黑體" panose="020B0604030504040204" pitchFamily="34" charset="-120"/>
              </a:rPr>
              <a:t>月</a:t>
            </a:r>
            <a:r>
              <a:rPr lang="en-US" altLang="zh-TW" b="1" spc="-100">
                <a:solidFill>
                  <a:srgbClr val="0000FF"/>
                </a:solidFill>
                <a:latin typeface="微軟正黑體" panose="020B0604030504040204" pitchFamily="34" charset="-120"/>
                <a:ea typeface="微軟正黑體" panose="020B0604030504040204" pitchFamily="34" charset="-120"/>
              </a:rPr>
              <a:t>29</a:t>
            </a:r>
            <a:r>
              <a:rPr lang="zh-TW" altLang="en-US" b="1" spc="-100">
                <a:solidFill>
                  <a:srgbClr val="0000FF"/>
                </a:solidFill>
                <a:latin typeface="微軟正黑體" panose="020B0604030504040204" pitchFamily="34" charset="-120"/>
                <a:ea typeface="微軟正黑體" panose="020B0604030504040204" pitchFamily="34" charset="-120"/>
              </a:rPr>
              <a:t>日工程企字第</a:t>
            </a:r>
            <a:r>
              <a:rPr lang="en-US" altLang="zh-TW" b="1" spc="-100">
                <a:solidFill>
                  <a:srgbClr val="0000FF"/>
                </a:solidFill>
                <a:latin typeface="微軟正黑體" panose="020B0604030504040204" pitchFamily="34" charset="-120"/>
                <a:ea typeface="微軟正黑體" panose="020B0604030504040204" pitchFamily="34" charset="-120"/>
              </a:rPr>
              <a:t>91012359</a:t>
            </a:r>
            <a:r>
              <a:rPr lang="zh-TW" altLang="en-US" b="1" spc="-100">
                <a:solidFill>
                  <a:srgbClr val="0000FF"/>
                </a:solidFill>
                <a:latin typeface="微軟正黑體" panose="020B0604030504040204" pitchFamily="34" charset="-120"/>
                <a:ea typeface="微軟正黑體" panose="020B0604030504040204" pitchFamily="34" charset="-120"/>
              </a:rPr>
              <a:t>號令</a:t>
            </a:r>
            <a:r>
              <a:rPr lang="zh-TW" altLang="en-US" b="1" spc="-100" smtClean="0">
                <a:solidFill>
                  <a:srgbClr val="0000FF"/>
                </a:solidFill>
                <a:latin typeface="微軟正黑體" panose="020B0604030504040204" pitchFamily="34" charset="-120"/>
                <a:ea typeface="微軟正黑體" panose="020B0604030504040204" pitchFamily="34" charset="-120"/>
              </a:rPr>
              <a:t>修正</a:t>
            </a:r>
            <a:endParaRPr lang="zh-TW" altLang="en-US" sz="2800" b="1" spc="-100">
              <a:solidFill>
                <a:srgbClr val="0000FF"/>
              </a:solidFill>
              <a:latin typeface="微軟正黑體" panose="020B0604030504040204" pitchFamily="34" charset="-120"/>
              <a:ea typeface="微軟正黑體" panose="020B0604030504040204" pitchFamily="34" charset="-120"/>
            </a:endParaRPr>
          </a:p>
        </p:txBody>
      </p:sp>
      <p:sp>
        <p:nvSpPr>
          <p:cNvPr id="6" name="書卷 (水平) 5">
            <a:extLst/>
          </p:cNvPr>
          <p:cNvSpPr/>
          <p:nvPr/>
        </p:nvSpPr>
        <p:spPr>
          <a:xfrm>
            <a:off x="380728" y="188640"/>
            <a:ext cx="7848872" cy="715874"/>
          </a:xfrm>
          <a:prstGeom prst="horizontalScroll">
            <a:avLst/>
          </a:prstGeom>
          <a:solidFill>
            <a:srgbClr val="0000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prstClr val="white"/>
                </a:solidFill>
                <a:latin typeface="微軟正黑體" panose="020B0604030504040204" pitchFamily="34" charset="-120"/>
                <a:cs typeface="Times New Roman" panose="02020603050405020304" pitchFamily="18" charset="0"/>
              </a:rPr>
              <a:t>採購契約變更或加減價核准監辦備查規定一覽表</a:t>
            </a:r>
            <a:endParaRPr lang="zh-TW" altLang="en-US" sz="2800" b="1" dirty="0">
              <a:solidFill>
                <a:prstClr val="white"/>
              </a:solidFill>
              <a:latin typeface="微軟正黑體" panose="020B0604030504040204" pitchFamily="34" charset="-120"/>
              <a:cs typeface="Times New Roman" panose="02020603050405020304" pitchFamily="18" charset="0"/>
            </a:endParaRPr>
          </a:p>
        </p:txBody>
      </p:sp>
      <p:graphicFrame>
        <p:nvGraphicFramePr>
          <p:cNvPr id="2" name="表格 1"/>
          <p:cNvGraphicFramePr>
            <a:graphicFrameLocks noGrp="1"/>
          </p:cNvGraphicFramePr>
          <p:nvPr>
            <p:extLst/>
          </p:nvPr>
        </p:nvGraphicFramePr>
        <p:xfrm>
          <a:off x="179512" y="1599724"/>
          <a:ext cx="8812088" cy="5142318"/>
        </p:xfrm>
        <a:graphic>
          <a:graphicData uri="http://schemas.openxmlformats.org/drawingml/2006/table">
            <a:tbl>
              <a:tblPr/>
              <a:tblGrid>
                <a:gridCol w="367871"/>
                <a:gridCol w="2694919"/>
                <a:gridCol w="1912930"/>
                <a:gridCol w="1360984"/>
                <a:gridCol w="2475384"/>
              </a:tblGrid>
              <a:tr h="429349">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項次</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契約變更或加減價情形</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核准規定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監辦規定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備查規定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2284139">
                <a:tc>
                  <a:txBody>
                    <a:bodyPr/>
                    <a:lstStyle/>
                    <a:p>
                      <a:pPr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一</a:t>
                      </a: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辦理契約變更，不論原契約金額大小，其變更部分之</a:t>
                      </a:r>
                      <a:r>
                        <a:rPr lang="zh-TW" sz="1900" b="1" u="sng" kern="150">
                          <a:solidFill>
                            <a:srgbClr val="800000"/>
                          </a:solidFill>
                          <a:effectLst/>
                          <a:latin typeface="微軟正黑體" panose="020B0604030504040204" pitchFamily="34" charset="-120"/>
                          <a:ea typeface="微軟正黑體" panose="020B0604030504040204" pitchFamily="34" charset="-120"/>
                        </a:rPr>
                        <a:t>累計</a:t>
                      </a:r>
                      <a:r>
                        <a:rPr lang="zh-TW" sz="1900" b="1" kern="150">
                          <a:solidFill>
                            <a:srgbClr val="006600"/>
                          </a:solidFill>
                          <a:effectLst/>
                          <a:latin typeface="微軟正黑體" panose="020B0604030504040204" pitchFamily="34" charset="-120"/>
                          <a:ea typeface="微軟正黑體" panose="020B0604030504040204" pitchFamily="34" charset="-120"/>
                        </a:rPr>
                        <a:t>金額</a:t>
                      </a:r>
                      <a:r>
                        <a:rPr lang="zh-TW" sz="1900" b="1" u="sng" kern="150">
                          <a:solidFill>
                            <a:srgbClr val="800000"/>
                          </a:solidFill>
                          <a:effectLst/>
                          <a:latin typeface="微軟正黑體" panose="020B0604030504040204" pitchFamily="34" charset="-120"/>
                          <a:ea typeface="微軟正黑體" panose="020B0604030504040204" pitchFamily="34" charset="-120"/>
                        </a:rPr>
                        <a:t>未達公告金額</a:t>
                      </a:r>
                      <a:r>
                        <a:rPr lang="zh-TW" sz="1900" b="1" kern="150">
                          <a:solidFill>
                            <a:srgbClr val="006600"/>
                          </a:solidFill>
                          <a:effectLst/>
                          <a:latin typeface="微軟正黑體" panose="020B0604030504040204" pitchFamily="34" charset="-120"/>
                          <a:ea typeface="微軟正黑體" panose="020B0604030504040204" pitchFamily="34" charset="-120"/>
                        </a:rPr>
                        <a:t>。</a:t>
                      </a: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marL="304800" indent="-304800"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一、適用未達公告金額採購招標辦法之核准規定。</a:t>
                      </a:r>
                    </a:p>
                    <a:p>
                      <a:pPr marL="304800" indent="-304800"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二、</a:t>
                      </a:r>
                      <a:r>
                        <a:rPr lang="zh-TW" sz="1900" b="1" kern="150" smtClean="0">
                          <a:solidFill>
                            <a:srgbClr val="006600"/>
                          </a:solidFill>
                          <a:effectLst/>
                          <a:latin typeface="微軟正黑體" panose="020B0604030504040204" pitchFamily="34" charset="-120"/>
                          <a:ea typeface="微軟正黑體" panose="020B0604030504040204" pitchFamily="34" charset="-120"/>
                        </a:rPr>
                        <a:t>有採購法第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72</a:t>
                      </a:r>
                      <a:r>
                        <a:rPr lang="zh-TW" sz="19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2</a:t>
                      </a:r>
                      <a:r>
                        <a:rPr lang="zh-TW" sz="1900" b="1" kern="150" smtClean="0">
                          <a:solidFill>
                            <a:srgbClr val="006600"/>
                          </a:solidFill>
                          <a:effectLst/>
                          <a:latin typeface="微軟正黑體" panose="020B0604030504040204" pitchFamily="34" charset="-120"/>
                          <a:ea typeface="微軟正黑體" panose="020B0604030504040204" pitchFamily="34" charset="-120"/>
                        </a:rPr>
                        <a:t>項</a:t>
                      </a:r>
                      <a:r>
                        <a:rPr lang="zh-TW" sz="1900" b="1" kern="150">
                          <a:solidFill>
                            <a:srgbClr val="006600"/>
                          </a:solidFill>
                          <a:effectLst/>
                          <a:latin typeface="微軟正黑體" panose="020B0604030504040204" pitchFamily="34" charset="-120"/>
                          <a:ea typeface="微軟正黑體" panose="020B0604030504040204" pitchFamily="34" charset="-120"/>
                        </a:rPr>
                        <a:t>減價收受之情形</a:t>
                      </a:r>
                      <a:r>
                        <a:rPr lang="zh-TW" sz="1900" b="1" kern="150" smtClean="0">
                          <a:solidFill>
                            <a:srgbClr val="006600"/>
                          </a:solidFill>
                          <a:effectLst/>
                          <a:latin typeface="微軟正黑體" panose="020B0604030504040204" pitchFamily="34" charset="-120"/>
                          <a:ea typeface="微軟正黑體" panose="020B0604030504040204" pitchFamily="34" charset="-120"/>
                        </a:rPr>
                        <a:t>者從</a:t>
                      </a:r>
                      <a:r>
                        <a:rPr lang="zh-TW" sz="1900" b="1" kern="150">
                          <a:solidFill>
                            <a:srgbClr val="006600"/>
                          </a:solidFill>
                          <a:effectLst/>
                          <a:latin typeface="微軟正黑體" panose="020B0604030504040204" pitchFamily="34" charset="-120"/>
                          <a:ea typeface="微軟正黑體" panose="020B0604030504040204" pitchFamily="34" charset="-120"/>
                        </a:rPr>
                        <a:t>其規定。</a:t>
                      </a: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採購法</a:t>
                      </a:r>
                      <a:r>
                        <a:rPr lang="zh-TW" sz="1900" b="1" kern="150" smtClean="0">
                          <a:solidFill>
                            <a:srgbClr val="006600"/>
                          </a:solidFill>
                          <a:effectLst/>
                          <a:latin typeface="微軟正黑體" panose="020B0604030504040204" pitchFamily="34" charset="-120"/>
                          <a:ea typeface="微軟正黑體" panose="020B0604030504040204" pitchFamily="34" charset="-120"/>
                        </a:rPr>
                        <a:t>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13</a:t>
                      </a:r>
                      <a:r>
                        <a:rPr lang="zh-TW" sz="19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2</a:t>
                      </a:r>
                      <a:r>
                        <a:rPr lang="zh-TW" sz="1900" b="1" kern="150" smtClean="0">
                          <a:solidFill>
                            <a:srgbClr val="006600"/>
                          </a:solidFill>
                          <a:effectLst/>
                          <a:latin typeface="微軟正黑體" panose="020B0604030504040204" pitchFamily="34" charset="-120"/>
                          <a:ea typeface="微軟正黑體" panose="020B0604030504040204" pitchFamily="34" charset="-120"/>
                        </a:rPr>
                        <a:t>項</a:t>
                      </a:r>
                      <a:r>
                        <a:rPr lang="zh-TW" sz="1900" b="1" kern="150">
                          <a:solidFill>
                            <a:srgbClr val="006600"/>
                          </a:solidFill>
                          <a:effectLst/>
                          <a:latin typeface="微軟正黑體" panose="020B0604030504040204" pitchFamily="34" charset="-120"/>
                          <a:ea typeface="微軟正黑體" panose="020B0604030504040204" pitchFamily="34" charset="-120"/>
                        </a:rPr>
                        <a:t>監辦規定。</a:t>
                      </a:r>
                    </a:p>
                    <a:p>
                      <a:pPr algn="just">
                        <a:lnSpc>
                          <a:spcPts val="2200"/>
                        </a:lnSpc>
                        <a:spcAft>
                          <a:spcPts val="0"/>
                        </a:spcAft>
                      </a:pPr>
                      <a:r>
                        <a:rPr lang="en-US" sz="1900" b="1" kern="150">
                          <a:solidFill>
                            <a:srgbClr val="006600"/>
                          </a:solidFill>
                          <a:effectLst/>
                          <a:latin typeface="微軟正黑體" panose="020B0604030504040204" pitchFamily="34" charset="-120"/>
                          <a:ea typeface="微軟正黑體" panose="020B0604030504040204" pitchFamily="34" charset="-120"/>
                        </a:rPr>
                        <a:t> </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查核金額以上之採購，補具辦理結果之相關文件送上級機關備查。上級機關得決定免送</a:t>
                      </a:r>
                      <a:r>
                        <a:rPr lang="zh-TW" sz="1900" b="1" kern="150" smtClean="0">
                          <a:solidFill>
                            <a:srgbClr val="006600"/>
                          </a:solidFill>
                          <a:effectLst/>
                          <a:latin typeface="微軟正黑體" panose="020B0604030504040204" pitchFamily="34" charset="-120"/>
                          <a:ea typeface="微軟正黑體" panose="020B0604030504040204" pitchFamily="34" charset="-120"/>
                        </a:rPr>
                        <a:t>備查契約</a:t>
                      </a:r>
                      <a:r>
                        <a:rPr lang="zh-TW" sz="1900" b="1" kern="150">
                          <a:solidFill>
                            <a:srgbClr val="006600"/>
                          </a:solidFill>
                          <a:effectLst/>
                          <a:latin typeface="微軟正黑體" panose="020B0604030504040204" pitchFamily="34" charset="-120"/>
                          <a:ea typeface="微軟正黑體" panose="020B0604030504040204" pitchFamily="34" charset="-120"/>
                        </a:rPr>
                        <a:t>價金變更後屬查核金額以上之採購者，除本表第四項之情形外，亦同。</a:t>
                      </a: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r>
              <a:tr h="2284139">
                <a:tc>
                  <a:txBody>
                    <a:bodyPr/>
                    <a:lstStyle/>
                    <a:p>
                      <a:pPr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二</a:t>
                      </a: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辦理契約變更，其變更部分之</a:t>
                      </a:r>
                      <a:r>
                        <a:rPr lang="zh-TW" sz="1900" b="1" u="sng" kern="150">
                          <a:solidFill>
                            <a:srgbClr val="800000"/>
                          </a:solidFill>
                          <a:effectLst/>
                          <a:latin typeface="微軟正黑體" panose="020B0604030504040204" pitchFamily="34" charset="-120"/>
                          <a:ea typeface="微軟正黑體" panose="020B0604030504040204" pitchFamily="34" charset="-120"/>
                        </a:rPr>
                        <a:t>累計金額在公告金額以上，未達查核金額</a:t>
                      </a:r>
                      <a:r>
                        <a:rPr lang="zh-TW" sz="1900" b="1" kern="150">
                          <a:solidFill>
                            <a:srgbClr val="006600"/>
                          </a:solidFill>
                          <a:effectLst/>
                          <a:latin typeface="微軟正黑體" panose="020B0604030504040204" pitchFamily="34" charset="-120"/>
                          <a:ea typeface="微軟正黑體" panose="020B0604030504040204" pitchFamily="34" charset="-120"/>
                        </a:rPr>
                        <a:t>，自累計金額達公告金額之時起。加帳累計金額在公告金額以上者，並須符合採購法</a:t>
                      </a:r>
                      <a:r>
                        <a:rPr lang="zh-TW" sz="1900" b="1" kern="150" smtClean="0">
                          <a:solidFill>
                            <a:srgbClr val="006600"/>
                          </a:solidFill>
                          <a:effectLst/>
                          <a:latin typeface="微軟正黑體" panose="020B0604030504040204" pitchFamily="34" charset="-120"/>
                          <a:ea typeface="微軟正黑體" panose="020B0604030504040204" pitchFamily="34" charset="-120"/>
                        </a:rPr>
                        <a:t>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22</a:t>
                      </a:r>
                      <a:r>
                        <a:rPr lang="zh-TW" sz="19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a:t>
                      </a:r>
                      <a:r>
                        <a:rPr lang="zh-TW" sz="1900" b="1" kern="150" smtClean="0">
                          <a:solidFill>
                            <a:srgbClr val="006600"/>
                          </a:solidFill>
                          <a:effectLst/>
                          <a:latin typeface="微軟正黑體" panose="020B0604030504040204" pitchFamily="34" charset="-120"/>
                          <a:ea typeface="微軟正黑體" panose="020B0604030504040204" pitchFamily="34" charset="-120"/>
                        </a:rPr>
                        <a:t>項</a:t>
                      </a:r>
                      <a:r>
                        <a:rPr lang="zh-TW" sz="1900" b="1" kern="150">
                          <a:solidFill>
                            <a:srgbClr val="006600"/>
                          </a:solidFill>
                          <a:effectLst/>
                          <a:latin typeface="微軟正黑體" panose="020B0604030504040204" pitchFamily="34" charset="-120"/>
                          <a:ea typeface="微軟正黑體" panose="020B0604030504040204" pitchFamily="34" charset="-120"/>
                        </a:rPr>
                        <a:t>各款情形之一。</a:t>
                      </a: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marL="304800" indent="-304800"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一、採購機關自行核准。</a:t>
                      </a:r>
                    </a:p>
                    <a:p>
                      <a:pPr marL="304800" indent="-304800"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二</a:t>
                      </a:r>
                      <a:r>
                        <a:rPr lang="zh-TW" sz="1900" b="1" kern="150" smtClean="0">
                          <a:solidFill>
                            <a:srgbClr val="006600"/>
                          </a:solidFill>
                          <a:effectLst/>
                          <a:latin typeface="微軟正黑體" panose="020B0604030504040204" pitchFamily="34" charset="-120"/>
                          <a:ea typeface="微軟正黑體" panose="020B0604030504040204" pitchFamily="34" charset="-120"/>
                        </a:rPr>
                        <a:t>、</a:t>
                      </a:r>
                      <a:r>
                        <a:rPr lang="zh-TW" altLang="zh-TW" sz="1900" b="1" kern="150" smtClean="0">
                          <a:solidFill>
                            <a:srgbClr val="006600"/>
                          </a:solidFill>
                          <a:effectLst/>
                          <a:latin typeface="微軟正黑體" panose="020B0604030504040204" pitchFamily="34" charset="-120"/>
                          <a:ea typeface="微軟正黑體" panose="020B0604030504040204" pitchFamily="34" charset="-120"/>
                        </a:rPr>
                        <a:t>有採購法第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72</a:t>
                      </a:r>
                      <a:r>
                        <a:rPr lang="zh-TW" altLang="zh-TW" sz="19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2</a:t>
                      </a:r>
                      <a:r>
                        <a:rPr lang="zh-TW" altLang="zh-TW" sz="1900" b="1" kern="150" smtClean="0">
                          <a:solidFill>
                            <a:srgbClr val="006600"/>
                          </a:solidFill>
                          <a:effectLst/>
                          <a:latin typeface="微軟正黑體" panose="020B0604030504040204" pitchFamily="34" charset="-120"/>
                          <a:ea typeface="微軟正黑體" panose="020B0604030504040204" pitchFamily="34" charset="-120"/>
                        </a:rPr>
                        <a:t>項減價收受之情形者從其規定</a:t>
                      </a:r>
                      <a:r>
                        <a:rPr lang="zh-TW" sz="1900" b="1" kern="150" smtClean="0">
                          <a:solidFill>
                            <a:srgbClr val="006600"/>
                          </a:solidFill>
                          <a:effectLst/>
                          <a:latin typeface="微軟正黑體" panose="020B0604030504040204" pitchFamily="34" charset="-120"/>
                          <a:ea typeface="微軟正黑體" panose="020B0604030504040204" pitchFamily="34" charset="-120"/>
                        </a:rPr>
                        <a:t>。</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採購法</a:t>
                      </a:r>
                      <a:r>
                        <a:rPr lang="zh-TW" sz="1900" b="1" kern="150" smtClean="0">
                          <a:solidFill>
                            <a:srgbClr val="006600"/>
                          </a:solidFill>
                          <a:effectLst/>
                          <a:latin typeface="微軟正黑體" panose="020B0604030504040204" pitchFamily="34" charset="-120"/>
                          <a:ea typeface="微軟正黑體" panose="020B0604030504040204" pitchFamily="34" charset="-120"/>
                        </a:rPr>
                        <a:t>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13</a:t>
                      </a:r>
                      <a:r>
                        <a:rPr lang="zh-TW" sz="19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a:t>
                      </a:r>
                      <a:r>
                        <a:rPr lang="zh-TW" sz="1900" b="1" kern="150" smtClean="0">
                          <a:solidFill>
                            <a:srgbClr val="006600"/>
                          </a:solidFill>
                          <a:effectLst/>
                          <a:latin typeface="微軟正黑體" panose="020B0604030504040204" pitchFamily="34" charset="-120"/>
                          <a:ea typeface="微軟正黑體" panose="020B0604030504040204" pitchFamily="34" charset="-120"/>
                        </a:rPr>
                        <a:t>項</a:t>
                      </a:r>
                      <a:r>
                        <a:rPr lang="zh-TW" sz="1900" b="1" kern="150">
                          <a:solidFill>
                            <a:srgbClr val="006600"/>
                          </a:solidFill>
                          <a:effectLst/>
                          <a:latin typeface="微軟正黑體" panose="020B0604030504040204" pitchFamily="34" charset="-120"/>
                          <a:ea typeface="微軟正黑體" panose="020B0604030504040204" pitchFamily="34" charset="-120"/>
                        </a:rPr>
                        <a:t>監辦規定。</a:t>
                      </a:r>
                    </a:p>
                    <a:p>
                      <a:pPr algn="just">
                        <a:lnSpc>
                          <a:spcPts val="2200"/>
                        </a:lnSpc>
                        <a:spcAft>
                          <a:spcPts val="0"/>
                        </a:spcAft>
                      </a:pPr>
                      <a:r>
                        <a:rPr lang="en-US" sz="1900" b="1" kern="150">
                          <a:solidFill>
                            <a:srgbClr val="006600"/>
                          </a:solidFill>
                          <a:effectLst/>
                          <a:latin typeface="微軟正黑體" panose="020B0604030504040204" pitchFamily="34" charset="-120"/>
                          <a:ea typeface="微軟正黑體" panose="020B0604030504040204" pitchFamily="34" charset="-120"/>
                        </a:rPr>
                        <a:t> </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查核金額以上之採購，補具辦理結果之相關文件送上級機關備查。上級機關得決定免送</a:t>
                      </a:r>
                      <a:r>
                        <a:rPr lang="zh-TW" sz="1900" b="1" kern="150" smtClean="0">
                          <a:solidFill>
                            <a:srgbClr val="006600"/>
                          </a:solidFill>
                          <a:effectLst/>
                          <a:latin typeface="微軟正黑體" panose="020B0604030504040204" pitchFamily="34" charset="-120"/>
                          <a:ea typeface="微軟正黑體" panose="020B0604030504040204" pitchFamily="34" charset="-120"/>
                        </a:rPr>
                        <a:t>備查契約</a:t>
                      </a:r>
                      <a:r>
                        <a:rPr lang="zh-TW" sz="1900" b="1" kern="150">
                          <a:solidFill>
                            <a:srgbClr val="006600"/>
                          </a:solidFill>
                          <a:effectLst/>
                          <a:latin typeface="微軟正黑體" panose="020B0604030504040204" pitchFamily="34" charset="-120"/>
                          <a:ea typeface="微軟正黑體" panose="020B0604030504040204" pitchFamily="34" charset="-120"/>
                        </a:rPr>
                        <a:t>價金變更後屬查核金額以上之採購者，除本表第四項之情形外，亦同。</a:t>
                      </a: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r>
            </a:tbl>
          </a:graphicData>
        </a:graphic>
      </p:graphicFrame>
    </p:spTree>
    <p:extLst>
      <p:ext uri="{BB962C8B-B14F-4D97-AF65-F5344CB8AC3E}">
        <p14:creationId xmlns:p14="http://schemas.microsoft.com/office/powerpoint/2010/main" val="3937500779"/>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4F25D459-0895-4EC2-9445-0AE46380FFE9}"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171</a:t>
            </a:fld>
            <a:endParaRPr lang="en-US" altLang="zh-TW" sz="1400">
              <a:solidFill>
                <a:srgbClr val="AD1F1F"/>
              </a:solidFill>
              <a:latin typeface="Times New Roman" panose="02020603050405020304" pitchFamily="18" charset="0"/>
            </a:endParaRPr>
          </a:p>
        </p:txBody>
      </p:sp>
      <p:sp>
        <p:nvSpPr>
          <p:cNvPr id="6" name="書卷 (水平) 5">
            <a:extLst/>
          </p:cNvPr>
          <p:cNvSpPr/>
          <p:nvPr/>
        </p:nvSpPr>
        <p:spPr>
          <a:xfrm>
            <a:off x="380728" y="44624"/>
            <a:ext cx="7848872" cy="715874"/>
          </a:xfrm>
          <a:prstGeom prst="horizontalScroll">
            <a:avLst/>
          </a:prstGeom>
          <a:solidFill>
            <a:srgbClr val="0000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prstClr val="white"/>
                </a:solidFill>
                <a:latin typeface="微軟正黑體" panose="020B0604030504040204" pitchFamily="34" charset="-120"/>
                <a:cs typeface="Times New Roman" panose="02020603050405020304" pitchFamily="18" charset="0"/>
              </a:rPr>
              <a:t>採購契約變更或加減價核准監辦備查規定一覽表</a:t>
            </a:r>
            <a:endParaRPr lang="zh-TW" altLang="en-US" sz="2800" b="1" dirty="0">
              <a:solidFill>
                <a:prstClr val="white"/>
              </a:solidFill>
              <a:latin typeface="微軟正黑體" panose="020B0604030504040204" pitchFamily="34" charset="-120"/>
              <a:cs typeface="Times New Roman" panose="02020603050405020304" pitchFamily="18" charset="0"/>
            </a:endParaRPr>
          </a:p>
        </p:txBody>
      </p:sp>
      <p:graphicFrame>
        <p:nvGraphicFramePr>
          <p:cNvPr id="2" name="表格 1"/>
          <p:cNvGraphicFramePr>
            <a:graphicFrameLocks noGrp="1"/>
          </p:cNvGraphicFramePr>
          <p:nvPr>
            <p:extLst/>
          </p:nvPr>
        </p:nvGraphicFramePr>
        <p:xfrm>
          <a:off x="224408" y="764704"/>
          <a:ext cx="8812088" cy="5943600"/>
        </p:xfrm>
        <a:graphic>
          <a:graphicData uri="http://schemas.openxmlformats.org/drawingml/2006/table">
            <a:tbl>
              <a:tblPr/>
              <a:tblGrid>
                <a:gridCol w="367871"/>
                <a:gridCol w="2755585"/>
                <a:gridCol w="1728192"/>
                <a:gridCol w="1512168"/>
                <a:gridCol w="2448272"/>
              </a:tblGrid>
              <a:tr h="544404">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項次</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契約變更或加減價情形</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核准規定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監辦規定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備查規定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1604307">
                <a:tc>
                  <a:txBody>
                    <a:bodyPr/>
                    <a:lstStyle/>
                    <a:p>
                      <a:pPr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三</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辦理契約變更，其變更部分之</a:t>
                      </a:r>
                      <a:r>
                        <a:rPr kumimoji="0" lang="zh-TW" altLang="en-US" sz="1900" b="1" u="sng" kern="150" smtClean="0">
                          <a:solidFill>
                            <a:srgbClr val="800000"/>
                          </a:solidFill>
                          <a:effectLst/>
                          <a:latin typeface="微軟正黑體" panose="020B0604030504040204" pitchFamily="34" charset="-120"/>
                          <a:ea typeface="微軟正黑體" panose="020B0604030504040204" pitchFamily="34" charset="-120"/>
                          <a:cs typeface="+mn-cs"/>
                        </a:rPr>
                        <a:t>累計金額在查核金額以上</a:t>
                      </a: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，自累計金額達查核金額之時起。加帳累計金額在公告金額以上者，並須符合採購法第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22</a:t>
                      </a: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a:t>
                      </a: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項各款情形之一。</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marL="304800" indent="-304800" algn="just">
                        <a:lnSpc>
                          <a:spcPts val="2200"/>
                        </a:lnSpc>
                        <a:spcAft>
                          <a:spcPts val="0"/>
                        </a:spcAft>
                      </a:pPr>
                      <a:r>
                        <a:rPr lang="zh-TW" altLang="zh-TW" sz="1900" b="1" kern="150" smtClean="0">
                          <a:solidFill>
                            <a:srgbClr val="006600"/>
                          </a:solidFill>
                          <a:effectLst/>
                          <a:latin typeface="微軟正黑體" panose="020B0604030504040204" pitchFamily="34" charset="-120"/>
                          <a:ea typeface="微軟正黑體" panose="020B0604030504040204" pitchFamily="34" charset="-120"/>
                        </a:rPr>
                        <a:t>一、採購機關自行核准。</a:t>
                      </a:r>
                    </a:p>
                    <a:p>
                      <a:pPr marL="304800" indent="-304800" algn="just">
                        <a:lnSpc>
                          <a:spcPts val="2200"/>
                        </a:lnSpc>
                        <a:spcAft>
                          <a:spcPts val="0"/>
                        </a:spcAft>
                      </a:pPr>
                      <a:r>
                        <a:rPr lang="zh-TW" altLang="zh-TW" sz="1900" b="1" kern="150" smtClean="0">
                          <a:solidFill>
                            <a:srgbClr val="006600"/>
                          </a:solidFill>
                          <a:effectLst/>
                          <a:latin typeface="微軟正黑體" panose="020B0604030504040204" pitchFamily="34" charset="-120"/>
                          <a:ea typeface="微軟正黑體" panose="020B0604030504040204" pitchFamily="34" charset="-120"/>
                        </a:rPr>
                        <a:t>二、有採購法第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72</a:t>
                      </a:r>
                      <a:r>
                        <a:rPr lang="zh-TW" altLang="zh-TW" sz="19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2</a:t>
                      </a:r>
                      <a:r>
                        <a:rPr lang="zh-TW" altLang="zh-TW" sz="1900" b="1" kern="150" smtClean="0">
                          <a:solidFill>
                            <a:srgbClr val="006600"/>
                          </a:solidFill>
                          <a:effectLst/>
                          <a:latin typeface="微軟正黑體" panose="020B0604030504040204" pitchFamily="34" charset="-120"/>
                          <a:ea typeface="微軟正黑體" panose="020B0604030504040204" pitchFamily="34" charset="-120"/>
                        </a:rPr>
                        <a:t>項減價收受之情形者從其規定。</a:t>
                      </a:r>
                      <a:endParaRPr lang="zh-TW" alt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marL="266700" indent="-266700"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一、採購法第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12</a:t>
                      </a: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a:t>
                      </a: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項上級機關監辦規定。</a:t>
                      </a:r>
                    </a:p>
                    <a:p>
                      <a:pPr marL="266700" indent="-266700"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二、採購法第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13</a:t>
                      </a: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a:t>
                      </a: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項監辦規定。</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r>
              <a:tr h="1074356">
                <a:tc>
                  <a:txBody>
                    <a:bodyPr/>
                    <a:lstStyle/>
                    <a:p>
                      <a:pPr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四</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契約價金變更，原「採購金額」未達查核金額，契約價金於</a:t>
                      </a:r>
                      <a:r>
                        <a:rPr lang="zh-TW" altLang="en-US" sz="1900" b="1" u="sng" kern="150" smtClean="0">
                          <a:solidFill>
                            <a:srgbClr val="800000"/>
                          </a:solidFill>
                          <a:effectLst/>
                          <a:latin typeface="微軟正黑體" panose="020B0604030504040204" pitchFamily="34" charset="-120"/>
                          <a:ea typeface="微軟正黑體" panose="020B0604030504040204" pitchFamily="34" charset="-120"/>
                        </a:rPr>
                        <a:t>變更後達查核金額之當次變更</a:t>
                      </a: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marL="0" indent="0" algn="just">
                        <a:lnSpc>
                          <a:spcPts val="2200"/>
                        </a:lnSpc>
                        <a:spcAft>
                          <a:spcPts val="0"/>
                        </a:spcAft>
                      </a:pPr>
                      <a:r>
                        <a:rPr lang="zh-TW" sz="1900" b="1" kern="150" smtClean="0">
                          <a:solidFill>
                            <a:srgbClr val="006600"/>
                          </a:solidFill>
                          <a:effectLst/>
                          <a:latin typeface="微軟正黑體" panose="020B0604030504040204" pitchFamily="34" charset="-120"/>
                          <a:ea typeface="微軟正黑體" panose="020B0604030504040204" pitchFamily="34" charset="-120"/>
                        </a:rPr>
                        <a:t>採購</a:t>
                      </a:r>
                      <a:r>
                        <a:rPr lang="zh-TW" sz="1900" b="1" kern="150">
                          <a:solidFill>
                            <a:srgbClr val="006600"/>
                          </a:solidFill>
                          <a:effectLst/>
                          <a:latin typeface="微軟正黑體" panose="020B0604030504040204" pitchFamily="34" charset="-120"/>
                          <a:ea typeface="微軟正黑體" panose="020B0604030504040204" pitchFamily="34" charset="-120"/>
                        </a:rPr>
                        <a:t>機關自行核准</a:t>
                      </a:r>
                      <a:r>
                        <a:rPr lang="zh-TW" sz="1900" b="1" kern="150" smtClean="0">
                          <a:solidFill>
                            <a:srgbClr val="006600"/>
                          </a:solidFill>
                          <a:effectLst/>
                          <a:latin typeface="微軟正黑體" panose="020B0604030504040204" pitchFamily="34" charset="-120"/>
                          <a:ea typeface="微軟正黑體" panose="020B0604030504040204" pitchFamily="34" charset="-120"/>
                        </a:rPr>
                        <a:t>。</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sz="1900" b="1" kern="150">
                          <a:solidFill>
                            <a:srgbClr val="006600"/>
                          </a:solidFill>
                          <a:effectLst/>
                          <a:latin typeface="微軟正黑體" panose="020B0604030504040204" pitchFamily="34" charset="-120"/>
                          <a:ea typeface="微軟正黑體" panose="020B0604030504040204" pitchFamily="34" charset="-120"/>
                        </a:rPr>
                        <a:t>採購法</a:t>
                      </a:r>
                      <a:r>
                        <a:rPr lang="zh-TW" sz="1900" b="1" kern="150" smtClean="0">
                          <a:solidFill>
                            <a:srgbClr val="006600"/>
                          </a:solidFill>
                          <a:effectLst/>
                          <a:latin typeface="微軟正黑體" panose="020B0604030504040204" pitchFamily="34" charset="-120"/>
                          <a:ea typeface="微軟正黑體" panose="020B0604030504040204" pitchFamily="34" charset="-120"/>
                        </a:rPr>
                        <a:t>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13</a:t>
                      </a:r>
                      <a:r>
                        <a:rPr lang="zh-TW" sz="19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a:t>
                      </a:r>
                      <a:r>
                        <a:rPr lang="zh-TW" sz="1900" b="1" kern="150" smtClean="0">
                          <a:solidFill>
                            <a:srgbClr val="006600"/>
                          </a:solidFill>
                          <a:effectLst/>
                          <a:latin typeface="微軟正黑體" panose="020B0604030504040204" pitchFamily="34" charset="-120"/>
                          <a:ea typeface="微軟正黑體" panose="020B0604030504040204" pitchFamily="34" charset="-120"/>
                        </a:rPr>
                        <a:t>項</a:t>
                      </a:r>
                      <a:r>
                        <a:rPr lang="zh-TW" sz="1900" b="1" kern="150">
                          <a:solidFill>
                            <a:srgbClr val="006600"/>
                          </a:solidFill>
                          <a:effectLst/>
                          <a:latin typeface="微軟正黑體" panose="020B0604030504040204" pitchFamily="34" charset="-120"/>
                          <a:ea typeface="微軟正黑體" panose="020B0604030504040204" pitchFamily="34" charset="-120"/>
                        </a:rPr>
                        <a:t>監辦規定</a:t>
                      </a:r>
                      <a:r>
                        <a:rPr lang="zh-TW" sz="1900" b="1" kern="150" smtClean="0">
                          <a:solidFill>
                            <a:srgbClr val="006600"/>
                          </a:solidFill>
                          <a:effectLst/>
                          <a:latin typeface="微軟正黑體" panose="020B0604030504040204" pitchFamily="34" charset="-120"/>
                          <a:ea typeface="微軟正黑體" panose="020B0604030504040204" pitchFamily="34" charset="-120"/>
                        </a:rPr>
                        <a:t>。</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採購法第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12</a:t>
                      </a: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1900" b="1" kern="150" smtClean="0">
                          <a:solidFill>
                            <a:srgbClr val="006600"/>
                          </a:solidFill>
                          <a:effectLst/>
                          <a:latin typeface="微軟正黑體" panose="020B0604030504040204" pitchFamily="34" charset="-120"/>
                          <a:ea typeface="微軟正黑體" panose="020B0604030504040204" pitchFamily="34" charset="-120"/>
                        </a:rPr>
                        <a:t>2</a:t>
                      </a: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項，補具相關文件送上級機關備查</a:t>
                      </a:r>
                      <a:r>
                        <a:rPr lang="zh-TW" sz="1900" b="1" kern="150" smtClean="0">
                          <a:solidFill>
                            <a:srgbClr val="006600"/>
                          </a:solidFill>
                          <a:effectLst/>
                          <a:latin typeface="微軟正黑體" panose="020B0604030504040204" pitchFamily="34" charset="-120"/>
                          <a:ea typeface="微軟正黑體" panose="020B0604030504040204" pitchFamily="34" charset="-120"/>
                        </a:rPr>
                        <a:t>。</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r>
              <a:tr h="809380">
                <a:tc>
                  <a:txBody>
                    <a:bodyPr/>
                    <a:lstStyle/>
                    <a:p>
                      <a:pPr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五</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未達查核金額之採購，不涉及契約價金之契約變更。</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marL="0" marR="0" indent="0" algn="just" defTabSz="914400" rtl="0" eaLnBrk="1" fontAlgn="auto" latinLnBrk="0" hangingPunct="1">
                        <a:lnSpc>
                          <a:spcPts val="2200"/>
                        </a:lnSpc>
                        <a:spcBef>
                          <a:spcPts val="0"/>
                        </a:spcBef>
                        <a:spcAft>
                          <a:spcPts val="0"/>
                        </a:spcAft>
                        <a:buClrTx/>
                        <a:buSzTx/>
                        <a:buFontTx/>
                        <a:buNone/>
                        <a:tabLst/>
                        <a:defRPr/>
                      </a:pPr>
                      <a:r>
                        <a:rPr lang="zh-TW" altLang="zh-TW" sz="1900" b="1" kern="150" smtClean="0">
                          <a:solidFill>
                            <a:srgbClr val="006600"/>
                          </a:solidFill>
                          <a:effectLst/>
                          <a:latin typeface="微軟正黑體" panose="020B0604030504040204" pitchFamily="34" charset="-120"/>
                          <a:ea typeface="微軟正黑體" panose="020B0604030504040204" pitchFamily="34" charset="-120"/>
                        </a:rPr>
                        <a:t>採購機關自行核准。</a:t>
                      </a:r>
                    </a:p>
                    <a:p>
                      <a:pPr marL="0" indent="0" algn="just">
                        <a:lnSpc>
                          <a:spcPts val="2200"/>
                        </a:lnSpc>
                        <a:spcAft>
                          <a:spcPts val="0"/>
                        </a:spcAft>
                      </a:pP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r>
              <a:tr h="809380">
                <a:tc>
                  <a:txBody>
                    <a:bodyPr/>
                    <a:lstStyle/>
                    <a:p>
                      <a:pPr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六</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marL="0" marR="0" indent="0" algn="just" defTabSz="914400" rtl="0" eaLnBrk="1" fontAlgn="auto" latinLnBrk="0" hangingPunct="1">
                        <a:lnSpc>
                          <a:spcPts val="2200"/>
                        </a:lnSpc>
                        <a:spcBef>
                          <a:spcPts val="0"/>
                        </a:spcBef>
                        <a:spcAft>
                          <a:spcPts val="0"/>
                        </a:spcAft>
                        <a:buClrTx/>
                        <a:buSzTx/>
                        <a:buFontTx/>
                        <a:buNone/>
                        <a:tabLst/>
                        <a:defRPr/>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查核金額以上之採購，不涉及契約價金之契約變更。</a:t>
                      </a:r>
                      <a:endParaRPr lang="zh-TW" altLang="zh-TW" sz="1900" b="1" kern="150" smtClean="0">
                        <a:solidFill>
                          <a:srgbClr val="006600"/>
                        </a:solidFill>
                        <a:effectLst/>
                        <a:latin typeface="微軟正黑體" panose="020B0604030504040204" pitchFamily="34" charset="-120"/>
                        <a:ea typeface="微軟正黑體" panose="020B0604030504040204" pitchFamily="34" charset="-120"/>
                      </a:endParaRPr>
                    </a:p>
                    <a:p>
                      <a:pPr algn="just">
                        <a:lnSpc>
                          <a:spcPts val="2200"/>
                        </a:lnSpc>
                        <a:spcAft>
                          <a:spcPts val="0"/>
                        </a:spcAft>
                      </a:pP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marL="0" indent="0"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採購機關自行核准。但上級機關另有規定者，從其規定。</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altLang="en-US" sz="1900" b="1" kern="150" smtClean="0">
                          <a:solidFill>
                            <a:srgbClr val="006600"/>
                          </a:solidFill>
                          <a:effectLst/>
                          <a:latin typeface="微軟正黑體" panose="020B0604030504040204" pitchFamily="34" charset="-120"/>
                          <a:ea typeface="微軟正黑體" panose="020B0604030504040204" pitchFamily="34" charset="-120"/>
                        </a:rPr>
                        <a:t>上級機關另有規定者，從其規定。</a:t>
                      </a:r>
                      <a:endParaRPr lang="zh-TW" sz="19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altLang="en-US" sz="1900" b="1" kern="150" spc="-100" baseline="0" smtClean="0">
                          <a:solidFill>
                            <a:srgbClr val="006600"/>
                          </a:solidFill>
                          <a:effectLst/>
                          <a:latin typeface="微軟正黑體" panose="020B0604030504040204" pitchFamily="34" charset="-120"/>
                          <a:ea typeface="微軟正黑體" panose="020B0604030504040204" pitchFamily="34" charset="-120"/>
                        </a:rPr>
                        <a:t>補具辦理結果之相關文件送上級機關備查，上級機關得決定免送備查。但上級機關另有規定者，從其規定。</a:t>
                      </a:r>
                      <a:endParaRPr lang="zh-TW" sz="1900" b="1" kern="150" spc="-100" baseline="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r>
            </a:tbl>
          </a:graphicData>
        </a:graphic>
      </p:graphicFrame>
    </p:spTree>
    <p:extLst>
      <p:ext uri="{BB962C8B-B14F-4D97-AF65-F5344CB8AC3E}">
        <p14:creationId xmlns:p14="http://schemas.microsoft.com/office/powerpoint/2010/main" val="1924454242"/>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4F25D459-0895-4EC2-9445-0AE46380FFE9}"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172</a:t>
            </a:fld>
            <a:endParaRPr lang="en-US" altLang="zh-TW" sz="1400">
              <a:solidFill>
                <a:srgbClr val="AD1F1F"/>
              </a:solidFill>
              <a:latin typeface="Times New Roman" panose="02020603050405020304" pitchFamily="18" charset="0"/>
            </a:endParaRPr>
          </a:p>
        </p:txBody>
      </p:sp>
      <p:sp>
        <p:nvSpPr>
          <p:cNvPr id="6" name="書卷 (水平) 5">
            <a:extLst/>
          </p:cNvPr>
          <p:cNvSpPr/>
          <p:nvPr/>
        </p:nvSpPr>
        <p:spPr>
          <a:xfrm>
            <a:off x="380728" y="188640"/>
            <a:ext cx="7848872" cy="715874"/>
          </a:xfrm>
          <a:prstGeom prst="horizontalScroll">
            <a:avLst/>
          </a:prstGeom>
          <a:solidFill>
            <a:srgbClr val="0000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prstClr val="white"/>
                </a:solidFill>
                <a:latin typeface="微軟正黑體" panose="020B0604030504040204" pitchFamily="34" charset="-120"/>
                <a:cs typeface="Times New Roman" panose="02020603050405020304" pitchFamily="18" charset="0"/>
              </a:rPr>
              <a:t>採購契約變更或加減價核准監辦備查規定一覽表</a:t>
            </a:r>
            <a:endParaRPr lang="zh-TW" altLang="en-US" sz="2800" b="1" dirty="0">
              <a:solidFill>
                <a:prstClr val="white"/>
              </a:solidFill>
              <a:latin typeface="微軟正黑體" panose="020B0604030504040204" pitchFamily="34" charset="-120"/>
              <a:cs typeface="Times New Roman" panose="02020603050405020304" pitchFamily="18" charset="0"/>
            </a:endParaRPr>
          </a:p>
        </p:txBody>
      </p:sp>
      <p:graphicFrame>
        <p:nvGraphicFramePr>
          <p:cNvPr id="2" name="表格 1"/>
          <p:cNvGraphicFramePr>
            <a:graphicFrameLocks noGrp="1"/>
          </p:cNvGraphicFramePr>
          <p:nvPr>
            <p:extLst/>
          </p:nvPr>
        </p:nvGraphicFramePr>
        <p:xfrm>
          <a:off x="179512" y="1052736"/>
          <a:ext cx="8812088" cy="5634216"/>
        </p:xfrm>
        <a:graphic>
          <a:graphicData uri="http://schemas.openxmlformats.org/drawingml/2006/table">
            <a:tbl>
              <a:tblPr/>
              <a:tblGrid>
                <a:gridCol w="367871"/>
                <a:gridCol w="2440441"/>
                <a:gridCol w="1224136"/>
                <a:gridCol w="2808312"/>
                <a:gridCol w="1971328"/>
              </a:tblGrid>
              <a:tr h="864096">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項次</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契約變更或加減價情形</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核准規定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監辦規定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備查規定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4421537">
                <a:tc>
                  <a:txBody>
                    <a:bodyPr/>
                    <a:lstStyle/>
                    <a:p>
                      <a:pPr algn="just">
                        <a:lnSpc>
                          <a:spcPct val="100000"/>
                        </a:lnSpc>
                        <a:spcBef>
                          <a:spcPts val="1200"/>
                        </a:spcBef>
                        <a:spcAft>
                          <a:spcPts val="0"/>
                        </a:spcAft>
                      </a:pP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七</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ct val="100000"/>
                        </a:lnSpc>
                        <a:spcBef>
                          <a:spcPts val="1200"/>
                        </a:spcBef>
                        <a:spcAft>
                          <a:spcPts val="0"/>
                        </a:spcAft>
                      </a:pPr>
                      <a:r>
                        <a:rPr lang="zh-TW" altLang="en-US" sz="2400" b="1" kern="150" smtClean="0">
                          <a:solidFill>
                            <a:srgbClr val="006600"/>
                          </a:solidFill>
                          <a:effectLst/>
                          <a:latin typeface="微軟正黑體" panose="020B0604030504040204" pitchFamily="34" charset="-120"/>
                          <a:ea typeface="+mn-ea"/>
                        </a:rPr>
                        <a:t>由機關決定增購，且已於原招標公告及招標文件敘明機關得就原標的決定增購之期間、數量或金額。不論原契約額。不論原契約金額大小，在該得增購之期間、數量或金額以內，依原招標文件及契約規定辦理者</a:t>
                      </a:r>
                      <a:r>
                        <a:rPr lang="zh-TW" sz="2400" b="1" kern="150" smtClean="0">
                          <a:solidFill>
                            <a:srgbClr val="006600"/>
                          </a:solidFill>
                          <a:effectLst/>
                          <a:latin typeface="微軟正黑體" panose="020B0604030504040204" pitchFamily="34" charset="-120"/>
                          <a:ea typeface="微軟正黑體" panose="020B0604030504040204" pitchFamily="34" charset="-120"/>
                        </a:rPr>
                        <a:t>。</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marL="0" indent="0" algn="just">
                        <a:lnSpc>
                          <a:spcPct val="100000"/>
                        </a:lnSpc>
                        <a:spcBef>
                          <a:spcPts val="1200"/>
                        </a:spcBef>
                        <a:spcAft>
                          <a:spcPts val="0"/>
                        </a:spcAft>
                      </a:pP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適用採購法第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22</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項第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7</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款情形，由採購機關自行核准</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ct val="100000"/>
                        </a:lnSpc>
                        <a:spcBef>
                          <a:spcPts val="1200"/>
                        </a:spcBef>
                        <a:spcAft>
                          <a:spcPts val="0"/>
                        </a:spcAft>
                      </a:pP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增購部分之累計金額</a:t>
                      </a:r>
                      <a:r>
                        <a:rPr lang="zh-TW" altLang="en-US" sz="2400" b="1" u="sng" kern="150" smtClean="0">
                          <a:solidFill>
                            <a:srgbClr val="0000FF"/>
                          </a:solidFill>
                          <a:effectLst/>
                          <a:latin typeface="微軟正黑體" panose="020B0604030504040204" pitchFamily="34" charset="-120"/>
                          <a:ea typeface="微軟正黑體" panose="020B0604030504040204" pitchFamily="34" charset="-120"/>
                        </a:rPr>
                        <a:t>未達公告金額</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者，適用採購法第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13</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2</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項監辦規定；累計金額在</a:t>
                      </a:r>
                      <a:r>
                        <a:rPr kumimoji="0" lang="zh-TW" altLang="en-US" sz="2400" b="1" u="sng" kern="150" smtClean="0">
                          <a:solidFill>
                            <a:srgbClr val="0000FF"/>
                          </a:solidFill>
                          <a:effectLst/>
                          <a:latin typeface="微軟正黑體" panose="020B0604030504040204" pitchFamily="34" charset="-120"/>
                          <a:ea typeface="微軟正黑體" panose="020B0604030504040204" pitchFamily="34" charset="-120"/>
                          <a:cs typeface="+mn-cs"/>
                        </a:rPr>
                        <a:t>公告金額以上而未達查核</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金額者，適用採購法第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13</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項監辦規定；累計金額在</a:t>
                      </a:r>
                      <a:r>
                        <a:rPr kumimoji="0" lang="zh-TW" altLang="en-US" sz="2400" b="1" u="sng" kern="150" smtClean="0">
                          <a:solidFill>
                            <a:srgbClr val="0000FF"/>
                          </a:solidFill>
                          <a:effectLst/>
                          <a:latin typeface="微軟正黑體" panose="020B0604030504040204" pitchFamily="34" charset="-120"/>
                          <a:ea typeface="微軟正黑體" panose="020B0604030504040204" pitchFamily="34" charset="-120"/>
                          <a:cs typeface="+mn-cs"/>
                        </a:rPr>
                        <a:t>查核金額以上</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者，適用採購法第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12</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項及第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13</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項監辦規定。</a:t>
                      </a:r>
                      <a:r>
                        <a:rPr lang="en-US" sz="2400" b="1" kern="150">
                          <a:solidFill>
                            <a:srgbClr val="006600"/>
                          </a:solidFill>
                          <a:effectLst/>
                          <a:latin typeface="微軟正黑體" panose="020B0604030504040204" pitchFamily="34" charset="-120"/>
                          <a:ea typeface="微軟正黑體" panose="020B0604030504040204" pitchFamily="34" charset="-120"/>
                        </a:rPr>
                        <a:t> </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ct val="100000"/>
                        </a:lnSpc>
                        <a:spcBef>
                          <a:spcPts val="1200"/>
                        </a:spcBef>
                        <a:spcAft>
                          <a:spcPts val="0"/>
                        </a:spcAft>
                      </a:pP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查核金額以上之採購，補具辦理結果之相關文件送上級機關備查，上級機關得決定免送備查。但上級機關另有規定者，從其規定。</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r>
            </a:tbl>
          </a:graphicData>
        </a:graphic>
      </p:graphicFrame>
    </p:spTree>
    <p:extLst>
      <p:ext uri="{BB962C8B-B14F-4D97-AF65-F5344CB8AC3E}">
        <p14:creationId xmlns:p14="http://schemas.microsoft.com/office/powerpoint/2010/main" val="3878022409"/>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4F25D459-0895-4EC2-9445-0AE46380FFE9}"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173</a:t>
            </a:fld>
            <a:endParaRPr lang="en-US" altLang="zh-TW" sz="1400">
              <a:solidFill>
                <a:srgbClr val="AD1F1F"/>
              </a:solidFill>
              <a:latin typeface="Times New Roman" panose="02020603050405020304" pitchFamily="18" charset="0"/>
            </a:endParaRPr>
          </a:p>
        </p:txBody>
      </p:sp>
      <p:sp>
        <p:nvSpPr>
          <p:cNvPr id="6" name="書卷 (水平) 5">
            <a:extLst/>
          </p:cNvPr>
          <p:cNvSpPr/>
          <p:nvPr/>
        </p:nvSpPr>
        <p:spPr>
          <a:xfrm>
            <a:off x="380728" y="188640"/>
            <a:ext cx="7848872" cy="715874"/>
          </a:xfrm>
          <a:prstGeom prst="horizontalScroll">
            <a:avLst/>
          </a:prstGeom>
          <a:solidFill>
            <a:srgbClr val="0000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prstClr val="white"/>
                </a:solidFill>
                <a:latin typeface="微軟正黑體" panose="020B0604030504040204" pitchFamily="34" charset="-120"/>
                <a:cs typeface="Times New Roman" panose="02020603050405020304" pitchFamily="18" charset="0"/>
              </a:rPr>
              <a:t>採購契約變更或加減價核准監辦備查規定一覽表</a:t>
            </a:r>
            <a:endParaRPr lang="zh-TW" altLang="en-US" sz="2800" b="1" dirty="0">
              <a:solidFill>
                <a:prstClr val="white"/>
              </a:solidFill>
              <a:latin typeface="微軟正黑體" panose="020B0604030504040204" pitchFamily="34" charset="-120"/>
              <a:cs typeface="Times New Roman" panose="02020603050405020304" pitchFamily="18" charset="0"/>
            </a:endParaRPr>
          </a:p>
        </p:txBody>
      </p:sp>
      <p:graphicFrame>
        <p:nvGraphicFramePr>
          <p:cNvPr id="2" name="表格 1"/>
          <p:cNvGraphicFramePr>
            <a:graphicFrameLocks noGrp="1"/>
          </p:cNvGraphicFramePr>
          <p:nvPr>
            <p:extLst/>
          </p:nvPr>
        </p:nvGraphicFramePr>
        <p:xfrm>
          <a:off x="179512" y="1196752"/>
          <a:ext cx="8812088" cy="5417058"/>
        </p:xfrm>
        <a:graphic>
          <a:graphicData uri="http://schemas.openxmlformats.org/drawingml/2006/table">
            <a:tbl>
              <a:tblPr/>
              <a:tblGrid>
                <a:gridCol w="367871"/>
                <a:gridCol w="2440441"/>
                <a:gridCol w="1584176"/>
                <a:gridCol w="2304256"/>
                <a:gridCol w="2115344"/>
              </a:tblGrid>
              <a:tr h="931418">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項次</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契約變更或加減價情形</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核准規定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監辦規定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備查規定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3706170">
                <a:tc>
                  <a:txBody>
                    <a:bodyPr/>
                    <a:lstStyle/>
                    <a:p>
                      <a:pPr algn="just">
                        <a:lnSpc>
                          <a:spcPts val="2200"/>
                        </a:lnSpc>
                        <a:spcAft>
                          <a:spcPts val="0"/>
                        </a:spcAft>
                      </a:pP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八</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altLang="en-US" sz="2400" b="1" u="sng" kern="150" smtClean="0">
                          <a:solidFill>
                            <a:srgbClr val="800000"/>
                          </a:solidFill>
                          <a:effectLst/>
                          <a:latin typeface="微軟正黑體" panose="020B0604030504040204" pitchFamily="34" charset="-120"/>
                          <a:ea typeface="微軟正黑體" panose="020B0604030504040204" pitchFamily="34" charset="-120"/>
                        </a:rPr>
                        <a:t>由廠商決定增加供應數量或金額</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（含採購契約價金之給付係依實際施作或供應之項目及數量給付），</a:t>
                      </a:r>
                      <a:r>
                        <a:rPr lang="zh-TW" altLang="en-US" sz="2400" b="1" u="sng" kern="150" smtClean="0">
                          <a:solidFill>
                            <a:srgbClr val="006600"/>
                          </a:solidFill>
                          <a:effectLst/>
                          <a:latin typeface="微軟正黑體" panose="020B0604030504040204" pitchFamily="34" charset="-120"/>
                          <a:ea typeface="微軟正黑體" panose="020B0604030504040204" pitchFamily="34" charset="-120"/>
                        </a:rPr>
                        <a:t>且已於招標文件敘明得增加供應數量或金額之上限及計價方式</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。不論原契約金額大小，</a:t>
                      </a:r>
                      <a:r>
                        <a:rPr lang="zh-TW" altLang="en-US" sz="2400" b="1" u="sng" kern="150" smtClean="0">
                          <a:solidFill>
                            <a:srgbClr val="800000"/>
                          </a:solidFill>
                          <a:effectLst/>
                          <a:latin typeface="微軟正黑體" panose="020B0604030504040204" pitchFamily="34" charset="-120"/>
                          <a:ea typeface="微軟正黑體" panose="020B0604030504040204" pitchFamily="34" charset="-120"/>
                        </a:rPr>
                        <a:t>在該得增購之數量或金額以內</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，依原招標文件及契約規定辦理者。</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marL="0" indent="0" algn="just">
                        <a:lnSpc>
                          <a:spcPts val="2200"/>
                        </a:lnSpc>
                        <a:spcAft>
                          <a:spcPts val="0"/>
                        </a:spcAft>
                      </a:pP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適用採購法第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22</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項第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16</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款情形，無核准程序。</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kumimoji="0" lang="zh-TW" altLang="en-US" sz="2400" b="1" u="sng" kern="150" smtClean="0">
                          <a:solidFill>
                            <a:srgbClr val="0000FF"/>
                          </a:solidFill>
                          <a:effectLst/>
                          <a:latin typeface="微軟正黑體" panose="020B0604030504040204" pitchFamily="34" charset="-120"/>
                          <a:ea typeface="微軟正黑體" panose="020B0604030504040204" pitchFamily="34" charset="-120"/>
                          <a:cs typeface="+mn-cs"/>
                        </a:rPr>
                        <a:t>增加部分之累計金額未達公告金額</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者，適用採購法第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13</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2</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項監辦規定；累計金額在</a:t>
                      </a:r>
                      <a:r>
                        <a:rPr kumimoji="0" lang="zh-TW" altLang="en-US" sz="2400" b="1" u="sng" kern="150" smtClean="0">
                          <a:solidFill>
                            <a:srgbClr val="0000FF"/>
                          </a:solidFill>
                          <a:effectLst/>
                          <a:latin typeface="微軟正黑體" panose="020B0604030504040204" pitchFamily="34" charset="-120"/>
                          <a:ea typeface="微軟正黑體" panose="020B0604030504040204" pitchFamily="34" charset="-120"/>
                          <a:cs typeface="+mn-cs"/>
                        </a:rPr>
                        <a:t>公告金額以上而未達查核</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金額者，適用採購法第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13</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項監辦規定；累計金額在</a:t>
                      </a:r>
                      <a:r>
                        <a:rPr kumimoji="0" lang="zh-TW" altLang="en-US" sz="2400" b="1" u="sng" kern="150" smtClean="0">
                          <a:solidFill>
                            <a:srgbClr val="0000FF"/>
                          </a:solidFill>
                          <a:effectLst/>
                          <a:latin typeface="微軟正黑體" panose="020B0604030504040204" pitchFamily="34" charset="-120"/>
                          <a:ea typeface="微軟正黑體" panose="020B0604030504040204" pitchFamily="34" charset="-120"/>
                          <a:cs typeface="+mn-cs"/>
                        </a:rPr>
                        <a:t>查核金額以上</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者，適用採購法第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12</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項及第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13</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條第</a:t>
                      </a:r>
                      <a:r>
                        <a:rPr lang="en-US" altLang="zh-TW" sz="2400" b="1" kern="150" smtClean="0">
                          <a:solidFill>
                            <a:srgbClr val="006600"/>
                          </a:solidFill>
                          <a:effectLst/>
                          <a:latin typeface="微軟正黑體" panose="020B0604030504040204" pitchFamily="34" charset="-120"/>
                          <a:ea typeface="微軟正黑體" panose="020B0604030504040204" pitchFamily="34" charset="-120"/>
                        </a:rPr>
                        <a:t>1</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項監辦規定。</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查核金額以上之採購，補具辦理結果之相關文件送上級機關備查，上級機關得決定免送備查。但上級機關另有規定者，從其規定。</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r>
            </a:tbl>
          </a:graphicData>
        </a:graphic>
      </p:graphicFrame>
    </p:spTree>
    <p:extLst>
      <p:ext uri="{BB962C8B-B14F-4D97-AF65-F5344CB8AC3E}">
        <p14:creationId xmlns:p14="http://schemas.microsoft.com/office/powerpoint/2010/main" val="1539752965"/>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書卷 (水平) 5">
            <a:extLst/>
          </p:cNvPr>
          <p:cNvSpPr/>
          <p:nvPr/>
        </p:nvSpPr>
        <p:spPr>
          <a:xfrm>
            <a:off x="380728" y="188640"/>
            <a:ext cx="7848872" cy="715874"/>
          </a:xfrm>
          <a:prstGeom prst="horizontalScroll">
            <a:avLst/>
          </a:prstGeom>
          <a:solidFill>
            <a:srgbClr val="0000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prstClr val="white"/>
                </a:solidFill>
                <a:effectLst>
                  <a:outerShdw blurRad="38100" dist="38100" dir="2700000" algn="tl">
                    <a:srgbClr val="C0C0C0"/>
                  </a:outerShdw>
                </a:effectLst>
                <a:latin typeface="微軟正黑體" panose="020B0604030504040204" pitchFamily="34" charset="-120"/>
                <a:cs typeface="Times New Roman" panose="02020603050405020304" pitchFamily="18" charset="0"/>
              </a:rPr>
              <a:t>採購契約變更或加減價核准監辦備查規定一覽表</a:t>
            </a:r>
            <a:endParaRPr lang="zh-TW" altLang="en-US" sz="2800" b="1" dirty="0">
              <a:solidFill>
                <a:prstClr val="white"/>
              </a:solidFill>
              <a:effectLst>
                <a:outerShdw blurRad="38100" dist="38100" dir="2700000" algn="tl">
                  <a:srgbClr val="C0C0C0"/>
                </a:outerShdw>
              </a:effectLst>
              <a:latin typeface="微軟正黑體" panose="020B0604030504040204" pitchFamily="34" charset="-120"/>
              <a:cs typeface="Times New Roman" panose="02020603050405020304" pitchFamily="18" charset="0"/>
            </a:endParaRPr>
          </a:p>
        </p:txBody>
      </p:sp>
      <p:graphicFrame>
        <p:nvGraphicFramePr>
          <p:cNvPr id="2" name="表格 1"/>
          <p:cNvGraphicFramePr>
            <a:graphicFrameLocks noGrp="1"/>
          </p:cNvGraphicFramePr>
          <p:nvPr>
            <p:extLst/>
          </p:nvPr>
        </p:nvGraphicFramePr>
        <p:xfrm>
          <a:off x="179512" y="1052736"/>
          <a:ext cx="8812088" cy="3816424"/>
        </p:xfrm>
        <a:graphic>
          <a:graphicData uri="http://schemas.openxmlformats.org/drawingml/2006/table">
            <a:tbl>
              <a:tblPr/>
              <a:tblGrid>
                <a:gridCol w="367871"/>
                <a:gridCol w="2656465"/>
                <a:gridCol w="2160240"/>
                <a:gridCol w="1512168"/>
                <a:gridCol w="2115344"/>
              </a:tblGrid>
              <a:tr h="766495">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項次</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契約變更或加減價情形</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核准規定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監辦規定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ts val="2200"/>
                        </a:lnSpc>
                        <a:spcAft>
                          <a:spcPts val="0"/>
                        </a:spcAft>
                      </a:pPr>
                      <a:r>
                        <a:rPr lang="zh-TW" sz="1900" b="1" kern="150">
                          <a:solidFill>
                            <a:srgbClr val="000066"/>
                          </a:solidFill>
                          <a:effectLst/>
                          <a:latin typeface="微軟正黑體" panose="020B0604030504040204" pitchFamily="34" charset="-120"/>
                          <a:ea typeface="微軟正黑體" panose="020B0604030504040204" pitchFamily="34" charset="-120"/>
                        </a:rPr>
                        <a:t>備查規定</a:t>
                      </a:r>
                    </a:p>
                  </a:txBody>
                  <a:tcPr marL="7620" marR="7620" marT="7620" marB="76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3049929">
                <a:tc>
                  <a:txBody>
                    <a:bodyPr/>
                    <a:lstStyle/>
                    <a:p>
                      <a:pPr algn="just">
                        <a:lnSpc>
                          <a:spcPts val="2200"/>
                        </a:lnSpc>
                        <a:spcAft>
                          <a:spcPts val="0"/>
                        </a:spcAft>
                      </a:pP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九</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altLang="en-US" sz="2400" b="1" u="sng" kern="150" smtClean="0">
                          <a:solidFill>
                            <a:srgbClr val="800000"/>
                          </a:solidFill>
                          <a:effectLst/>
                          <a:latin typeface="微軟正黑體" panose="020B0604030504040204" pitchFamily="34" charset="-120"/>
                          <a:ea typeface="微軟正黑體" panose="020B0604030504040204" pitchFamily="34" charset="-120"/>
                        </a:rPr>
                        <a:t>原招標文件敘明機關或廠商得就原標的決定減購或減供應之數量或金額</a:t>
                      </a: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。不論原契約金額大小，在該得減購或減供應之數量或金額以內，依原招標文件及契約所列計價方式減價。</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marL="263525" indent="-263525" algn="just">
                        <a:lnSpc>
                          <a:spcPts val="2200"/>
                        </a:lnSpc>
                        <a:spcAft>
                          <a:spcPts val="0"/>
                        </a:spcAft>
                      </a:pP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一、由機關決定減購者，由採購機關自行核准。</a:t>
                      </a:r>
                    </a:p>
                    <a:p>
                      <a:pPr marL="263525" indent="-263525" algn="just">
                        <a:lnSpc>
                          <a:spcPts val="2200"/>
                        </a:lnSpc>
                        <a:spcAft>
                          <a:spcPts val="0"/>
                        </a:spcAft>
                      </a:pP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二、由廠商決定減少供應數量或金額，不必事先徵得機關同意者，無核准程序。</a:t>
                      </a: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c>
                  <a:txBody>
                    <a:bodyPr/>
                    <a:lstStyle/>
                    <a:p>
                      <a:pPr algn="just">
                        <a:lnSpc>
                          <a:spcPts val="2200"/>
                        </a:lnSpc>
                        <a:spcAft>
                          <a:spcPts val="0"/>
                        </a:spcAft>
                      </a:pPr>
                      <a:r>
                        <a:rPr lang="zh-TW" altLang="en-US" sz="2400" b="1" kern="150" smtClean="0">
                          <a:solidFill>
                            <a:srgbClr val="006600"/>
                          </a:solidFill>
                          <a:effectLst/>
                          <a:latin typeface="微軟正黑體" panose="020B0604030504040204" pitchFamily="34" charset="-120"/>
                          <a:ea typeface="微軟正黑體" panose="020B0604030504040204" pitchFamily="34" charset="-120"/>
                        </a:rPr>
                        <a:t>查核金額以上之採購，補具辦理結果之相關文件送上級機關備查，上級機關得決定免送備查。但上級機關另有規定者，從其規定。</a:t>
                      </a:r>
                      <a:endParaRPr lang="zh-TW" sz="2400" b="1" kern="150">
                        <a:solidFill>
                          <a:srgbClr val="006600"/>
                        </a:solidFill>
                        <a:effectLst/>
                        <a:latin typeface="微軟正黑體" panose="020B0604030504040204" pitchFamily="34" charset="-120"/>
                        <a:ea typeface="微軟正黑體" panose="020B0604030504040204" pitchFamily="34" charset="-120"/>
                      </a:endParaRPr>
                    </a:p>
                  </a:txBody>
                  <a:tcPr marL="7620" marR="7620" marT="7620" marB="76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tile tx="0" ty="0" sx="100000" sy="100000" flip="none" algn="tl"/>
                    </a:blipFill>
                  </a:tcPr>
                </a:tc>
              </a:tr>
            </a:tbl>
          </a:graphicData>
        </a:graphic>
      </p:graphicFrame>
      <p:sp>
        <p:nvSpPr>
          <p:cNvPr id="3" name="文字方塊 2"/>
          <p:cNvSpPr txBox="1"/>
          <p:nvPr/>
        </p:nvSpPr>
        <p:spPr>
          <a:xfrm>
            <a:off x="170856" y="5027692"/>
            <a:ext cx="8973144" cy="1569660"/>
          </a:xfrm>
          <a:prstGeom prst="rect">
            <a:avLst/>
          </a:prstGeom>
          <a:noFill/>
        </p:spPr>
        <p:txBody>
          <a:bodyPr wrap="square" rtlCol="0">
            <a:spAutoFit/>
          </a:bodyPr>
          <a:lstStyle/>
          <a:p>
            <a:r>
              <a:rPr lang="zh-TW" altLang="zh-TW" b="1">
                <a:solidFill>
                  <a:srgbClr val="C00000"/>
                </a:solidFill>
                <a:latin typeface="微軟正黑體" panose="020B0604030504040204" pitchFamily="34" charset="-120"/>
                <a:ea typeface="微軟正黑體" panose="020B0604030504040204" pitchFamily="34" charset="-120"/>
              </a:rPr>
              <a:t>附記：</a:t>
            </a:r>
          </a:p>
          <a:p>
            <a:pPr marL="538163" indent="-538163"/>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zh-TW" b="1" spc="-100" smtClean="0">
                <a:solidFill>
                  <a:prstClr val="black"/>
                </a:solidFill>
                <a:latin typeface="微軟正黑體" panose="020B0604030504040204" pitchFamily="34" charset="-120"/>
                <a:ea typeface="微軟正黑體" panose="020B0604030504040204" pitchFamily="34" charset="-120"/>
              </a:rPr>
              <a:t>一</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zh-TW" b="1" u="sng" spc="-100" smtClean="0">
                <a:solidFill>
                  <a:prstClr val="black"/>
                </a:solidFill>
                <a:latin typeface="微軟正黑體" panose="020B0604030504040204" pitchFamily="34" charset="-120"/>
                <a:ea typeface="微軟正黑體" panose="020B0604030504040204" pitchFamily="34" charset="-120"/>
              </a:rPr>
              <a:t>契約</a:t>
            </a:r>
            <a:r>
              <a:rPr lang="zh-TW" altLang="zh-TW" b="1" u="sng" spc="-100">
                <a:solidFill>
                  <a:prstClr val="black"/>
                </a:solidFill>
                <a:latin typeface="微軟正黑體" panose="020B0604030504040204" pitchFamily="34" charset="-120"/>
                <a:ea typeface="微軟正黑體" panose="020B0604030504040204" pitchFamily="34" charset="-120"/>
              </a:rPr>
              <a:t>變更，指原契約標的之規格、價格、數量或條款之變更，並包括追加契約以外之新增工作項目</a:t>
            </a:r>
            <a:r>
              <a:rPr lang="zh-TW" altLang="zh-TW" b="1" spc="-100">
                <a:solidFill>
                  <a:prstClr val="black"/>
                </a:solidFill>
                <a:latin typeface="微軟正黑體" panose="020B0604030504040204" pitchFamily="34" charset="-120"/>
                <a:ea typeface="微軟正黑體" panose="020B0604030504040204" pitchFamily="34" charset="-120"/>
              </a:rPr>
              <a:t>；其變更，得分別適用採購法</a:t>
            </a:r>
            <a:r>
              <a:rPr lang="zh-TW" altLang="zh-TW" b="1" spc="-100" smtClean="0">
                <a:solidFill>
                  <a:prstClr val="black"/>
                </a:solidFill>
                <a:latin typeface="微軟正黑體" panose="020B0604030504040204" pitchFamily="34" charset="-120"/>
                <a:ea typeface="微軟正黑體" panose="020B0604030504040204" pitchFamily="34" charset="-120"/>
              </a:rPr>
              <a:t>第</a:t>
            </a:r>
            <a:r>
              <a:rPr lang="en-US" altLang="zh-TW" b="1" spc="-100" smtClean="0">
                <a:solidFill>
                  <a:prstClr val="black"/>
                </a:solidFill>
                <a:latin typeface="微軟正黑體" panose="020B0604030504040204" pitchFamily="34" charset="-120"/>
                <a:ea typeface="微軟正黑體" panose="020B0604030504040204" pitchFamily="34" charset="-120"/>
              </a:rPr>
              <a:t>22</a:t>
            </a:r>
            <a:r>
              <a:rPr lang="zh-TW" altLang="zh-TW" b="1" spc="-100" smtClean="0">
                <a:solidFill>
                  <a:prstClr val="black"/>
                </a:solidFill>
                <a:latin typeface="微軟正黑體" panose="020B0604030504040204" pitchFamily="34" charset="-120"/>
                <a:ea typeface="微軟正黑體" panose="020B0604030504040204" pitchFamily="34" charset="-120"/>
              </a:rPr>
              <a:t>條第</a:t>
            </a:r>
            <a:r>
              <a:rPr lang="en-US" altLang="zh-TW" b="1" spc="-100" smtClean="0">
                <a:solidFill>
                  <a:prstClr val="black"/>
                </a:solidFill>
                <a:latin typeface="微軟正黑體" panose="020B0604030504040204" pitchFamily="34" charset="-120"/>
                <a:ea typeface="微軟正黑體" panose="020B0604030504040204" pitchFamily="34" charset="-120"/>
              </a:rPr>
              <a:t>1</a:t>
            </a:r>
            <a:r>
              <a:rPr lang="zh-TW" altLang="zh-TW" b="1" spc="-100" smtClean="0">
                <a:solidFill>
                  <a:prstClr val="black"/>
                </a:solidFill>
                <a:latin typeface="微軟正黑體" panose="020B0604030504040204" pitchFamily="34" charset="-120"/>
                <a:ea typeface="微軟正黑體" panose="020B0604030504040204" pitchFamily="34" charset="-120"/>
              </a:rPr>
              <a:t>項</a:t>
            </a:r>
            <a:r>
              <a:rPr lang="zh-TW" altLang="zh-TW" b="1" spc="-100">
                <a:solidFill>
                  <a:prstClr val="black"/>
                </a:solidFill>
                <a:latin typeface="微軟正黑體" panose="020B0604030504040204" pitchFamily="34" charset="-120"/>
                <a:ea typeface="微軟正黑體" panose="020B0604030504040204" pitchFamily="34" charset="-120"/>
              </a:rPr>
              <a:t>各款情形為之，但</a:t>
            </a:r>
            <a:r>
              <a:rPr lang="zh-TW" altLang="zh-TW" b="1" u="sng" spc="-100">
                <a:solidFill>
                  <a:srgbClr val="0000FF"/>
                </a:solidFill>
                <a:latin typeface="微軟正黑體" panose="020B0604030504040204" pitchFamily="34" charset="-120"/>
                <a:ea typeface="微軟正黑體" panose="020B0604030504040204" pitchFamily="34" charset="-120"/>
              </a:rPr>
              <a:t>變更部分之累計金額應合計之</a:t>
            </a:r>
            <a:r>
              <a:rPr lang="zh-TW" altLang="zh-TW" b="1" spc="-100">
                <a:solidFill>
                  <a:prstClr val="black"/>
                </a:solidFill>
                <a:latin typeface="微軟正黑體" panose="020B0604030504040204" pitchFamily="34" charset="-120"/>
                <a:ea typeface="微軟正黑體" panose="020B0604030504040204" pitchFamily="34" charset="-120"/>
              </a:rPr>
              <a:t>。</a:t>
            </a:r>
            <a:endParaRPr lang="zh-TW" altLang="en-US" b="1" spc="-10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11804376"/>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書卷 (水平) 5">
            <a:extLst/>
          </p:cNvPr>
          <p:cNvSpPr/>
          <p:nvPr/>
        </p:nvSpPr>
        <p:spPr>
          <a:xfrm>
            <a:off x="1187624" y="48830"/>
            <a:ext cx="7848872" cy="715874"/>
          </a:xfrm>
          <a:prstGeom prst="horizontalScroll">
            <a:avLst/>
          </a:prstGeom>
          <a:solidFill>
            <a:srgbClr val="0000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a:solidFill>
                  <a:prstClr val="white"/>
                </a:solidFill>
                <a:latin typeface="微軟正黑體" panose="020B0604030504040204" pitchFamily="34" charset="-120"/>
                <a:cs typeface="Times New Roman" panose="02020603050405020304" pitchFamily="18" charset="0"/>
              </a:rPr>
              <a:t>採購契約變更或加減價核准監辦備查規定一覽表</a:t>
            </a:r>
            <a:endParaRPr lang="zh-TW" altLang="en-US" sz="2800" b="1" dirty="0">
              <a:solidFill>
                <a:prstClr val="white"/>
              </a:solidFill>
              <a:latin typeface="微軟正黑體" panose="020B0604030504040204" pitchFamily="34" charset="-120"/>
              <a:cs typeface="Times New Roman" panose="02020603050405020304" pitchFamily="18" charset="0"/>
            </a:endParaRPr>
          </a:p>
        </p:txBody>
      </p:sp>
      <p:sp>
        <p:nvSpPr>
          <p:cNvPr id="3" name="文字方塊 2"/>
          <p:cNvSpPr txBox="1"/>
          <p:nvPr/>
        </p:nvSpPr>
        <p:spPr>
          <a:xfrm>
            <a:off x="170856" y="620688"/>
            <a:ext cx="8973144" cy="6001643"/>
          </a:xfrm>
          <a:prstGeom prst="rect">
            <a:avLst/>
          </a:prstGeom>
          <a:noFill/>
        </p:spPr>
        <p:txBody>
          <a:bodyPr wrap="square" rtlCol="0">
            <a:spAutoFit/>
          </a:bodyPr>
          <a:lstStyle/>
          <a:p>
            <a:pPr algn="just"/>
            <a:r>
              <a:rPr lang="zh-TW" altLang="zh-TW" b="1">
                <a:solidFill>
                  <a:srgbClr val="C00000"/>
                </a:solidFill>
                <a:latin typeface="微軟正黑體" panose="020B0604030504040204" pitchFamily="34" charset="-120"/>
                <a:ea typeface="微軟正黑體" panose="020B0604030504040204" pitchFamily="34" charset="-120"/>
              </a:rPr>
              <a:t>附記：</a:t>
            </a:r>
          </a:p>
          <a:p>
            <a:pPr marL="538163" indent="-538163" algn="just"/>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二</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變更部分之</a:t>
            </a:r>
            <a:r>
              <a:rPr lang="zh-TW" altLang="en-US" b="1" u="sng" spc="-100">
                <a:solidFill>
                  <a:srgbClr val="0000FF"/>
                </a:solidFill>
                <a:latin typeface="微軟正黑體" panose="020B0604030504040204" pitchFamily="34" charset="-120"/>
                <a:ea typeface="微軟正黑體" panose="020B0604030504040204" pitchFamily="34" charset="-120"/>
              </a:rPr>
              <a:t>累計金額</a:t>
            </a:r>
            <a:r>
              <a:rPr lang="zh-TW" altLang="en-US" b="1" spc="-100">
                <a:solidFill>
                  <a:prstClr val="black"/>
                </a:solidFill>
                <a:latin typeface="微軟正黑體" panose="020B0604030504040204" pitchFamily="34" charset="-120"/>
                <a:ea typeface="微軟正黑體" panose="020B0604030504040204" pitchFamily="34" charset="-120"/>
              </a:rPr>
              <a:t>，指契約價金變更之</a:t>
            </a:r>
            <a:r>
              <a:rPr lang="zh-TW" altLang="en-US" b="1" u="sng" spc="-100">
                <a:solidFill>
                  <a:srgbClr val="0000FF"/>
                </a:solidFill>
                <a:latin typeface="微軟正黑體" panose="020B0604030504040204" pitchFamily="34" charset="-120"/>
                <a:ea typeface="微軟正黑體" panose="020B0604030504040204" pitchFamily="34" charset="-120"/>
              </a:rPr>
              <a:t>「加帳金額」及「減帳絕對值」合計之累計金額</a:t>
            </a:r>
            <a:r>
              <a:rPr lang="zh-TW" altLang="zh-TW" b="1" spc="-100" smtClean="0">
                <a:solidFill>
                  <a:prstClr val="black"/>
                </a:solidFill>
                <a:latin typeface="微軟正黑體" panose="020B0604030504040204" pitchFamily="34" charset="-120"/>
                <a:ea typeface="微軟正黑體" panose="020B0604030504040204" pitchFamily="34" charset="-120"/>
              </a:rPr>
              <a:t>。</a:t>
            </a:r>
            <a:endParaRPr lang="en-US" altLang="zh-TW" b="1" spc="-100" smtClean="0">
              <a:solidFill>
                <a:prstClr val="black"/>
              </a:solidFill>
              <a:latin typeface="微軟正黑體" panose="020B0604030504040204" pitchFamily="34" charset="-120"/>
              <a:ea typeface="微軟正黑體" panose="020B0604030504040204" pitchFamily="34" charset="-120"/>
            </a:endParaRPr>
          </a:p>
          <a:p>
            <a:pPr marL="538163" indent="-538163" algn="just"/>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三</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契約價金於</a:t>
            </a:r>
            <a:r>
              <a:rPr lang="zh-TW" altLang="en-US" b="1" u="sng" spc="-100">
                <a:solidFill>
                  <a:srgbClr val="0000FF"/>
                </a:solidFill>
                <a:latin typeface="微軟正黑體" panose="020B0604030504040204" pitchFamily="34" charset="-120"/>
                <a:ea typeface="微軟正黑體" panose="020B0604030504040204" pitchFamily="34" charset="-120"/>
              </a:rPr>
              <a:t>變更後達查核金額之</a:t>
            </a:r>
            <a:r>
              <a:rPr lang="zh-TW" altLang="en-US" b="1" u="sng" spc="-100">
                <a:solidFill>
                  <a:srgbClr val="C00000"/>
                </a:solidFill>
                <a:latin typeface="微軟正黑體" panose="020B0604030504040204" pitchFamily="34" charset="-120"/>
                <a:ea typeface="微軟正黑體" panose="020B0604030504040204" pitchFamily="34" charset="-120"/>
              </a:rPr>
              <a:t>當次以後之變更</a:t>
            </a:r>
            <a:r>
              <a:rPr lang="zh-TW" altLang="en-US" b="1" u="sng" spc="-100">
                <a:solidFill>
                  <a:srgbClr val="0000FF"/>
                </a:solidFill>
                <a:latin typeface="微軟正黑體" panose="020B0604030504040204" pitchFamily="34" charset="-120"/>
                <a:ea typeface="微軟正黑體" panose="020B0604030504040204" pitchFamily="34" charset="-120"/>
              </a:rPr>
              <a:t>，</a:t>
            </a:r>
            <a:r>
              <a:rPr lang="zh-TW" altLang="en-US" b="1" u="sng" spc="-100">
                <a:solidFill>
                  <a:srgbClr val="C00000"/>
                </a:solidFill>
                <a:latin typeface="微軟正黑體" panose="020B0604030504040204" pitchFamily="34" charset="-120"/>
                <a:ea typeface="微軟正黑體" panose="020B0604030504040204" pitchFamily="34" charset="-120"/>
              </a:rPr>
              <a:t>適用</a:t>
            </a:r>
            <a:r>
              <a:rPr lang="zh-TW" altLang="en-US" b="1" u="sng" spc="-100">
                <a:solidFill>
                  <a:srgbClr val="0000FF"/>
                </a:solidFill>
                <a:latin typeface="微軟正黑體" panose="020B0604030504040204" pitchFamily="34" charset="-120"/>
                <a:ea typeface="微軟正黑體" panose="020B0604030504040204" pitchFamily="34" charset="-120"/>
              </a:rPr>
              <a:t>查核金額以上採購之規定</a:t>
            </a:r>
            <a:r>
              <a:rPr lang="zh-TW" altLang="en-US" b="1" spc="-100">
                <a:solidFill>
                  <a:prstClr val="black"/>
                </a:solidFill>
                <a:latin typeface="微軟正黑體" panose="020B0604030504040204" pitchFamily="34" charset="-120"/>
                <a:ea typeface="微軟正黑體" panose="020B0604030504040204" pitchFamily="34" charset="-120"/>
              </a:rPr>
              <a:t>。</a:t>
            </a:r>
            <a:endParaRPr lang="en-US" altLang="zh-TW" b="1" spc="-100" smtClean="0">
              <a:solidFill>
                <a:prstClr val="black"/>
              </a:solidFill>
              <a:latin typeface="微軟正黑體" panose="020B0604030504040204" pitchFamily="34" charset="-120"/>
              <a:ea typeface="微軟正黑體" panose="020B0604030504040204" pitchFamily="34" charset="-120"/>
            </a:endParaRPr>
          </a:p>
          <a:p>
            <a:pPr marL="538163" indent="-538163" algn="just"/>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四</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核准規定」欄，係指機關辦理契約變更或加減價之核准權責規定，其</a:t>
            </a:r>
            <a:r>
              <a:rPr lang="zh-TW" altLang="en-US" b="1" u="sng" spc="-100">
                <a:solidFill>
                  <a:prstClr val="black"/>
                </a:solidFill>
                <a:latin typeface="微軟正黑體" panose="020B0604030504040204" pitchFamily="34" charset="-120"/>
                <a:ea typeface="微軟正黑體" panose="020B0604030504040204" pitchFamily="34" charset="-120"/>
              </a:rPr>
              <a:t>核准與否應考量契約變更、加減價及採限制性招標辦理之適法性及妥適性</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spc="-100">
                <a:solidFill>
                  <a:srgbClr val="0000FF"/>
                </a:solidFill>
                <a:latin typeface="微軟正黑體" panose="020B0604030504040204" pitchFamily="34" charset="-120"/>
                <a:ea typeface="微軟正黑體" panose="020B0604030504040204" pitchFamily="34" charset="-120"/>
              </a:rPr>
              <a:t>「核准」，由機關首長或其授權人員為之</a:t>
            </a:r>
            <a:r>
              <a:rPr lang="zh-TW" altLang="en-US" b="1" spc="-100">
                <a:solidFill>
                  <a:prstClr val="black"/>
                </a:solidFill>
                <a:latin typeface="微軟正黑體" panose="020B0604030504040204" pitchFamily="34" charset="-120"/>
                <a:ea typeface="微軟正黑體" panose="020B0604030504040204" pitchFamily="34" charset="-120"/>
              </a:rPr>
              <a:t>。</a:t>
            </a:r>
            <a:endParaRPr lang="en-US" altLang="zh-TW" b="1" spc="-100" smtClean="0">
              <a:solidFill>
                <a:prstClr val="black"/>
              </a:solidFill>
              <a:latin typeface="微軟正黑體" panose="020B0604030504040204" pitchFamily="34" charset="-120"/>
              <a:ea typeface="微軟正黑體" panose="020B0604030504040204" pitchFamily="34" charset="-120"/>
            </a:endParaRPr>
          </a:p>
          <a:p>
            <a:pPr marL="538163" indent="-538163" algn="just"/>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五</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機關辦理採購，其決標金額依政府採購法</a:t>
            </a:r>
            <a:r>
              <a:rPr lang="zh-TW" altLang="en-US" b="1" spc="-100" smtClean="0">
                <a:solidFill>
                  <a:prstClr val="black"/>
                </a:solidFill>
                <a:latin typeface="微軟正黑體" panose="020B0604030504040204" pitchFamily="34" charset="-120"/>
                <a:ea typeface="微軟正黑體" panose="020B0604030504040204" pitchFamily="34" charset="-120"/>
              </a:rPr>
              <a:t>第</a:t>
            </a:r>
            <a:r>
              <a:rPr lang="en-US" altLang="zh-TW" b="1" spc="-100" smtClean="0">
                <a:solidFill>
                  <a:prstClr val="black"/>
                </a:solidFill>
                <a:latin typeface="微軟正黑體" panose="020B0604030504040204" pitchFamily="34" charset="-120"/>
                <a:ea typeface="微軟正黑體" panose="020B0604030504040204" pitchFamily="34" charset="-120"/>
              </a:rPr>
              <a:t>61</a:t>
            </a:r>
            <a:r>
              <a:rPr lang="zh-TW" altLang="en-US" b="1" spc="-100" smtClean="0">
                <a:solidFill>
                  <a:prstClr val="black"/>
                </a:solidFill>
                <a:latin typeface="微軟正黑體" panose="020B0604030504040204" pitchFamily="34" charset="-120"/>
                <a:ea typeface="微軟正黑體" panose="020B0604030504040204" pitchFamily="34" charset="-120"/>
              </a:rPr>
              <a:t>條</a:t>
            </a:r>
            <a:r>
              <a:rPr lang="en-US" altLang="zh-TW" b="1" spc="-10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於政府採購公報刊登決標公告</a:t>
            </a:r>
            <a:r>
              <a:rPr lang="en-US" altLang="zh-TW" b="1" spc="-10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或</a:t>
            </a:r>
            <a:r>
              <a:rPr lang="zh-TW" altLang="en-US" b="1" spc="-100" smtClean="0">
                <a:solidFill>
                  <a:prstClr val="black"/>
                </a:solidFill>
                <a:latin typeface="微軟正黑體" panose="020B0604030504040204" pitchFamily="34" charset="-120"/>
                <a:ea typeface="微軟正黑體" panose="020B0604030504040204" pitchFamily="34" charset="-120"/>
              </a:rPr>
              <a:t>第</a:t>
            </a:r>
            <a:r>
              <a:rPr lang="en-US" altLang="zh-TW" b="1" spc="-100" smtClean="0">
                <a:solidFill>
                  <a:prstClr val="black"/>
                </a:solidFill>
                <a:latin typeface="微軟正黑體" panose="020B0604030504040204" pitchFamily="34" charset="-120"/>
                <a:ea typeface="微軟正黑體" panose="020B0604030504040204" pitchFamily="34" charset="-120"/>
              </a:rPr>
              <a:t>62</a:t>
            </a:r>
            <a:r>
              <a:rPr lang="zh-TW" altLang="en-US" b="1" spc="-100" smtClean="0">
                <a:solidFill>
                  <a:prstClr val="black"/>
                </a:solidFill>
                <a:latin typeface="微軟正黑體" panose="020B0604030504040204" pitchFamily="34" charset="-120"/>
                <a:ea typeface="微軟正黑體" panose="020B0604030504040204" pitchFamily="34" charset="-120"/>
              </a:rPr>
              <a:t>條</a:t>
            </a:r>
            <a:r>
              <a:rPr lang="en-US" altLang="zh-TW" b="1" spc="-10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定期彙送決標資料</a:t>
            </a:r>
            <a:r>
              <a:rPr lang="en-US" altLang="zh-TW" b="1" spc="-10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規定傳輸至本會資料庫後，</a:t>
            </a:r>
            <a:r>
              <a:rPr lang="zh-TW" altLang="en-US" b="1" u="sng" spc="-100">
                <a:solidFill>
                  <a:srgbClr val="006600"/>
                </a:solidFill>
                <a:latin typeface="微軟正黑體" panose="020B0604030504040204" pitchFamily="34" charset="-120"/>
                <a:ea typeface="微軟正黑體" panose="020B0604030504040204" pitchFamily="34" charset="-120"/>
              </a:rPr>
              <a:t>如有契約變更或加減價之情形，</a:t>
            </a:r>
            <a:r>
              <a:rPr lang="zh-TW" altLang="en-US" b="1" u="sng" spc="-100">
                <a:solidFill>
                  <a:srgbClr val="800000"/>
                </a:solidFill>
                <a:latin typeface="微軟正黑體" panose="020B0604030504040204" pitchFamily="34" charset="-120"/>
                <a:ea typeface="微軟正黑體" panose="020B0604030504040204" pitchFamily="34" charset="-120"/>
              </a:rPr>
              <a:t>致原決標金額增加者，該增加之金額，亦應依上揭規定辦理公告、彙送</a:t>
            </a:r>
            <a:r>
              <a:rPr lang="zh-TW" altLang="en-US" b="1" spc="-100">
                <a:solidFill>
                  <a:prstClr val="black"/>
                </a:solidFill>
                <a:latin typeface="微軟正黑體" panose="020B0604030504040204" pitchFamily="34" charset="-120"/>
                <a:ea typeface="微軟正黑體" panose="020B0604030504040204" pitchFamily="34" charset="-120"/>
              </a:rPr>
              <a:t>。</a:t>
            </a:r>
            <a:endParaRPr lang="en-US" altLang="zh-TW" b="1" spc="-100" smtClean="0">
              <a:solidFill>
                <a:prstClr val="black"/>
              </a:solidFill>
              <a:latin typeface="微軟正黑體" panose="020B0604030504040204" pitchFamily="34" charset="-120"/>
              <a:ea typeface="微軟正黑體" panose="020B0604030504040204" pitchFamily="34" charset="-120"/>
            </a:endParaRPr>
          </a:p>
          <a:p>
            <a:pPr marL="538163" indent="-538163" algn="just"/>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六</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機關辦理</a:t>
            </a:r>
            <a:r>
              <a:rPr lang="zh-TW" altLang="en-US" b="1" u="sng" spc="-100">
                <a:solidFill>
                  <a:srgbClr val="0000FF"/>
                </a:solidFill>
                <a:latin typeface="微軟正黑體" panose="020B0604030504040204" pitchFamily="34" charset="-120"/>
                <a:ea typeface="微軟正黑體" panose="020B0604030504040204" pitchFamily="34" charset="-120"/>
              </a:rPr>
              <a:t>工程採購</a:t>
            </a:r>
            <a:r>
              <a:rPr lang="zh-TW" altLang="en-US" b="1" spc="-100">
                <a:solidFill>
                  <a:prstClr val="black"/>
                </a:solidFill>
                <a:latin typeface="微軟正黑體" panose="020B0604030504040204" pitchFamily="34" charset="-120"/>
                <a:ea typeface="微軟正黑體" panose="020B0604030504040204" pitchFamily="34" charset="-120"/>
              </a:rPr>
              <a:t>，其須辦理</a:t>
            </a:r>
            <a:r>
              <a:rPr lang="zh-TW" altLang="en-US" b="1" u="sng" spc="-100">
                <a:solidFill>
                  <a:srgbClr val="0000FF"/>
                </a:solidFill>
                <a:latin typeface="微軟正黑體" panose="020B0604030504040204" pitchFamily="34" charset="-120"/>
                <a:ea typeface="微軟正黑體" panose="020B0604030504040204" pitchFamily="34" charset="-120"/>
              </a:rPr>
              <a:t>契約變更</a:t>
            </a:r>
            <a:r>
              <a:rPr lang="zh-TW" altLang="en-US" b="1" spc="-100">
                <a:solidFill>
                  <a:prstClr val="black"/>
                </a:solidFill>
                <a:latin typeface="微軟正黑體" panose="020B0604030504040204" pitchFamily="34" charset="-120"/>
                <a:ea typeface="微軟正黑體" panose="020B0604030504040204" pitchFamily="34" charset="-120"/>
              </a:rPr>
              <a:t>而</a:t>
            </a:r>
            <a:r>
              <a:rPr lang="zh-TW" altLang="en-US" b="1" u="sng" spc="-100">
                <a:solidFill>
                  <a:srgbClr val="0000FF"/>
                </a:solidFill>
                <a:latin typeface="微軟正黑體" panose="020B0604030504040204" pitchFamily="34" charset="-120"/>
                <a:ea typeface="微軟正黑體" panose="020B0604030504040204" pitchFamily="34" charset="-120"/>
              </a:rPr>
              <a:t>有新增</a:t>
            </a:r>
            <a:r>
              <a:rPr lang="zh-TW" altLang="en-US" b="1" spc="-100">
                <a:solidFill>
                  <a:prstClr val="black"/>
                </a:solidFill>
                <a:latin typeface="微軟正黑體" panose="020B0604030504040204" pitchFamily="34" charset="-120"/>
                <a:ea typeface="微軟正黑體" panose="020B0604030504040204" pitchFamily="34" charset="-120"/>
              </a:rPr>
              <a:t>非屬原契約數量清單內所列之工程</a:t>
            </a:r>
            <a:r>
              <a:rPr lang="zh-TW" altLang="en-US" b="1" u="sng" spc="-100">
                <a:solidFill>
                  <a:srgbClr val="0000FF"/>
                </a:solidFill>
                <a:latin typeface="微軟正黑體" panose="020B0604030504040204" pitchFamily="34" charset="-120"/>
                <a:ea typeface="微軟正黑體" panose="020B0604030504040204" pitchFamily="34" charset="-120"/>
              </a:rPr>
              <a:t>項目</a:t>
            </a:r>
            <a:r>
              <a:rPr lang="zh-TW" altLang="en-US" b="1" spc="-100" smtClean="0">
                <a:solidFill>
                  <a:prstClr val="black"/>
                </a:solidFill>
                <a:latin typeface="微軟正黑體" panose="020B0604030504040204" pitchFamily="34" charset="-120"/>
                <a:ea typeface="微軟正黑體" panose="020B0604030504040204" pitchFamily="34" charset="-120"/>
              </a:rPr>
              <a:t>者</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u="sng" spc="-100" smtClean="0">
                <a:solidFill>
                  <a:srgbClr val="FF0000"/>
                </a:solidFill>
                <a:latin typeface="微軟正黑體" panose="020B0604030504040204" pitchFamily="34" charset="-120"/>
                <a:ea typeface="微軟正黑體" panose="020B0604030504040204" pitchFamily="34" charset="-120"/>
              </a:rPr>
              <a:t>不</a:t>
            </a:r>
            <a:r>
              <a:rPr lang="zh-TW" altLang="en-US" b="1" u="sng" spc="-100">
                <a:solidFill>
                  <a:srgbClr val="FF0000"/>
                </a:solidFill>
                <a:latin typeface="微軟正黑體" panose="020B0604030504040204" pitchFamily="34" charset="-120"/>
                <a:ea typeface="微軟正黑體" panose="020B0604030504040204" pitchFamily="34" charset="-120"/>
              </a:rPr>
              <a:t>包含漏列</a:t>
            </a:r>
            <a:r>
              <a:rPr lang="zh-TW" altLang="en-US" b="1" u="sng" spc="-100" smtClean="0">
                <a:solidFill>
                  <a:srgbClr val="FF0000"/>
                </a:solidFill>
                <a:latin typeface="微軟正黑體" panose="020B0604030504040204" pitchFamily="34" charset="-120"/>
                <a:ea typeface="微軟正黑體" panose="020B0604030504040204" pitchFamily="34" charset="-120"/>
              </a:rPr>
              <a:t>項目</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該</a:t>
            </a:r>
            <a:r>
              <a:rPr lang="zh-TW" altLang="en-US" b="1" u="sng" spc="-100">
                <a:solidFill>
                  <a:srgbClr val="0000FF"/>
                </a:solidFill>
                <a:latin typeface="微軟正黑體" panose="020B0604030504040204" pitchFamily="34" charset="-120"/>
                <a:ea typeface="微軟正黑體" panose="020B0604030504040204" pitchFamily="34" charset="-120"/>
              </a:rPr>
              <a:t>新增工程項目單價編列方式，應以原預算相關單價分析資料為基礎</a:t>
            </a:r>
            <a:r>
              <a:rPr lang="zh-TW" altLang="en-US" b="1" spc="-100">
                <a:solidFill>
                  <a:prstClr val="black"/>
                </a:solidFill>
                <a:latin typeface="微軟正黑體" panose="020B0604030504040204" pitchFamily="34" charset="-120"/>
                <a:ea typeface="微軟正黑體" panose="020B0604030504040204" pitchFamily="34" charset="-120"/>
              </a:rPr>
              <a:t>，並考慮市場價格波動情形。其底價訂定，並應符合政府採購法</a:t>
            </a:r>
            <a:r>
              <a:rPr lang="zh-TW" altLang="en-US" b="1" spc="-100" smtClean="0">
                <a:solidFill>
                  <a:prstClr val="black"/>
                </a:solidFill>
                <a:latin typeface="微軟正黑體" panose="020B0604030504040204" pitchFamily="34" charset="-120"/>
                <a:ea typeface="微軟正黑體" panose="020B0604030504040204" pitchFamily="34" charset="-120"/>
              </a:rPr>
              <a:t>第</a:t>
            </a:r>
            <a:r>
              <a:rPr lang="en-US" altLang="zh-TW" b="1" spc="-100" smtClean="0">
                <a:solidFill>
                  <a:prstClr val="black"/>
                </a:solidFill>
                <a:latin typeface="微軟正黑體" panose="020B0604030504040204" pitchFamily="34" charset="-120"/>
                <a:ea typeface="微軟正黑體" panose="020B0604030504040204" pitchFamily="34" charset="-120"/>
              </a:rPr>
              <a:t>46</a:t>
            </a:r>
            <a:r>
              <a:rPr lang="zh-TW" altLang="en-US" b="1" spc="-100" smtClean="0">
                <a:solidFill>
                  <a:prstClr val="black"/>
                </a:solidFill>
                <a:latin typeface="微軟正黑體" panose="020B0604030504040204" pitchFamily="34" charset="-120"/>
                <a:ea typeface="微軟正黑體" panose="020B0604030504040204" pitchFamily="34" charset="-120"/>
              </a:rPr>
              <a:t>條</a:t>
            </a:r>
            <a:r>
              <a:rPr lang="zh-TW" altLang="en-US" b="1" spc="-100">
                <a:solidFill>
                  <a:prstClr val="black"/>
                </a:solidFill>
                <a:latin typeface="微軟正黑體" panose="020B0604030504040204" pitchFamily="34" charset="-120"/>
                <a:ea typeface="微軟正黑體" panose="020B0604030504040204" pitchFamily="34" charset="-120"/>
              </a:rPr>
              <a:t>規定。</a:t>
            </a:r>
          </a:p>
        </p:txBody>
      </p:sp>
    </p:spTree>
    <p:extLst>
      <p:ext uri="{BB962C8B-B14F-4D97-AF65-F5344CB8AC3E}">
        <p14:creationId xmlns:p14="http://schemas.microsoft.com/office/powerpoint/2010/main" val="543492713"/>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4F25D459-0895-4EC2-9445-0AE46380FFE9}"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176</a:t>
            </a:fld>
            <a:endParaRPr lang="en-US" altLang="zh-TW" sz="1400">
              <a:solidFill>
                <a:srgbClr val="AD1F1F"/>
              </a:solidFill>
              <a:latin typeface="Times New Roman" panose="02020603050405020304" pitchFamily="18" charset="0"/>
            </a:endParaRPr>
          </a:p>
        </p:txBody>
      </p:sp>
      <p:sp>
        <p:nvSpPr>
          <p:cNvPr id="8" name="Rectangle 11"/>
          <p:cNvSpPr>
            <a:spLocks noChangeArrowheads="1"/>
          </p:cNvSpPr>
          <p:nvPr/>
        </p:nvSpPr>
        <p:spPr bwMode="auto">
          <a:xfrm>
            <a:off x="395536" y="1268760"/>
            <a:ext cx="8280920" cy="3456384"/>
          </a:xfrm>
          <a:prstGeom prst="rect">
            <a:avLst/>
          </a:prstGeom>
          <a:noFill/>
          <a:ln w="9525">
            <a:noFill/>
            <a:miter lim="800000"/>
            <a:headEnd/>
            <a:tailEnd/>
          </a:ln>
          <a:effectLst/>
        </p:spPr>
        <p:txBody>
          <a:bodyPr/>
          <a:lstStyle/>
          <a:p>
            <a:pPr algn="just" eaLnBrk="1" hangingPunct="1">
              <a:lnSpc>
                <a:spcPts val="3000"/>
              </a:lnSpc>
              <a:spcBef>
                <a:spcPts val="0"/>
              </a:spcBef>
              <a:buClr>
                <a:prstClr val="black"/>
              </a:buClr>
              <a:buSzPct val="75000"/>
              <a:defRPr/>
            </a:pPr>
            <a:r>
              <a:rPr lang="en-US" altLang="zh-TW" sz="2800" b="1" spc="-100" smtClean="0">
                <a:solidFill>
                  <a:srgbClr val="0000FF"/>
                </a:solidFill>
                <a:latin typeface="微軟正黑體" panose="020B0604030504040204" pitchFamily="34" charset="-120"/>
                <a:ea typeface="微軟正黑體" panose="020B0604030504040204" pitchFamily="34" charset="-120"/>
              </a:rPr>
              <a:t>90</a:t>
            </a:r>
            <a:r>
              <a:rPr lang="zh-TW" altLang="en-US" sz="2800" b="1" spc="-100" smtClean="0">
                <a:solidFill>
                  <a:srgbClr val="0000FF"/>
                </a:solidFill>
                <a:latin typeface="微軟正黑體" panose="020B0604030504040204" pitchFamily="34" charset="-120"/>
                <a:ea typeface="微軟正黑體" panose="020B0604030504040204" pitchFamily="34" charset="-120"/>
              </a:rPr>
              <a:t>年</a:t>
            </a:r>
            <a:r>
              <a:rPr lang="en-US" altLang="zh-TW" sz="2800" b="1" spc="-100" smtClean="0">
                <a:solidFill>
                  <a:srgbClr val="0000FF"/>
                </a:solidFill>
                <a:latin typeface="微軟正黑體" panose="020B0604030504040204" pitchFamily="34" charset="-120"/>
                <a:ea typeface="微軟正黑體" panose="020B0604030504040204" pitchFamily="34" charset="-120"/>
              </a:rPr>
              <a:t>07</a:t>
            </a:r>
            <a:r>
              <a:rPr lang="zh-TW" altLang="en-US" sz="2800" b="1" spc="-100" smtClean="0">
                <a:solidFill>
                  <a:srgbClr val="0000FF"/>
                </a:solidFill>
                <a:latin typeface="微軟正黑體" panose="020B0604030504040204" pitchFamily="34" charset="-120"/>
                <a:ea typeface="微軟正黑體" panose="020B0604030504040204" pitchFamily="34" charset="-120"/>
              </a:rPr>
              <a:t>月</a:t>
            </a:r>
            <a:r>
              <a:rPr lang="en-US" altLang="zh-TW" sz="2800" b="1" spc="-100" smtClean="0">
                <a:solidFill>
                  <a:srgbClr val="0000FF"/>
                </a:solidFill>
                <a:latin typeface="微軟正黑體" panose="020B0604030504040204" pitchFamily="34" charset="-120"/>
                <a:ea typeface="微軟正黑體" panose="020B0604030504040204" pitchFamily="34" charset="-120"/>
              </a:rPr>
              <a:t>18</a:t>
            </a:r>
            <a:r>
              <a:rPr lang="zh-TW" altLang="en-US" sz="2800" b="1" spc="-100" smtClean="0">
                <a:solidFill>
                  <a:srgbClr val="0000FF"/>
                </a:solidFill>
                <a:latin typeface="微軟正黑體" panose="020B0604030504040204" pitchFamily="34" charset="-120"/>
                <a:ea typeface="微軟正黑體" panose="020B0604030504040204" pitchFamily="34" charset="-120"/>
              </a:rPr>
              <a:t>日</a:t>
            </a:r>
            <a:r>
              <a:rPr lang="en-US" altLang="zh-TW" sz="2800" b="1" spc="-100" smtClean="0">
                <a:solidFill>
                  <a:srgbClr val="0000FF"/>
                </a:solidFill>
                <a:latin typeface="微軟正黑體" panose="020B0604030504040204" pitchFamily="34" charset="-120"/>
                <a:ea typeface="微軟正黑體" panose="020B0604030504040204" pitchFamily="34" charset="-120"/>
              </a:rPr>
              <a:t>(</a:t>
            </a:r>
            <a:r>
              <a:rPr lang="zh-TW" altLang="en-US" sz="2800" b="1" spc="-100" smtClean="0">
                <a:solidFill>
                  <a:srgbClr val="0000FF"/>
                </a:solidFill>
                <a:latin typeface="微軟正黑體" panose="020B0604030504040204" pitchFamily="34" charset="-120"/>
                <a:ea typeface="微軟正黑體" panose="020B0604030504040204" pitchFamily="34" charset="-120"/>
              </a:rPr>
              <a:t>九十</a:t>
            </a:r>
            <a:r>
              <a:rPr lang="en-US" altLang="zh-TW" sz="2800" b="1" spc="-100" smtClean="0">
                <a:solidFill>
                  <a:srgbClr val="0000FF"/>
                </a:solidFill>
                <a:latin typeface="微軟正黑體" panose="020B0604030504040204" pitchFamily="34" charset="-120"/>
                <a:ea typeface="微軟正黑體" panose="020B0604030504040204" pitchFamily="34" charset="-120"/>
              </a:rPr>
              <a:t>)</a:t>
            </a:r>
            <a:r>
              <a:rPr lang="zh-TW" altLang="en-US" sz="2800" b="1" spc="-100" smtClean="0">
                <a:solidFill>
                  <a:srgbClr val="0000FF"/>
                </a:solidFill>
                <a:latin typeface="微軟正黑體" panose="020B0604030504040204" pitchFamily="34" charset="-120"/>
                <a:ea typeface="微軟正黑體" panose="020B0604030504040204" pitchFamily="34" charset="-120"/>
              </a:rPr>
              <a:t>工程</a:t>
            </a:r>
            <a:r>
              <a:rPr lang="zh-TW" altLang="en-US" sz="2800" b="1" spc="-100">
                <a:solidFill>
                  <a:srgbClr val="0000FF"/>
                </a:solidFill>
                <a:latin typeface="微軟正黑體" panose="020B0604030504040204" pitchFamily="34" charset="-120"/>
                <a:ea typeface="微軟正黑體" panose="020B0604030504040204" pitchFamily="34" charset="-120"/>
              </a:rPr>
              <a:t>企字</a:t>
            </a:r>
            <a:r>
              <a:rPr lang="zh-TW" altLang="en-US" sz="2800" b="1" spc="-100" smtClean="0">
                <a:solidFill>
                  <a:srgbClr val="0000FF"/>
                </a:solidFill>
                <a:latin typeface="微軟正黑體" panose="020B0604030504040204" pitchFamily="34" charset="-120"/>
                <a:ea typeface="微軟正黑體" panose="020B0604030504040204" pitchFamily="34" charset="-120"/>
              </a:rPr>
              <a:t>第</a:t>
            </a:r>
            <a:r>
              <a:rPr lang="en-US" altLang="zh-TW" sz="2800" b="1" spc="-100" smtClean="0">
                <a:solidFill>
                  <a:srgbClr val="0000FF"/>
                </a:solidFill>
                <a:latin typeface="微軟正黑體" panose="020B0604030504040204" pitchFamily="34" charset="-120"/>
                <a:ea typeface="微軟正黑體" panose="020B0604030504040204" pitchFamily="34" charset="-120"/>
              </a:rPr>
              <a:t>90027293</a:t>
            </a:r>
            <a:r>
              <a:rPr lang="zh-TW" altLang="en-US" sz="2800" b="1" spc="-100" smtClean="0">
                <a:solidFill>
                  <a:srgbClr val="0000FF"/>
                </a:solidFill>
                <a:latin typeface="微軟正黑體" panose="020B0604030504040204" pitchFamily="34" charset="-120"/>
                <a:ea typeface="微軟正黑體" panose="020B0604030504040204" pitchFamily="34" charset="-120"/>
              </a:rPr>
              <a:t>號</a:t>
            </a:r>
            <a:r>
              <a:rPr lang="zh-TW" altLang="en-US" sz="4400" b="1" spc="-100" smtClean="0">
                <a:solidFill>
                  <a:srgbClr val="FF0000"/>
                </a:solidFill>
                <a:latin typeface="微軟正黑體" panose="020B0604030504040204" pitchFamily="34" charset="-120"/>
                <a:ea typeface="微軟正黑體" panose="020B0604030504040204" pitchFamily="34" charset="-120"/>
              </a:rPr>
              <a:t>令</a:t>
            </a:r>
            <a:endParaRPr lang="en-US" altLang="zh-TW" sz="4400" b="1" spc="-100" smtClean="0">
              <a:solidFill>
                <a:srgbClr val="FF0000"/>
              </a:solidFill>
              <a:latin typeface="微軟正黑體" panose="020B0604030504040204" pitchFamily="34" charset="-120"/>
              <a:ea typeface="微軟正黑體" panose="020B0604030504040204" pitchFamily="34" charset="-120"/>
            </a:endParaRPr>
          </a:p>
          <a:p>
            <a:pPr algn="just" eaLnBrk="1" hangingPunct="1">
              <a:lnSpc>
                <a:spcPts val="4000"/>
              </a:lnSpc>
              <a:spcBef>
                <a:spcPts val="1200"/>
              </a:spcBef>
              <a:buClr>
                <a:prstClr val="black"/>
              </a:buClr>
              <a:buSzPct val="75000"/>
              <a:defRPr/>
            </a:pPr>
            <a:r>
              <a:rPr lang="zh-TW" altLang="en-US" sz="2800" b="1" spc="-100">
                <a:solidFill>
                  <a:srgbClr val="000066"/>
                </a:solidFill>
                <a:latin typeface="微軟正黑體" panose="020B0604030504040204" pitchFamily="34" charset="-120"/>
                <a:ea typeface="微軟正黑體" panose="020B0604030504040204" pitchFamily="34" charset="-120"/>
              </a:rPr>
              <a:t>機關辦理工程採購，其須辦理契約變更而有新增非屬原契約數量清單內所列之工程項目者（不包含漏列項目），該新增工程項目單價編列方式，應以原預算相關單價分析資料為基礎，並考慮市場價格波動情形。其底價訂定，並應符合政府採購法</a:t>
            </a:r>
            <a:r>
              <a:rPr lang="zh-TW" altLang="en-US" sz="2800" b="1" spc="-100" smtClean="0">
                <a:solidFill>
                  <a:srgbClr val="000066"/>
                </a:solidFill>
                <a:latin typeface="微軟正黑體" panose="020B0604030504040204" pitchFamily="34" charset="-120"/>
                <a:ea typeface="微軟正黑體" panose="020B0604030504040204" pitchFamily="34" charset="-120"/>
              </a:rPr>
              <a:t>第</a:t>
            </a:r>
            <a:r>
              <a:rPr lang="en-US" altLang="zh-TW" sz="2800" b="1" spc="-100" smtClean="0">
                <a:solidFill>
                  <a:srgbClr val="000066"/>
                </a:solidFill>
                <a:latin typeface="微軟正黑體" panose="020B0604030504040204" pitchFamily="34" charset="-120"/>
                <a:ea typeface="微軟正黑體" panose="020B0604030504040204" pitchFamily="34" charset="-120"/>
              </a:rPr>
              <a:t>46</a:t>
            </a:r>
            <a:r>
              <a:rPr lang="zh-TW" altLang="en-US" sz="2800" b="1" spc="-100" smtClean="0">
                <a:solidFill>
                  <a:srgbClr val="000066"/>
                </a:solidFill>
                <a:latin typeface="微軟正黑體" panose="020B0604030504040204" pitchFamily="34" charset="-120"/>
                <a:ea typeface="微軟正黑體" panose="020B0604030504040204" pitchFamily="34" charset="-120"/>
              </a:rPr>
              <a:t>條</a:t>
            </a:r>
            <a:r>
              <a:rPr lang="zh-TW" altLang="en-US" sz="2800" b="1" spc="-100">
                <a:solidFill>
                  <a:srgbClr val="000066"/>
                </a:solidFill>
                <a:latin typeface="微軟正黑體" panose="020B0604030504040204" pitchFamily="34" charset="-120"/>
                <a:ea typeface="微軟正黑體" panose="020B0604030504040204" pitchFamily="34" charset="-120"/>
              </a:rPr>
              <a:t>規定。</a:t>
            </a:r>
          </a:p>
        </p:txBody>
      </p:sp>
      <p:sp>
        <p:nvSpPr>
          <p:cNvPr id="6" name="書卷 (水平) 5">
            <a:extLst/>
          </p:cNvPr>
          <p:cNvSpPr/>
          <p:nvPr/>
        </p:nvSpPr>
        <p:spPr>
          <a:xfrm>
            <a:off x="1907704" y="116632"/>
            <a:ext cx="5400000" cy="986758"/>
          </a:xfrm>
          <a:prstGeom prst="horizontalScroll">
            <a:avLst/>
          </a:prstGeom>
          <a:solidFill>
            <a:srgbClr val="0066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800"/>
              </a:lnSpc>
              <a:defRPr/>
            </a:pPr>
            <a:r>
              <a:rPr lang="zh-TW" altLang="en-US" sz="2600" b="1">
                <a:solidFill>
                  <a:prstClr val="white"/>
                </a:solidFill>
                <a:latin typeface="微軟正黑體" panose="020B0604030504040204" pitchFamily="34" charset="-120"/>
                <a:cs typeface="Times New Roman" panose="02020603050405020304" pitchFamily="18" charset="0"/>
              </a:rPr>
              <a:t>工程採購新增項目單價編列</a:t>
            </a:r>
            <a:r>
              <a:rPr lang="zh-TW" altLang="en-US" sz="2600" b="1" smtClean="0">
                <a:solidFill>
                  <a:prstClr val="white"/>
                </a:solidFill>
                <a:latin typeface="微軟正黑體" panose="020B0604030504040204" pitchFamily="34" charset="-120"/>
                <a:cs typeface="Times New Roman" panose="02020603050405020304" pitchFamily="18" charset="0"/>
              </a:rPr>
              <a:t>方式</a:t>
            </a:r>
            <a:endParaRPr lang="en-US" altLang="zh-TW" sz="2600" b="1" smtClean="0">
              <a:solidFill>
                <a:prstClr val="white"/>
              </a:solidFill>
              <a:latin typeface="微軟正黑體" panose="020B0604030504040204" pitchFamily="34" charset="-120"/>
              <a:cs typeface="Times New Roman" panose="02020603050405020304" pitchFamily="18" charset="0"/>
            </a:endParaRPr>
          </a:p>
          <a:p>
            <a:pPr algn="ctr" eaLnBrk="1" hangingPunct="1">
              <a:lnSpc>
                <a:spcPts val="2800"/>
              </a:lnSpc>
              <a:defRPr/>
            </a:pPr>
            <a:r>
              <a:rPr lang="zh-TW" altLang="en-US" sz="2600" b="1" smtClean="0">
                <a:solidFill>
                  <a:prstClr val="white"/>
                </a:solidFill>
                <a:latin typeface="微軟正黑體" panose="020B0604030504040204" pitchFamily="34" charset="-120"/>
                <a:cs typeface="Times New Roman" panose="02020603050405020304" pitchFamily="18" charset="0"/>
              </a:rPr>
              <a:t>應</a:t>
            </a:r>
            <a:r>
              <a:rPr lang="zh-TW" altLang="en-US" sz="2600" b="1">
                <a:solidFill>
                  <a:prstClr val="white"/>
                </a:solidFill>
                <a:latin typeface="微軟正黑體" panose="020B0604030504040204" pitchFamily="34" charset="-120"/>
                <a:cs typeface="Times New Roman" panose="02020603050405020304" pitchFamily="18" charset="0"/>
              </a:rPr>
              <a:t>以原</a:t>
            </a:r>
            <a:r>
              <a:rPr lang="zh-TW" altLang="en-US" sz="2600" b="1" smtClean="0">
                <a:solidFill>
                  <a:prstClr val="white"/>
                </a:solidFill>
                <a:latin typeface="微軟正黑體" panose="020B0604030504040204" pitchFamily="34" charset="-120"/>
                <a:cs typeface="Times New Roman" panose="02020603050405020304" pitchFamily="18" charset="0"/>
              </a:rPr>
              <a:t>預算單價</a:t>
            </a:r>
            <a:r>
              <a:rPr lang="zh-TW" altLang="en-US" sz="2600" b="1">
                <a:solidFill>
                  <a:prstClr val="white"/>
                </a:solidFill>
                <a:latin typeface="微軟正黑體" panose="020B0604030504040204" pitchFamily="34" charset="-120"/>
                <a:cs typeface="Times New Roman" panose="02020603050405020304" pitchFamily="18" charset="0"/>
              </a:rPr>
              <a:t>分析資料為基礎</a:t>
            </a:r>
            <a:endParaRPr lang="zh-TW" altLang="en-US" sz="2600" b="1" dirty="0">
              <a:solidFill>
                <a:prstClr val="white"/>
              </a:solidFill>
              <a:latin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3972544534"/>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7E6923F-E889-42EB-87A5-5C053AF0D216}" type="slidenum">
              <a:rPr lang="en-US" altLang="zh-TW" sz="1400" smtClean="0">
                <a:solidFill>
                  <a:srgbClr val="AD1F1F"/>
                </a:solidFill>
                <a:latin typeface="Times New Roman" panose="02020603050405020304" pitchFamily="18" charset="0"/>
              </a:rPr>
              <a:pPr>
                <a:spcBef>
                  <a:spcPct val="0"/>
                </a:spcBef>
                <a:buClrTx/>
                <a:buSzTx/>
                <a:buFontTx/>
                <a:buNone/>
                <a:defRPr/>
              </a:pPr>
              <a:t>177</a:t>
            </a:fld>
            <a:endParaRPr lang="en-US" altLang="zh-TW" sz="1400">
              <a:solidFill>
                <a:srgbClr val="AD1F1F"/>
              </a:solidFill>
              <a:latin typeface="Times New Roman" panose="02020603050405020304" pitchFamily="18" charset="0"/>
            </a:endParaRPr>
          </a:p>
        </p:txBody>
      </p:sp>
      <p:sp>
        <p:nvSpPr>
          <p:cNvPr id="4" name="Rectangle 1026">
            <a:extLst>
              <a:ext uri="{FF2B5EF4-FFF2-40B4-BE49-F238E27FC236}"/>
            </a:extLst>
          </p:cNvPr>
          <p:cNvSpPr txBox="1">
            <a:spLocks noChangeArrowheads="1"/>
          </p:cNvSpPr>
          <p:nvPr/>
        </p:nvSpPr>
        <p:spPr bwMode="auto">
          <a:xfrm>
            <a:off x="323850" y="260350"/>
            <a:ext cx="7905750"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smtClean="0">
                <a:solidFill>
                  <a:srgbClr val="660033"/>
                </a:solidFill>
                <a:latin typeface="微軟正黑體" panose="020B0604030504040204" pitchFamily="34" charset="-120"/>
              </a:rPr>
              <a:t>舉例：</a:t>
            </a:r>
            <a:r>
              <a:rPr lang="zh-TW" altLang="en-US" sz="3200" smtClean="0">
                <a:solidFill>
                  <a:srgbClr val="100278"/>
                </a:solidFill>
                <a:latin typeface="微軟正黑體" panose="020B0604030504040204" pitchFamily="34" charset="-120"/>
              </a:rPr>
              <a:t>變更設計新增</a:t>
            </a:r>
            <a:r>
              <a:rPr lang="en-US" altLang="zh-TW" sz="3200" smtClean="0">
                <a:solidFill>
                  <a:srgbClr val="100278"/>
                </a:solidFill>
                <a:latin typeface="微軟正黑體" panose="020B0604030504040204" pitchFamily="34" charset="-120"/>
              </a:rPr>
              <a:t>[</a:t>
            </a:r>
            <a:r>
              <a:rPr lang="zh-TW" altLang="en-US" sz="3200" smtClean="0">
                <a:solidFill>
                  <a:srgbClr val="100278"/>
                </a:solidFill>
                <a:latin typeface="微軟正黑體" panose="020B0604030504040204" pitchFamily="34" charset="-120"/>
              </a:rPr>
              <a:t>地毯舖設</a:t>
            </a:r>
            <a:r>
              <a:rPr lang="en-US" altLang="zh-TW" sz="3200" smtClean="0">
                <a:solidFill>
                  <a:srgbClr val="100278"/>
                </a:solidFill>
                <a:latin typeface="微軟正黑體" panose="020B0604030504040204" pitchFamily="34" charset="-120"/>
              </a:rPr>
              <a:t>]</a:t>
            </a:r>
            <a:endParaRPr lang="en-US" altLang="zh-TW" sz="2000" dirty="0">
              <a:solidFill>
                <a:srgbClr val="100278"/>
              </a:solidFill>
              <a:latin typeface="微軟正黑體" panose="020B0604030504040204" pitchFamily="34" charset="-120"/>
            </a:endParaRPr>
          </a:p>
        </p:txBody>
      </p:sp>
      <p:sp>
        <p:nvSpPr>
          <p:cNvPr id="7" name="Rectangle 1027">
            <a:extLst>
              <a:ext uri="{FF2B5EF4-FFF2-40B4-BE49-F238E27FC236}"/>
            </a:extLst>
          </p:cNvPr>
          <p:cNvSpPr txBox="1">
            <a:spLocks noChangeArrowheads="1"/>
          </p:cNvSpPr>
          <p:nvPr/>
        </p:nvSpPr>
        <p:spPr bwMode="auto">
          <a:xfrm>
            <a:off x="179512" y="1124744"/>
            <a:ext cx="6480720" cy="611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0" indent="0" algn="just" eaLnBrk="1" hangingPunct="1">
              <a:buClr>
                <a:srgbClr val="0000FF"/>
              </a:buClr>
              <a:buSzPct val="75000"/>
              <a:buFont typeface="Wingdings 2" panose="05020102010507070707" pitchFamily="18" charset="2"/>
              <a:buNone/>
              <a:defRPr/>
            </a:pPr>
            <a:r>
              <a:rPr lang="zh-TW" altLang="en-US" sz="2400" b="1" smtClean="0">
                <a:solidFill>
                  <a:srgbClr val="0000FF"/>
                </a:solidFill>
                <a:latin typeface="微軟正黑體" panose="020B0604030504040204" pitchFamily="34" charset="-120"/>
                <a:cs typeface="Times New Roman" panose="02020603050405020304" pitchFamily="18" charset="0"/>
              </a:rPr>
              <a:t>原合約工項</a:t>
            </a:r>
            <a:r>
              <a:rPr lang="en-US" altLang="zh-TW" sz="2400" b="1" smtClean="0">
                <a:solidFill>
                  <a:srgbClr val="0000FF"/>
                </a:solidFill>
                <a:latin typeface="微軟正黑體" panose="020B0604030504040204" pitchFamily="34" charset="-120"/>
                <a:cs typeface="Times New Roman" panose="02020603050405020304" pitchFamily="18" charset="0"/>
              </a:rPr>
              <a:t>[</a:t>
            </a:r>
            <a:r>
              <a:rPr lang="zh-TW" altLang="en-US" sz="2400" b="1" smtClean="0">
                <a:solidFill>
                  <a:srgbClr val="0000FF"/>
                </a:solidFill>
                <a:latin typeface="微軟正黑體" panose="020B0604030504040204" pitchFamily="34" charset="-120"/>
                <a:cs typeface="Times New Roman" panose="02020603050405020304" pitchFamily="18" charset="0"/>
              </a:rPr>
              <a:t>場</a:t>
            </a:r>
            <a:r>
              <a:rPr lang="zh-TW" altLang="en-US" sz="2400" b="1">
                <a:solidFill>
                  <a:srgbClr val="0000FF"/>
                </a:solidFill>
                <a:latin typeface="微軟正黑體" panose="020B0604030504040204" pitchFamily="34" charset="-120"/>
                <a:cs typeface="Times New Roman" panose="02020603050405020304" pitchFamily="18" charset="0"/>
              </a:rPr>
              <a:t>鑄結構混凝土用</a:t>
            </a:r>
            <a:r>
              <a:rPr lang="zh-TW" altLang="en-US" sz="2400" b="1" smtClean="0">
                <a:solidFill>
                  <a:srgbClr val="0000FF"/>
                </a:solidFill>
                <a:latin typeface="微軟正黑體" panose="020B0604030504040204" pitchFamily="34" charset="-120"/>
                <a:cs typeface="Times New Roman" panose="02020603050405020304" pitchFamily="18" charset="0"/>
              </a:rPr>
              <a:t>模板</a:t>
            </a:r>
            <a:r>
              <a:rPr lang="en-US" altLang="zh-TW" sz="2400" b="1" smtClean="0">
                <a:solidFill>
                  <a:srgbClr val="0000FF"/>
                </a:solidFill>
                <a:latin typeface="微軟正黑體" panose="020B0604030504040204" pitchFamily="34" charset="-120"/>
                <a:cs typeface="Times New Roman" panose="02020603050405020304" pitchFamily="18" charset="0"/>
              </a:rPr>
              <a:t>]</a:t>
            </a:r>
            <a:r>
              <a:rPr lang="zh-TW" altLang="en-US" sz="2400" b="1" smtClean="0">
                <a:solidFill>
                  <a:srgbClr val="0000FF"/>
                </a:solidFill>
                <a:latin typeface="微軟正黑體" panose="020B0604030504040204" pitchFamily="34" charset="-120"/>
                <a:cs typeface="Times New Roman" panose="02020603050405020304" pitchFamily="18" charset="0"/>
              </a:rPr>
              <a:t>單價分析</a:t>
            </a:r>
            <a:endParaRPr kumimoji="0" lang="en-US" altLang="zh-TW" sz="2400" b="1" dirty="0">
              <a:solidFill>
                <a:srgbClr val="000099"/>
              </a:solidFill>
              <a:latin typeface="微軟正黑體" panose="020B0604030504040204" pitchFamily="34" charset="-120"/>
              <a:cs typeface="Times New Roman" panose="02020603050405020304" pitchFamily="18" charset="0"/>
            </a:endParaRPr>
          </a:p>
        </p:txBody>
      </p:sp>
      <p:pic>
        <p:nvPicPr>
          <p:cNvPr id="3" name="圖片 2"/>
          <p:cNvPicPr>
            <a:picLocks noChangeAspect="1"/>
          </p:cNvPicPr>
          <p:nvPr/>
        </p:nvPicPr>
        <p:blipFill>
          <a:blip r:embed="rId3"/>
          <a:stretch>
            <a:fillRect/>
          </a:stretch>
        </p:blipFill>
        <p:spPr>
          <a:xfrm>
            <a:off x="323851" y="1556793"/>
            <a:ext cx="6336381" cy="2808312"/>
          </a:xfrm>
          <a:prstGeom prst="rect">
            <a:avLst/>
          </a:prstGeom>
        </p:spPr>
      </p:pic>
      <p:pic>
        <p:nvPicPr>
          <p:cNvPr id="8" name="圖片 7"/>
          <p:cNvPicPr>
            <a:picLocks noChangeAspect="1"/>
          </p:cNvPicPr>
          <p:nvPr/>
        </p:nvPicPr>
        <p:blipFill>
          <a:blip r:embed="rId4"/>
          <a:stretch>
            <a:fillRect/>
          </a:stretch>
        </p:blipFill>
        <p:spPr>
          <a:xfrm>
            <a:off x="1583668" y="4473116"/>
            <a:ext cx="5781675" cy="2248359"/>
          </a:xfrm>
          <a:prstGeom prst="rect">
            <a:avLst/>
          </a:prstGeom>
        </p:spPr>
      </p:pic>
      <p:sp>
        <p:nvSpPr>
          <p:cNvPr id="9" name="矩形 8"/>
          <p:cNvSpPr/>
          <p:nvPr/>
        </p:nvSpPr>
        <p:spPr>
          <a:xfrm>
            <a:off x="323850" y="3140968"/>
            <a:ext cx="6336382" cy="9001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10" name="矩形 9"/>
          <p:cNvSpPr/>
          <p:nvPr/>
        </p:nvSpPr>
        <p:spPr>
          <a:xfrm>
            <a:off x="1583668" y="5409220"/>
            <a:ext cx="5781675" cy="1030982"/>
          </a:xfrm>
          <a:prstGeom prst="rect">
            <a:avLst/>
          </a:prstGeom>
          <a:noFill/>
          <a:ln w="28575">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11" name="弧形箭號 (左彎) 10"/>
          <p:cNvSpPr/>
          <p:nvPr/>
        </p:nvSpPr>
        <p:spPr>
          <a:xfrm rot="21164125">
            <a:off x="7539685" y="3216055"/>
            <a:ext cx="1368152" cy="2844316"/>
          </a:xfrm>
          <a:prstGeom prst="curvedLeftArrow">
            <a:avLst>
              <a:gd name="adj1" fmla="val 25000"/>
              <a:gd name="adj2" fmla="val 50000"/>
              <a:gd name="adj3" fmla="val 291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black"/>
              </a:solidFill>
            </a:endParaRPr>
          </a:p>
        </p:txBody>
      </p:sp>
      <p:sp>
        <p:nvSpPr>
          <p:cNvPr id="12" name="文字方塊 11"/>
          <p:cNvSpPr txBox="1"/>
          <p:nvPr/>
        </p:nvSpPr>
        <p:spPr>
          <a:xfrm>
            <a:off x="6984268" y="2006549"/>
            <a:ext cx="1791308" cy="1200329"/>
          </a:xfrm>
          <a:prstGeom prst="rect">
            <a:avLst/>
          </a:prstGeom>
          <a:solidFill>
            <a:srgbClr val="100278"/>
          </a:solidFill>
        </p:spPr>
        <p:txBody>
          <a:bodyPr wrap="square" rtlCol="0">
            <a:spAutoFit/>
          </a:bodyPr>
          <a:lstStyle/>
          <a:p>
            <a:pPr algn="just"/>
            <a:r>
              <a:rPr lang="zh-TW" altLang="en-US" b="1" smtClean="0">
                <a:solidFill>
                  <a:prstClr val="white"/>
                </a:solidFill>
                <a:latin typeface="微軟正黑體" panose="020B0604030504040204" pitchFamily="34" charset="-120"/>
                <a:ea typeface="微軟正黑體" panose="020B0604030504040204" pitchFamily="34" charset="-120"/>
                <a:cs typeface="Times New Roman" panose="02020603050405020304" pitchFamily="18" charset="0"/>
              </a:rPr>
              <a:t>原合約相關</a:t>
            </a:r>
            <a:r>
              <a:rPr lang="zh-TW" altLang="en-US" b="1">
                <a:solidFill>
                  <a:prstClr val="white"/>
                </a:solidFill>
                <a:latin typeface="微軟正黑體" panose="020B0604030504040204" pitchFamily="34" charset="-120"/>
                <a:ea typeface="微軟正黑體" panose="020B0604030504040204" pitchFamily="34" charset="-120"/>
                <a:cs typeface="Times New Roman" panose="02020603050405020304" pitchFamily="18" charset="0"/>
              </a:rPr>
              <a:t>單價分析資料為基礎</a:t>
            </a:r>
            <a:endParaRPr lang="zh-TW" altLang="en-US">
              <a:solidFill>
                <a:prstClr val="white"/>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40866274"/>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0728EC8-4FB0-4D1E-9EB4-398A34ED96E0}" type="slidenum">
              <a:rPr lang="en-US" altLang="zh-TW" sz="1400" smtClean="0">
                <a:solidFill>
                  <a:srgbClr val="AD1F1F"/>
                </a:solidFill>
                <a:latin typeface="Times New Roman" panose="02020603050405020304" pitchFamily="18" charset="0"/>
              </a:rPr>
              <a:pPr>
                <a:spcBef>
                  <a:spcPct val="0"/>
                </a:spcBef>
                <a:buClrTx/>
                <a:buSzTx/>
                <a:buFontTx/>
                <a:buNone/>
                <a:defRPr/>
              </a:pPr>
              <a:t>178</a:t>
            </a:fld>
            <a:endParaRPr lang="en-US" altLang="zh-TW" sz="1400">
              <a:solidFill>
                <a:srgbClr val="AD1F1F"/>
              </a:solidFill>
              <a:latin typeface="Times New Roman" panose="02020603050405020304" pitchFamily="18" charset="0"/>
            </a:endParaRPr>
          </a:p>
        </p:txBody>
      </p:sp>
      <p:sp>
        <p:nvSpPr>
          <p:cNvPr id="7" name="Rectangle 3"/>
          <p:cNvSpPr txBox="1">
            <a:spLocks noChangeArrowheads="1"/>
          </p:cNvSpPr>
          <p:nvPr/>
        </p:nvSpPr>
        <p:spPr bwMode="auto">
          <a:xfrm>
            <a:off x="252413" y="1125538"/>
            <a:ext cx="8496300" cy="4283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263525" indent="-263525" algn="just" eaLnBrk="1" hangingPunct="1">
              <a:lnSpc>
                <a:spcPts val="4000"/>
              </a:lnSpc>
              <a:spcBef>
                <a:spcPts val="0"/>
              </a:spcBef>
              <a:buClr>
                <a:srgbClr val="C00000"/>
              </a:buClr>
              <a:buSzPct val="85000"/>
              <a:buFont typeface="Wingdings" panose="05000000000000000000" pitchFamily="2" charset="2"/>
              <a:buChar char="n"/>
              <a:tabLst>
                <a:tab pos="5375275" algn="l"/>
              </a:tabLst>
              <a:defRPr/>
            </a:pPr>
            <a:r>
              <a:rPr kumimoji="0" lang="zh-TW" altLang="en-US" sz="2800" b="1">
                <a:solidFill>
                  <a:srgbClr val="000066"/>
                </a:solidFill>
                <a:latin typeface="微軟正黑體" panose="020B0604030504040204" pitchFamily="34" charset="-120"/>
              </a:rPr>
              <a:t>契約變更或加減價致原決標金額增加者，未依規定刊登決標公告或辦理定期彙送。</a:t>
            </a:r>
            <a:endParaRPr kumimoji="0" lang="en-US" altLang="zh-TW" sz="2800" b="1" smtClean="0">
              <a:solidFill>
                <a:srgbClr val="000066"/>
              </a:solidFill>
              <a:latin typeface="微軟正黑體" panose="020B0604030504040204" pitchFamily="34" charset="-120"/>
            </a:endParaRPr>
          </a:p>
          <a:p>
            <a:pPr marL="6350" indent="-6350" algn="just" eaLnBrk="1" hangingPunct="1">
              <a:lnSpc>
                <a:spcPts val="3500"/>
              </a:lnSpc>
              <a:spcBef>
                <a:spcPts val="1200"/>
              </a:spcBef>
              <a:buClr>
                <a:srgbClr val="000066"/>
              </a:buClr>
              <a:buSzPct val="85000"/>
              <a:buFont typeface="Wingdings 2" panose="05020102010507070707" pitchFamily="18" charset="2"/>
              <a:buNone/>
              <a:tabLst>
                <a:tab pos="5375275" algn="l"/>
              </a:tabLst>
              <a:defRPr/>
            </a:pPr>
            <a:r>
              <a:rPr kumimoji="0" lang="zh-TW" altLang="en-US" sz="2800" b="1">
                <a:solidFill>
                  <a:srgbClr val="0000FF"/>
                </a:solidFill>
                <a:latin typeface="微軟正黑體" panose="020B0604030504040204" pitchFamily="34" charset="-120"/>
              </a:rPr>
              <a:t>「</a:t>
            </a:r>
            <a:r>
              <a:rPr kumimoji="0" lang="zh-TW" altLang="en-US" sz="2800" b="1" u="sng">
                <a:solidFill>
                  <a:srgbClr val="660033"/>
                </a:solidFill>
                <a:latin typeface="微軟正黑體" panose="020B0604030504040204" pitchFamily="34" charset="-120"/>
              </a:rPr>
              <a:t>採購契約變更或加減價核准監辦備查規定一覽表</a:t>
            </a:r>
            <a:r>
              <a:rPr kumimoji="0" lang="zh-TW" altLang="en-US" sz="2800" b="1">
                <a:solidFill>
                  <a:srgbClr val="0000FF"/>
                </a:solidFill>
                <a:latin typeface="微軟正黑體" panose="020B0604030504040204" pitchFamily="34" charset="-120"/>
              </a:rPr>
              <a:t>」附記（五）：「機關辦理採購，其決標金額依政府採購法</a:t>
            </a:r>
            <a:r>
              <a:rPr kumimoji="0" lang="zh-TW" altLang="en-US" sz="2800" b="1" smtClean="0">
                <a:solidFill>
                  <a:srgbClr val="0000FF"/>
                </a:solidFill>
                <a:latin typeface="微軟正黑體" panose="020B0604030504040204" pitchFamily="34" charset="-120"/>
              </a:rPr>
              <a:t>第</a:t>
            </a:r>
            <a:r>
              <a:rPr kumimoji="0" lang="en-US" altLang="zh-TW" sz="2800" b="1" smtClean="0">
                <a:solidFill>
                  <a:srgbClr val="0000FF"/>
                </a:solidFill>
                <a:latin typeface="微軟正黑體" panose="020B0604030504040204" pitchFamily="34" charset="-120"/>
              </a:rPr>
              <a:t>61</a:t>
            </a:r>
            <a:r>
              <a:rPr kumimoji="0" lang="zh-TW" altLang="en-US" sz="2800" b="1" smtClean="0">
                <a:solidFill>
                  <a:srgbClr val="0000FF"/>
                </a:solidFill>
                <a:latin typeface="微軟正黑體" panose="020B0604030504040204" pitchFamily="34" charset="-120"/>
              </a:rPr>
              <a:t>條</a:t>
            </a:r>
            <a:r>
              <a:rPr kumimoji="0" lang="zh-TW" altLang="en-US" sz="2800" b="1">
                <a:solidFill>
                  <a:srgbClr val="0000FF"/>
                </a:solidFill>
                <a:latin typeface="微軟正黑體" panose="020B0604030504040204" pitchFamily="34" charset="-120"/>
              </a:rPr>
              <a:t>（於政府採購公報刊登決標公告）或</a:t>
            </a:r>
            <a:r>
              <a:rPr kumimoji="0" lang="zh-TW" altLang="en-US" sz="2800" b="1" smtClean="0">
                <a:solidFill>
                  <a:srgbClr val="0000FF"/>
                </a:solidFill>
                <a:latin typeface="微軟正黑體" panose="020B0604030504040204" pitchFamily="34" charset="-120"/>
              </a:rPr>
              <a:t>第</a:t>
            </a:r>
            <a:r>
              <a:rPr kumimoji="0" lang="en-US" altLang="zh-TW" sz="2800" b="1" smtClean="0">
                <a:solidFill>
                  <a:srgbClr val="0000FF"/>
                </a:solidFill>
                <a:latin typeface="微軟正黑體" panose="020B0604030504040204" pitchFamily="34" charset="-120"/>
              </a:rPr>
              <a:t>62</a:t>
            </a:r>
            <a:r>
              <a:rPr kumimoji="0" lang="zh-TW" altLang="en-US" sz="2800" b="1" smtClean="0">
                <a:solidFill>
                  <a:srgbClr val="0000FF"/>
                </a:solidFill>
                <a:latin typeface="微軟正黑體" panose="020B0604030504040204" pitchFamily="34" charset="-120"/>
              </a:rPr>
              <a:t>條</a:t>
            </a:r>
            <a:r>
              <a:rPr kumimoji="0" lang="zh-TW" altLang="en-US" sz="2800" b="1">
                <a:solidFill>
                  <a:srgbClr val="0000FF"/>
                </a:solidFill>
                <a:latin typeface="微軟正黑體" panose="020B0604030504040204" pitchFamily="34" charset="-120"/>
              </a:rPr>
              <a:t>（定期彙送決標資料）規定傳輸至工程會資料庫後，如有契約變更或加減價之情形，致原決標金額增加者，該增加之金額，亦應依上揭規定辦理公告、彙送。」</a:t>
            </a:r>
            <a:r>
              <a:rPr kumimoji="0" lang="zh-TW" altLang="en-US" sz="2800" b="1" u="sng">
                <a:solidFill>
                  <a:prstClr val="black"/>
                </a:solidFill>
                <a:latin typeface="微軟正黑體" panose="020B0604030504040204" pitchFamily="34" charset="-120"/>
              </a:rPr>
              <a:t>案</a:t>
            </a:r>
            <a:r>
              <a:rPr kumimoji="0" lang="en-US" altLang="zh-TW" sz="2800" b="1" u="sng">
                <a:solidFill>
                  <a:prstClr val="black"/>
                </a:solidFill>
                <a:latin typeface="微軟正黑體" panose="020B0604030504040204" pitchFamily="34" charset="-120"/>
              </a:rPr>
              <a:t>A</a:t>
            </a:r>
            <a:r>
              <a:rPr kumimoji="0" lang="zh-TW" altLang="en-US" sz="2800" b="1" u="sng">
                <a:solidFill>
                  <a:prstClr val="black"/>
                </a:solidFill>
                <a:latin typeface="微軟正黑體" panose="020B0604030504040204" pitchFamily="34" charset="-120"/>
              </a:rPr>
              <a:t>第</a:t>
            </a:r>
            <a:r>
              <a:rPr kumimoji="0" lang="en-US" altLang="zh-TW" sz="2800" b="1" u="sng">
                <a:solidFill>
                  <a:prstClr val="black"/>
                </a:solidFill>
                <a:latin typeface="微軟正黑體" panose="020B0604030504040204" pitchFamily="34" charset="-120"/>
              </a:rPr>
              <a:t>2</a:t>
            </a:r>
            <a:r>
              <a:rPr kumimoji="0" lang="zh-TW" altLang="en-US" sz="2800" b="1" u="sng">
                <a:solidFill>
                  <a:prstClr val="black"/>
                </a:solidFill>
                <a:latin typeface="微軟正黑體" panose="020B0604030504040204" pitchFamily="34" charset="-120"/>
              </a:rPr>
              <a:t>次變更設計契約金額增加</a:t>
            </a:r>
            <a:r>
              <a:rPr kumimoji="0" lang="en-US" altLang="zh-TW" sz="2800" b="1" u="sng">
                <a:solidFill>
                  <a:prstClr val="black"/>
                </a:solidFill>
                <a:latin typeface="微軟正黑體" panose="020B0604030504040204" pitchFamily="34" charset="-120"/>
              </a:rPr>
              <a:t>592,626</a:t>
            </a:r>
            <a:r>
              <a:rPr kumimoji="0" lang="zh-TW" altLang="en-US" sz="2800" b="1" u="sng">
                <a:solidFill>
                  <a:prstClr val="black"/>
                </a:solidFill>
                <a:latin typeface="微軟正黑體" panose="020B0604030504040204" pitchFamily="34" charset="-120"/>
              </a:rPr>
              <a:t>元，惟機關未依上開規定辦理定期彙送</a:t>
            </a:r>
            <a:r>
              <a:rPr kumimoji="0" lang="zh-TW" altLang="en-US" sz="2800" b="1" u="sng" smtClean="0">
                <a:solidFill>
                  <a:prstClr val="black"/>
                </a:solidFill>
                <a:latin typeface="微軟正黑體" panose="020B0604030504040204" pitchFamily="34" charset="-120"/>
              </a:rPr>
              <a:t>。</a:t>
            </a:r>
            <a:endParaRPr kumimoji="0" lang="en-US" altLang="zh-TW" sz="2800" b="1">
              <a:solidFill>
                <a:prstClr val="black"/>
              </a:solidFill>
              <a:latin typeface="微軟正黑體" panose="020B0604030504040204" pitchFamily="34" charset="-120"/>
            </a:endParaRPr>
          </a:p>
        </p:txBody>
      </p:sp>
      <p:sp>
        <p:nvSpPr>
          <p:cNvPr id="6" name="文字方塊 5"/>
          <p:cNvSpPr txBox="1"/>
          <p:nvPr/>
        </p:nvSpPr>
        <p:spPr>
          <a:xfrm>
            <a:off x="2483768" y="332656"/>
            <a:ext cx="4288353" cy="707886"/>
          </a:xfrm>
          <a:prstGeom prst="rect">
            <a:avLst/>
          </a:prstGeom>
          <a:noFill/>
        </p:spPr>
        <p:txBody>
          <a:bodyPr wrap="none">
            <a:spAutoFit/>
          </a:bodyPr>
          <a:lstStyle/>
          <a:p>
            <a:pPr>
              <a:defRPr/>
            </a:pPr>
            <a:r>
              <a:rPr lang="zh-TW" altLang="en-US" sz="4000" b="1" smtClean="0">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契約變更缺失案例</a:t>
            </a:r>
            <a:endParaRPr lang="zh-TW" altLang="en-US" sz="400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56786037"/>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0728EC8-4FB0-4D1E-9EB4-398A34ED96E0}" type="slidenum">
              <a:rPr lang="en-US" altLang="zh-TW" sz="1400" smtClean="0">
                <a:solidFill>
                  <a:srgbClr val="AD1F1F"/>
                </a:solidFill>
                <a:latin typeface="Times New Roman" panose="02020603050405020304" pitchFamily="18" charset="0"/>
              </a:rPr>
              <a:pPr>
                <a:spcBef>
                  <a:spcPct val="0"/>
                </a:spcBef>
                <a:buClrTx/>
                <a:buSzTx/>
                <a:buFontTx/>
                <a:buNone/>
                <a:defRPr/>
              </a:pPr>
              <a:t>179</a:t>
            </a:fld>
            <a:endParaRPr lang="en-US" altLang="zh-TW" sz="1400">
              <a:solidFill>
                <a:srgbClr val="AD1F1F"/>
              </a:solidFill>
              <a:latin typeface="Times New Roman" panose="02020603050405020304" pitchFamily="18" charset="0"/>
            </a:endParaRPr>
          </a:p>
        </p:txBody>
      </p:sp>
      <p:sp>
        <p:nvSpPr>
          <p:cNvPr id="7" name="Rectangle 3"/>
          <p:cNvSpPr txBox="1">
            <a:spLocks noChangeArrowheads="1"/>
          </p:cNvSpPr>
          <p:nvPr/>
        </p:nvSpPr>
        <p:spPr bwMode="auto">
          <a:xfrm>
            <a:off x="379794" y="1196752"/>
            <a:ext cx="8496300" cy="5280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263525" indent="-263525" algn="just" eaLnBrk="1" hangingPunct="1">
              <a:lnSpc>
                <a:spcPts val="4000"/>
              </a:lnSpc>
              <a:spcBef>
                <a:spcPts val="0"/>
              </a:spcBef>
              <a:buClr>
                <a:srgbClr val="C00000"/>
              </a:buClr>
              <a:buSzPct val="85000"/>
              <a:buFont typeface="Wingdings" panose="05000000000000000000" pitchFamily="2" charset="2"/>
              <a:buChar char="n"/>
              <a:tabLst>
                <a:tab pos="5375275" algn="l"/>
              </a:tabLst>
              <a:defRPr/>
            </a:pPr>
            <a:r>
              <a:rPr kumimoji="0" lang="zh-TW" altLang="en-US" sz="2800" b="1">
                <a:solidFill>
                  <a:srgbClr val="000066"/>
                </a:solidFill>
                <a:latin typeface="微軟正黑體" panose="020B0604030504040204" pitchFamily="34" charset="-120"/>
              </a:rPr>
              <a:t>契約變更致契約價金總額於履約期間增加，履約保證金未依約辦理補足。</a:t>
            </a:r>
            <a:endParaRPr kumimoji="0" lang="en-US" altLang="zh-TW" sz="2800" b="1" smtClean="0">
              <a:solidFill>
                <a:srgbClr val="000066"/>
              </a:solidFill>
              <a:latin typeface="微軟正黑體" panose="020B0604030504040204" pitchFamily="34" charset="-120"/>
            </a:endParaRPr>
          </a:p>
          <a:p>
            <a:pPr marL="6350" indent="-6350" algn="just" eaLnBrk="1" hangingPunct="1">
              <a:lnSpc>
                <a:spcPts val="3500"/>
              </a:lnSpc>
              <a:spcBef>
                <a:spcPts val="1200"/>
              </a:spcBef>
              <a:buClr>
                <a:srgbClr val="000066"/>
              </a:buClr>
              <a:buSzPct val="85000"/>
              <a:buFont typeface="Wingdings 2" panose="05020102010507070707" pitchFamily="18" charset="2"/>
              <a:buNone/>
              <a:tabLst>
                <a:tab pos="5375275" algn="l"/>
              </a:tabLst>
              <a:defRPr/>
            </a:pPr>
            <a:r>
              <a:rPr kumimoji="0" lang="zh-TW" altLang="en-US" sz="2800" b="1">
                <a:solidFill>
                  <a:srgbClr val="0000FF"/>
                </a:solidFill>
                <a:latin typeface="微軟正黑體" panose="020B0604030504040204" pitchFamily="34" charset="-120"/>
              </a:rPr>
              <a:t>「</a:t>
            </a:r>
            <a:r>
              <a:rPr kumimoji="0" lang="zh-TW" altLang="en-US" sz="2800" b="1" u="sng">
                <a:solidFill>
                  <a:srgbClr val="660033"/>
                </a:solidFill>
                <a:latin typeface="微軟正黑體" panose="020B0604030504040204" pitchFamily="34" charset="-120"/>
              </a:rPr>
              <a:t>採購契約變更或加減價核准監辦備查規定一覽表</a:t>
            </a:r>
            <a:r>
              <a:rPr kumimoji="0" lang="zh-TW" altLang="en-US" sz="2800" b="1">
                <a:solidFill>
                  <a:srgbClr val="0000FF"/>
                </a:solidFill>
                <a:latin typeface="微軟正黑體" panose="020B0604030504040204" pitchFamily="34" charset="-120"/>
              </a:rPr>
              <a:t>」案</a:t>
            </a:r>
            <a:r>
              <a:rPr kumimoji="0" lang="en-US" altLang="zh-TW" sz="2800" b="1">
                <a:solidFill>
                  <a:srgbClr val="0000FF"/>
                </a:solidFill>
                <a:latin typeface="微軟正黑體" panose="020B0604030504040204" pitchFamily="34" charset="-120"/>
              </a:rPr>
              <a:t>A</a:t>
            </a:r>
            <a:r>
              <a:rPr kumimoji="0" lang="zh-TW" altLang="en-US" sz="2800" b="1">
                <a:solidFill>
                  <a:srgbClr val="0000FF"/>
                </a:solidFill>
                <a:latin typeface="微軟正黑體" panose="020B0604030504040204" pitchFamily="34" charset="-120"/>
              </a:rPr>
              <a:t>契約第</a:t>
            </a:r>
            <a:r>
              <a:rPr kumimoji="0" lang="en-US" altLang="zh-TW" sz="2800" b="1">
                <a:solidFill>
                  <a:srgbClr val="0000FF"/>
                </a:solidFill>
                <a:latin typeface="微軟正黑體" panose="020B0604030504040204" pitchFamily="34" charset="-120"/>
              </a:rPr>
              <a:t>14</a:t>
            </a:r>
            <a:r>
              <a:rPr kumimoji="0" lang="zh-TW" altLang="en-US" sz="2800" b="1">
                <a:solidFill>
                  <a:srgbClr val="0000FF"/>
                </a:solidFill>
                <a:latin typeface="微軟正黑體" panose="020B0604030504040204" pitchFamily="34" charset="-120"/>
              </a:rPr>
              <a:t>條第</a:t>
            </a:r>
            <a:r>
              <a:rPr kumimoji="0" lang="en-US" altLang="zh-TW" sz="2800" b="1">
                <a:solidFill>
                  <a:srgbClr val="0000FF"/>
                </a:solidFill>
                <a:latin typeface="微軟正黑體" panose="020B0604030504040204" pitchFamily="34" charset="-120"/>
              </a:rPr>
              <a:t>16</a:t>
            </a:r>
            <a:r>
              <a:rPr kumimoji="0" lang="zh-TW" altLang="en-US" sz="2800" b="1">
                <a:solidFill>
                  <a:srgbClr val="0000FF"/>
                </a:solidFill>
                <a:latin typeface="微軟正黑體" panose="020B0604030504040204" pitchFamily="34" charset="-120"/>
              </a:rPr>
              <a:t>款訂明：「契約價金總額於履約期間增減累計金額達新臺幣</a:t>
            </a:r>
            <a:r>
              <a:rPr kumimoji="0" lang="en-US" altLang="zh-TW" sz="2800" b="1">
                <a:solidFill>
                  <a:srgbClr val="0000FF"/>
                </a:solidFill>
                <a:latin typeface="微軟正黑體" panose="020B0604030504040204" pitchFamily="34" charset="-120"/>
              </a:rPr>
              <a:t>100</a:t>
            </a:r>
            <a:r>
              <a:rPr kumimoji="0" lang="zh-TW" altLang="en-US" sz="2800" b="1">
                <a:solidFill>
                  <a:srgbClr val="0000FF"/>
                </a:solidFill>
                <a:latin typeface="微軟正黑體" panose="020B0604030504040204" pitchFamily="34" charset="-120"/>
              </a:rPr>
              <a:t>萬元者，履約保證金之金額應依契約價金總額增減比率調整之，由機關通知廠商補足或退還。」</a:t>
            </a:r>
            <a:r>
              <a:rPr kumimoji="0" lang="zh-TW" altLang="en-US" sz="2800" b="1" u="sng">
                <a:solidFill>
                  <a:srgbClr val="0000FF"/>
                </a:solidFill>
                <a:latin typeface="微軟正黑體" panose="020B0604030504040204" pitchFamily="34" charset="-120"/>
              </a:rPr>
              <a:t>查案</a:t>
            </a:r>
            <a:r>
              <a:rPr kumimoji="0" lang="en-US" altLang="zh-TW" sz="2800" b="1" u="sng">
                <a:solidFill>
                  <a:srgbClr val="0000FF"/>
                </a:solidFill>
                <a:latin typeface="微軟正黑體" panose="020B0604030504040204" pitchFamily="34" charset="-120"/>
              </a:rPr>
              <a:t>A</a:t>
            </a:r>
            <a:r>
              <a:rPr kumimoji="0" lang="zh-TW" altLang="en-US" sz="2800" b="1" u="sng">
                <a:solidFill>
                  <a:srgbClr val="0000FF"/>
                </a:solidFill>
                <a:latin typeface="微軟正黑體" panose="020B0604030504040204" pitchFamily="34" charset="-120"/>
              </a:rPr>
              <a:t>第</a:t>
            </a:r>
            <a:r>
              <a:rPr kumimoji="0" lang="en-US" altLang="zh-TW" sz="2800" b="1" u="sng">
                <a:solidFill>
                  <a:srgbClr val="0000FF"/>
                </a:solidFill>
                <a:latin typeface="微軟正黑體" panose="020B0604030504040204" pitchFamily="34" charset="-120"/>
              </a:rPr>
              <a:t>1</a:t>
            </a:r>
            <a:r>
              <a:rPr kumimoji="0" lang="zh-TW" altLang="en-US" sz="2800" b="1" u="sng">
                <a:solidFill>
                  <a:srgbClr val="0000FF"/>
                </a:solidFill>
                <a:latin typeface="微軟正黑體" panose="020B0604030504040204" pitchFamily="34" charset="-120"/>
              </a:rPr>
              <a:t>次變更設計契約金額增加</a:t>
            </a:r>
            <a:r>
              <a:rPr kumimoji="0" lang="en-US" altLang="zh-TW" sz="2800" b="1" u="sng">
                <a:solidFill>
                  <a:srgbClr val="0000FF"/>
                </a:solidFill>
                <a:latin typeface="微軟正黑體" panose="020B0604030504040204" pitchFamily="34" charset="-120"/>
              </a:rPr>
              <a:t>1,601,737</a:t>
            </a:r>
            <a:r>
              <a:rPr kumimoji="0" lang="zh-TW" altLang="en-US" sz="2800" b="1" u="sng">
                <a:solidFill>
                  <a:srgbClr val="0000FF"/>
                </a:solidFill>
                <a:latin typeface="微軟正黑體" panose="020B0604030504040204" pitchFamily="34" charset="-120"/>
              </a:rPr>
              <a:t>元，依稽核會議詢問結果，機關未依前開契約約定通知廠商補足履約保證金，有政府採購錯誤行為態樣序號十二、（一）「未確實辦理履約管理」情形。另查案</a:t>
            </a:r>
            <a:r>
              <a:rPr kumimoji="0" lang="en-US" altLang="zh-TW" sz="2800" b="1" u="sng">
                <a:solidFill>
                  <a:srgbClr val="0000FF"/>
                </a:solidFill>
                <a:latin typeface="微軟正黑體" panose="020B0604030504040204" pitchFamily="34" charset="-120"/>
              </a:rPr>
              <a:t>B</a:t>
            </a:r>
            <a:r>
              <a:rPr kumimoji="0" lang="zh-TW" altLang="en-US" sz="2800" b="1" u="sng">
                <a:solidFill>
                  <a:srgbClr val="0000FF"/>
                </a:solidFill>
                <a:latin typeface="微軟正黑體" panose="020B0604030504040204" pitchFamily="34" charset="-120"/>
              </a:rPr>
              <a:t>、案</a:t>
            </a:r>
            <a:r>
              <a:rPr kumimoji="0" lang="en-US" altLang="zh-TW" sz="2800" b="1" u="sng">
                <a:solidFill>
                  <a:srgbClr val="0000FF"/>
                </a:solidFill>
                <a:latin typeface="微軟正黑體" panose="020B0604030504040204" pitchFamily="34" charset="-120"/>
              </a:rPr>
              <a:t>D</a:t>
            </a:r>
            <a:r>
              <a:rPr kumimoji="0" lang="zh-TW" altLang="en-US" sz="2800" b="1" u="sng">
                <a:solidFill>
                  <a:srgbClr val="0000FF"/>
                </a:solidFill>
                <a:latin typeface="微軟正黑體" panose="020B0604030504040204" pitchFamily="34" charset="-120"/>
              </a:rPr>
              <a:t>及案</a:t>
            </a:r>
            <a:r>
              <a:rPr kumimoji="0" lang="en-US" altLang="zh-TW" sz="2800" b="1" u="sng">
                <a:solidFill>
                  <a:srgbClr val="0000FF"/>
                </a:solidFill>
                <a:latin typeface="微軟正黑體" panose="020B0604030504040204" pitchFamily="34" charset="-120"/>
              </a:rPr>
              <a:t>F</a:t>
            </a:r>
            <a:r>
              <a:rPr kumimoji="0" lang="zh-TW" altLang="en-US" sz="2800" b="1" u="sng">
                <a:solidFill>
                  <a:srgbClr val="0000FF"/>
                </a:solidFill>
                <a:latin typeface="微軟正黑體" panose="020B0604030504040204" pitchFamily="34" charset="-120"/>
              </a:rPr>
              <a:t>亦有前開類似</a:t>
            </a:r>
            <a:r>
              <a:rPr kumimoji="0" lang="zh-TW" altLang="en-US" sz="2800" b="1" u="sng" smtClean="0">
                <a:solidFill>
                  <a:srgbClr val="0000FF"/>
                </a:solidFill>
                <a:latin typeface="微軟正黑體" panose="020B0604030504040204" pitchFamily="34" charset="-120"/>
              </a:rPr>
              <a:t>情形</a:t>
            </a:r>
            <a:r>
              <a:rPr kumimoji="0" lang="zh-TW" altLang="en-US" sz="2800" b="1" smtClean="0">
                <a:solidFill>
                  <a:srgbClr val="0000FF"/>
                </a:solidFill>
                <a:latin typeface="微軟正黑體" panose="020B0604030504040204" pitchFamily="34" charset="-120"/>
              </a:rPr>
              <a:t>。</a:t>
            </a:r>
            <a:endParaRPr kumimoji="0" lang="en-US" altLang="zh-TW" sz="2800" b="1" u="sng">
              <a:solidFill>
                <a:prstClr val="black"/>
              </a:solidFill>
              <a:latin typeface="微軟正黑體" panose="020B0604030504040204" pitchFamily="34" charset="-120"/>
            </a:endParaRPr>
          </a:p>
        </p:txBody>
      </p:sp>
      <p:sp>
        <p:nvSpPr>
          <p:cNvPr id="6" name="文字方塊 5"/>
          <p:cNvSpPr txBox="1"/>
          <p:nvPr/>
        </p:nvSpPr>
        <p:spPr>
          <a:xfrm>
            <a:off x="2483768" y="332656"/>
            <a:ext cx="4288353" cy="707886"/>
          </a:xfrm>
          <a:prstGeom prst="rect">
            <a:avLst/>
          </a:prstGeom>
          <a:noFill/>
        </p:spPr>
        <p:txBody>
          <a:bodyPr wrap="none">
            <a:spAutoFit/>
          </a:bodyPr>
          <a:lstStyle/>
          <a:p>
            <a:pPr>
              <a:defRPr/>
            </a:pPr>
            <a:r>
              <a:rPr lang="zh-TW" altLang="en-US" sz="4000" b="1" smtClean="0">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契約變更缺失案例</a:t>
            </a:r>
            <a:endParaRPr lang="zh-TW" altLang="en-US" sz="400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996111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書卷 (水平) 1"/>
          <p:cNvSpPr/>
          <p:nvPr/>
        </p:nvSpPr>
        <p:spPr>
          <a:xfrm>
            <a:off x="467544" y="124285"/>
            <a:ext cx="8208912" cy="892447"/>
          </a:xfrm>
          <a:prstGeom prst="horizontalScroll">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900" b="1" smtClean="0">
                <a:solidFill>
                  <a:prstClr val="white"/>
                </a:solidFill>
                <a:effectLst>
                  <a:outerShdw blurRad="38100" dist="38100" dir="2700000" algn="tl">
                    <a:srgbClr val="C0C0C0"/>
                  </a:outerShdw>
                </a:effectLst>
                <a:latin typeface="微軟正黑體" panose="020B0604030504040204" pitchFamily="34" charset="-120"/>
              </a:rPr>
              <a:t>開標主持人、驗收主驗人、監辦人員之指定</a:t>
            </a:r>
            <a:r>
              <a:rPr lang="en-US" altLang="zh-TW" sz="2900" b="1" smtClean="0">
                <a:solidFill>
                  <a:prstClr val="white"/>
                </a:solidFill>
                <a:effectLst>
                  <a:outerShdw blurRad="38100" dist="38100" dir="2700000" algn="tl">
                    <a:srgbClr val="C0C0C0"/>
                  </a:outerShdw>
                </a:effectLst>
                <a:latin typeface="微軟正黑體" panose="020B0604030504040204" pitchFamily="34" charset="-120"/>
              </a:rPr>
              <a:t>(</a:t>
            </a:r>
            <a:r>
              <a:rPr lang="zh-TW" altLang="en-US" sz="2900" b="1" smtClean="0">
                <a:solidFill>
                  <a:prstClr val="white"/>
                </a:solidFill>
                <a:effectLst>
                  <a:outerShdw blurRad="38100" dist="38100" dir="2700000" algn="tl">
                    <a:srgbClr val="C0C0C0"/>
                  </a:outerShdw>
                </a:effectLst>
                <a:latin typeface="微軟正黑體" panose="020B0604030504040204" pitchFamily="34" charset="-120"/>
              </a:rPr>
              <a:t>派</a:t>
            </a:r>
            <a:r>
              <a:rPr lang="en-US" altLang="zh-TW" sz="2900" b="1" smtClean="0">
                <a:solidFill>
                  <a:prstClr val="white"/>
                </a:solidFill>
                <a:effectLst>
                  <a:outerShdw blurRad="38100" dist="38100" dir="2700000" algn="tl">
                    <a:srgbClr val="C0C0C0"/>
                  </a:outerShdw>
                </a:effectLst>
                <a:latin typeface="微軟正黑體" panose="020B0604030504040204" pitchFamily="34" charset="-120"/>
              </a:rPr>
              <a:t>)</a:t>
            </a:r>
            <a:endParaRPr lang="zh-TW" altLang="en-US" sz="2900" dirty="0">
              <a:solidFill>
                <a:prstClr val="white"/>
              </a:solidFill>
              <a:latin typeface="微軟正黑體" panose="020B0604030504040204" pitchFamily="34" charset="-120"/>
            </a:endParaRPr>
          </a:p>
        </p:txBody>
      </p:sp>
      <p:graphicFrame>
        <p:nvGraphicFramePr>
          <p:cNvPr id="3" name="表格 2"/>
          <p:cNvGraphicFramePr>
            <a:graphicFrameLocks noGrp="1"/>
          </p:cNvGraphicFramePr>
          <p:nvPr>
            <p:extLst/>
          </p:nvPr>
        </p:nvGraphicFramePr>
        <p:xfrm>
          <a:off x="287524" y="1088740"/>
          <a:ext cx="8604957" cy="5680132"/>
        </p:xfrm>
        <a:graphic>
          <a:graphicData uri="http://schemas.openxmlformats.org/drawingml/2006/table">
            <a:tbl>
              <a:tblPr firstRow="1" bandRow="1">
                <a:tableStyleId>{5C22544A-7EE6-4342-B048-85BDC9FD1C3A}</a:tableStyleId>
              </a:tblPr>
              <a:tblGrid>
                <a:gridCol w="1080120"/>
                <a:gridCol w="1368152"/>
                <a:gridCol w="6156685"/>
              </a:tblGrid>
              <a:tr h="468052">
                <a:tc>
                  <a:txBody>
                    <a:bodyPr/>
                    <a:lstStyle/>
                    <a:p>
                      <a:pPr algn="ctr"/>
                      <a:r>
                        <a:rPr lang="zh-TW" altLang="en-US" sz="2400" smtClean="0">
                          <a:solidFill>
                            <a:schemeClr val="tx1"/>
                          </a:solidFill>
                          <a:effectLst>
                            <a:outerShdw blurRad="38100" dist="38100" dir="2700000" algn="tl">
                              <a:srgbClr val="000000">
                                <a:alpha val="43137"/>
                              </a:srgbClr>
                            </a:outerShdw>
                          </a:effectLst>
                        </a:rPr>
                        <a:t>項目</a:t>
                      </a:r>
                      <a:endParaRPr lang="zh-TW" altLang="en-US" sz="2400">
                        <a:solidFill>
                          <a:schemeClr val="tx1"/>
                        </a:solidFill>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zh-TW" altLang="en-US" sz="2400" smtClean="0">
                          <a:solidFill>
                            <a:schemeClr val="tx1"/>
                          </a:solidFill>
                          <a:effectLst>
                            <a:outerShdw blurRad="38100" dist="38100" dir="2700000" algn="tl">
                              <a:srgbClr val="000000">
                                <a:alpha val="43137"/>
                              </a:srgbClr>
                            </a:outerShdw>
                          </a:effectLst>
                        </a:rPr>
                        <a:t>依據</a:t>
                      </a:r>
                      <a:endParaRPr lang="zh-TW" altLang="en-US" sz="2400">
                        <a:solidFill>
                          <a:schemeClr val="tx1"/>
                        </a:solidFill>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zh-TW" altLang="en-US" sz="2400" smtClean="0">
                          <a:solidFill>
                            <a:schemeClr val="tx1"/>
                          </a:solidFill>
                          <a:effectLst>
                            <a:outerShdw blurRad="38100" dist="38100" dir="2700000" algn="tl">
                              <a:srgbClr val="000000">
                                <a:alpha val="43137"/>
                              </a:srgbClr>
                            </a:outerShdw>
                          </a:effectLst>
                        </a:rPr>
                        <a:t>規定</a:t>
                      </a:r>
                      <a:endParaRPr lang="zh-TW" altLang="en-US" sz="2400">
                        <a:solidFill>
                          <a:schemeClr val="tx1"/>
                        </a:solidFill>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594066">
                <a:tc>
                  <a:txBody>
                    <a:bodyPr/>
                    <a:lstStyle/>
                    <a:p>
                      <a:pPr algn="just"/>
                      <a:r>
                        <a:rPr lang="zh-TW" altLang="en-US" sz="2400" spc="-100" baseline="0" smtClean="0">
                          <a:solidFill>
                            <a:srgbClr val="0000FF"/>
                          </a:solidFill>
                        </a:rPr>
                        <a:t>開標主持人</a:t>
                      </a:r>
                      <a:endParaRPr lang="zh-TW" altLang="en-US" sz="2400" spc="-100" baseline="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r>
                        <a:rPr lang="zh-TW" altLang="en-US" sz="2400" spc="-100" baseline="0" smtClean="0">
                          <a:solidFill>
                            <a:srgbClr val="0000FF"/>
                          </a:solidFill>
                        </a:rPr>
                        <a:t>細則</a:t>
                      </a:r>
                      <a:r>
                        <a:rPr lang="en-US" altLang="zh-TW" sz="2400" spc="-100" baseline="0" smtClean="0">
                          <a:solidFill>
                            <a:srgbClr val="0000FF"/>
                          </a:solidFill>
                        </a:rPr>
                        <a:t>50,2</a:t>
                      </a:r>
                      <a:endParaRPr lang="zh-TW" altLang="en-US" sz="2400" spc="-100" baseline="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r>
                        <a:rPr lang="zh-TW" altLang="en-US" sz="2400" b="1" u="sng" smtClean="0">
                          <a:solidFill>
                            <a:srgbClr val="0000FF"/>
                          </a:solidFill>
                        </a:rPr>
                        <a:t>主持開標人員</a:t>
                      </a:r>
                      <a:r>
                        <a:rPr lang="zh-TW" altLang="en-US" sz="2400" smtClean="0">
                          <a:solidFill>
                            <a:srgbClr val="0000FF"/>
                          </a:solidFill>
                        </a:rPr>
                        <a:t>，由機關首長或其授權人員</a:t>
                      </a:r>
                      <a:r>
                        <a:rPr kumimoji="0" lang="zh-TW" altLang="en-US" sz="2400" b="1" u="sng" kern="1200" smtClean="0">
                          <a:solidFill>
                            <a:srgbClr val="0000FF"/>
                          </a:solidFill>
                          <a:latin typeface="+mn-lt"/>
                          <a:ea typeface="+mn-ea"/>
                          <a:cs typeface="+mn-cs"/>
                        </a:rPr>
                        <a:t>指派適當人員擔任</a:t>
                      </a:r>
                      <a:r>
                        <a:rPr lang="zh-TW" altLang="en-US" sz="2400" smtClean="0">
                          <a:solidFill>
                            <a:srgbClr val="0000FF"/>
                          </a:solidFill>
                        </a:rPr>
                        <a:t>。</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594066">
                <a:tc>
                  <a:txBody>
                    <a:bodyPr/>
                    <a:lstStyle/>
                    <a:p>
                      <a:pPr algn="just"/>
                      <a:r>
                        <a:rPr lang="zh-TW" altLang="en-US" sz="2400" spc="-100" baseline="0" smtClean="0">
                          <a:solidFill>
                            <a:srgbClr val="0000FF"/>
                          </a:solidFill>
                        </a:rPr>
                        <a:t>驗收主驗人</a:t>
                      </a:r>
                      <a:endParaRPr lang="zh-TW" altLang="en-US" sz="2400" spc="-100" baseline="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r>
                        <a:rPr lang="zh-TW" altLang="en-US" sz="2400" spc="-100" baseline="0" smtClean="0">
                          <a:solidFill>
                            <a:srgbClr val="0000FF"/>
                          </a:solidFill>
                        </a:rPr>
                        <a:t>採購法</a:t>
                      </a:r>
                      <a:r>
                        <a:rPr lang="en-US" altLang="zh-TW" sz="2400" spc="-100" baseline="0" smtClean="0">
                          <a:solidFill>
                            <a:srgbClr val="0000FF"/>
                          </a:solidFill>
                        </a:rPr>
                        <a:t>71,2</a:t>
                      </a:r>
                      <a:endParaRPr lang="zh-TW" altLang="en-US" sz="2400" spc="-100" baseline="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r>
                        <a:rPr lang="zh-TW" altLang="en-US" sz="2400" smtClean="0">
                          <a:solidFill>
                            <a:srgbClr val="0000FF"/>
                          </a:solidFill>
                        </a:rPr>
                        <a:t>驗收時應由機關首長或其授權人員</a:t>
                      </a:r>
                      <a:r>
                        <a:rPr kumimoji="0" lang="zh-TW" altLang="en-US" sz="2400" b="1" u="sng" kern="1200" smtClean="0">
                          <a:solidFill>
                            <a:srgbClr val="0000FF"/>
                          </a:solidFill>
                          <a:latin typeface="+mn-lt"/>
                          <a:ea typeface="+mn-ea"/>
                          <a:cs typeface="+mn-cs"/>
                        </a:rPr>
                        <a:t>指派適當人員主驗</a:t>
                      </a:r>
                      <a:r>
                        <a:rPr lang="zh-TW" altLang="en-US" sz="2400" smtClean="0">
                          <a:solidFill>
                            <a:srgbClr val="0000FF"/>
                          </a:solidFill>
                        </a:rPr>
                        <a:t>，通知接管單位或使用單位會驗。</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411480">
                <a:tc rowSpan="3">
                  <a:txBody>
                    <a:bodyPr/>
                    <a:lstStyle/>
                    <a:p>
                      <a:pPr marL="0" algn="just" rtl="0" eaLnBrk="1" latinLnBrk="0" hangingPunct="1"/>
                      <a:r>
                        <a:rPr kumimoji="0" lang="zh-TW" altLang="en-US" sz="2400" kern="1200" spc="-100" baseline="0" smtClean="0">
                          <a:solidFill>
                            <a:srgbClr val="0000FF"/>
                          </a:solidFill>
                          <a:latin typeface="+mn-lt"/>
                          <a:ea typeface="+mn-ea"/>
                          <a:cs typeface="+mn-cs"/>
                        </a:rPr>
                        <a:t>招標機關監辦人員</a:t>
                      </a:r>
                      <a:endParaRPr kumimoji="0" lang="zh-TW" altLang="en-US" sz="2400" kern="1200" spc="-100" baseline="0">
                        <a:solidFill>
                          <a:srgbClr val="0000FF"/>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r>
                        <a:rPr lang="zh-TW" altLang="en-US" sz="2400" b="1" spc="-100" baseline="0" smtClean="0">
                          <a:solidFill>
                            <a:srgbClr val="C00000"/>
                          </a:solidFill>
                        </a:rPr>
                        <a:t>未達</a:t>
                      </a:r>
                      <a:r>
                        <a:rPr lang="zh-TW" altLang="en-US" sz="2400" spc="-100" baseline="0" smtClean="0">
                          <a:solidFill>
                            <a:srgbClr val="0000FF"/>
                          </a:solidFill>
                        </a:rPr>
                        <a:t>監辦辦法</a:t>
                      </a:r>
                      <a:r>
                        <a:rPr lang="en-US" altLang="zh-TW" sz="2400" spc="-100" baseline="0" smtClean="0">
                          <a:solidFill>
                            <a:srgbClr val="0000FF"/>
                          </a:solidFill>
                        </a:rPr>
                        <a:t>2,1</a:t>
                      </a:r>
                      <a:endParaRPr lang="zh-TW" altLang="en-US" sz="2400" spc="-100" baseline="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r>
                        <a:rPr lang="zh-TW" altLang="en-US" sz="2400" smtClean="0">
                          <a:solidFill>
                            <a:srgbClr val="0000FF"/>
                          </a:solidFill>
                        </a:rPr>
                        <a:t>承辦採購單位於開標、比價、議價、決標及驗收時，</a:t>
                      </a:r>
                      <a:r>
                        <a:rPr kumimoji="0" lang="zh-TW" altLang="en-US" sz="2400" b="1" u="sng" kern="1200" smtClean="0">
                          <a:solidFill>
                            <a:srgbClr val="0000FF"/>
                          </a:solidFill>
                          <a:latin typeface="+mn-lt"/>
                          <a:ea typeface="+mn-ea"/>
                          <a:cs typeface="+mn-cs"/>
                        </a:rPr>
                        <a:t>應通知機關首長</a:t>
                      </a:r>
                      <a:r>
                        <a:rPr lang="zh-TW" altLang="en-US" sz="2400" smtClean="0">
                          <a:solidFill>
                            <a:srgbClr val="0000FF"/>
                          </a:solidFill>
                        </a:rPr>
                        <a:t>或其授權人員</a:t>
                      </a:r>
                      <a:r>
                        <a:rPr kumimoji="0" lang="zh-TW" altLang="en-US" sz="2400" b="1" u="sng" kern="1200" smtClean="0">
                          <a:solidFill>
                            <a:srgbClr val="0000FF"/>
                          </a:solidFill>
                          <a:latin typeface="+mn-lt"/>
                          <a:ea typeface="+mn-ea"/>
                          <a:cs typeface="+mn-cs"/>
                        </a:rPr>
                        <a:t>指定</a:t>
                      </a:r>
                      <a:r>
                        <a:rPr lang="zh-TW" altLang="en-US" sz="2400" u="sng" smtClean="0">
                          <a:solidFill>
                            <a:srgbClr val="0000FF"/>
                          </a:solidFill>
                        </a:rPr>
                        <a:t>之主 </a:t>
                      </a:r>
                      <a:r>
                        <a:rPr lang="en-US" altLang="zh-TW" sz="2400" u="sng" smtClean="0">
                          <a:solidFill>
                            <a:srgbClr val="0000FF"/>
                          </a:solidFill>
                        </a:rPr>
                        <a:t>(</a:t>
                      </a:r>
                      <a:r>
                        <a:rPr lang="zh-TW" altLang="en-US" sz="2400" u="sng" smtClean="0">
                          <a:solidFill>
                            <a:srgbClr val="0000FF"/>
                          </a:solidFill>
                        </a:rPr>
                        <a:t>會</a:t>
                      </a:r>
                      <a:r>
                        <a:rPr lang="en-US" altLang="zh-TW" sz="2400" u="sng" smtClean="0">
                          <a:solidFill>
                            <a:srgbClr val="0000FF"/>
                          </a:solidFill>
                        </a:rPr>
                        <a:t>) </a:t>
                      </a:r>
                      <a:r>
                        <a:rPr lang="zh-TW" altLang="en-US" sz="2400" u="sng" smtClean="0">
                          <a:solidFill>
                            <a:srgbClr val="0000FF"/>
                          </a:solidFill>
                        </a:rPr>
                        <a:t>計</a:t>
                      </a:r>
                      <a:r>
                        <a:rPr lang="zh-TW" altLang="en-US" sz="2400" b="1" u="sng" smtClean="0">
                          <a:solidFill>
                            <a:srgbClr val="C00000"/>
                          </a:solidFill>
                        </a:rPr>
                        <a:t>或</a:t>
                      </a:r>
                      <a:r>
                        <a:rPr lang="zh-TW" altLang="en-US" sz="2400" u="sng" smtClean="0">
                          <a:solidFill>
                            <a:srgbClr val="0000FF"/>
                          </a:solidFill>
                        </a:rPr>
                        <a:t>有關單位派員監辦</a:t>
                      </a:r>
                      <a:r>
                        <a:rPr lang="zh-TW" altLang="en-US" sz="2400" smtClean="0">
                          <a:solidFill>
                            <a:srgbClr val="0000FF"/>
                          </a:solidFill>
                        </a:rPr>
                        <a:t>。</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411480">
                <a:tc vMerge="1">
                  <a:txBody>
                    <a:bodyPr/>
                    <a:lstStyle/>
                    <a:p>
                      <a:endParaRPr lang="zh-TW" altLang="en-US"/>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zh-TW" altLang="en-US" sz="2400" kern="1200" spc="-100" baseline="0" smtClean="0">
                          <a:solidFill>
                            <a:srgbClr val="0000FF"/>
                          </a:solidFill>
                          <a:latin typeface="+mn-lt"/>
                          <a:ea typeface="+mn-ea"/>
                          <a:cs typeface="+mn-cs"/>
                        </a:rPr>
                        <a:t>採購法</a:t>
                      </a:r>
                      <a:r>
                        <a:rPr kumimoji="0" lang="en-US" altLang="zh-TW" sz="2400" kern="1200" spc="-100" baseline="0" smtClean="0">
                          <a:solidFill>
                            <a:srgbClr val="0000FF"/>
                          </a:solidFill>
                          <a:latin typeface="+mn-lt"/>
                          <a:ea typeface="+mn-ea"/>
                          <a:cs typeface="+mn-cs"/>
                        </a:rPr>
                        <a:t>13,1</a:t>
                      </a:r>
                      <a:endParaRPr kumimoji="0" lang="zh-TW" altLang="en-US" sz="2400" kern="1200" spc="-100" baseline="0">
                        <a:solidFill>
                          <a:srgbClr val="0000FF"/>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r>
                        <a:rPr lang="zh-TW" altLang="en-US" sz="2400" smtClean="0">
                          <a:solidFill>
                            <a:srgbClr val="0000FF"/>
                          </a:solidFill>
                        </a:rPr>
                        <a:t>機關辦理</a:t>
                      </a:r>
                      <a:r>
                        <a:rPr lang="zh-TW" altLang="en-US" sz="2400" b="1" u="sng" smtClean="0">
                          <a:solidFill>
                            <a:srgbClr val="C00000"/>
                          </a:solidFill>
                        </a:rPr>
                        <a:t>公告金額以上</a:t>
                      </a:r>
                      <a:r>
                        <a:rPr lang="zh-TW" altLang="en-US" sz="2400" u="sng" smtClean="0">
                          <a:solidFill>
                            <a:srgbClr val="0000FF"/>
                          </a:solidFill>
                        </a:rPr>
                        <a:t>採購</a:t>
                      </a:r>
                      <a:r>
                        <a:rPr lang="zh-TW" altLang="en-US" sz="2400" smtClean="0">
                          <a:solidFill>
                            <a:srgbClr val="0000FF"/>
                          </a:solidFill>
                        </a:rPr>
                        <a:t>之開標、比價、議價、決標及驗收，除有特殊情形者外，</a:t>
                      </a:r>
                      <a:r>
                        <a:rPr kumimoji="0" lang="zh-TW" altLang="en-US" sz="2400" b="1" u="sng" kern="1200" smtClean="0">
                          <a:solidFill>
                            <a:srgbClr val="0000FF"/>
                          </a:solidFill>
                          <a:latin typeface="+mn-lt"/>
                          <a:ea typeface="+mn-ea"/>
                          <a:cs typeface="+mn-cs"/>
                        </a:rPr>
                        <a:t>應由</a:t>
                      </a:r>
                      <a:r>
                        <a:rPr lang="zh-TW" altLang="en-US" sz="2400" u="sng" smtClean="0">
                          <a:solidFill>
                            <a:srgbClr val="0000FF"/>
                          </a:solidFill>
                        </a:rPr>
                        <a:t>其主（會）計</a:t>
                      </a:r>
                      <a:r>
                        <a:rPr lang="zh-TW" altLang="en-US" sz="2400" b="1" u="sng" smtClean="0">
                          <a:solidFill>
                            <a:srgbClr val="C00000"/>
                          </a:solidFill>
                        </a:rPr>
                        <a:t>及</a:t>
                      </a:r>
                      <a:r>
                        <a:rPr kumimoji="0" lang="zh-TW" altLang="en-US" sz="2400" b="1" u="sng" kern="1200" smtClean="0">
                          <a:solidFill>
                            <a:srgbClr val="0000FF"/>
                          </a:solidFill>
                          <a:latin typeface="+mn-lt"/>
                          <a:ea typeface="+mn-ea"/>
                          <a:cs typeface="+mn-cs"/>
                        </a:rPr>
                        <a:t>有關單位</a:t>
                      </a:r>
                      <a:r>
                        <a:rPr lang="zh-TW" altLang="en-US" sz="2400" u="sng" smtClean="0">
                          <a:solidFill>
                            <a:srgbClr val="0000FF"/>
                          </a:solidFill>
                        </a:rPr>
                        <a:t>會同監辦</a:t>
                      </a:r>
                      <a:r>
                        <a:rPr lang="zh-TW" altLang="en-US" sz="2400" smtClean="0">
                          <a:solidFill>
                            <a:srgbClr val="0000FF"/>
                          </a:solidFill>
                        </a:rPr>
                        <a:t>。</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411480">
                <a:tc vMerge="1">
                  <a:txBody>
                    <a:bodyPr/>
                    <a:lstStyle/>
                    <a:p>
                      <a:pPr marL="0" algn="just" rtl="0" eaLnBrk="1" latinLnBrk="0" hangingPunct="1"/>
                      <a:endParaRPr kumimoji="0" lang="zh-TW" altLang="en-US" sz="2400" kern="1200" spc="-100" baseline="0">
                        <a:solidFill>
                          <a:srgbClr val="0000FF"/>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zh-TW" altLang="en-US" sz="2400" kern="1200" spc="-100" baseline="0" smtClean="0">
                          <a:solidFill>
                            <a:srgbClr val="0000FF"/>
                          </a:solidFill>
                          <a:latin typeface="+mn-lt"/>
                          <a:ea typeface="+mn-ea"/>
                          <a:cs typeface="+mn-cs"/>
                        </a:rPr>
                        <a:t>會同監辦辦法</a:t>
                      </a:r>
                      <a:r>
                        <a:rPr kumimoji="0" lang="en-US" altLang="zh-TW" sz="2400" kern="1200" spc="-100" baseline="0" smtClean="0">
                          <a:solidFill>
                            <a:srgbClr val="0000FF"/>
                          </a:solidFill>
                          <a:latin typeface="+mn-lt"/>
                          <a:ea typeface="+mn-ea"/>
                          <a:cs typeface="+mn-cs"/>
                        </a:rPr>
                        <a:t>3</a:t>
                      </a:r>
                      <a:endParaRPr kumimoji="0" lang="zh-TW" altLang="en-US" sz="2400" kern="1200" spc="-100" baseline="0" smtClean="0">
                        <a:solidFill>
                          <a:srgbClr val="0000FF"/>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r>
                        <a:rPr lang="zh-TW" altLang="en-US" sz="2400" smtClean="0">
                          <a:solidFill>
                            <a:srgbClr val="0000FF"/>
                          </a:solidFill>
                        </a:rPr>
                        <a:t>本法第</a:t>
                      </a:r>
                      <a:r>
                        <a:rPr lang="en-US" altLang="zh-TW" sz="2400" smtClean="0">
                          <a:solidFill>
                            <a:srgbClr val="0000FF"/>
                          </a:solidFill>
                        </a:rPr>
                        <a:t>13</a:t>
                      </a:r>
                      <a:r>
                        <a:rPr lang="zh-TW" altLang="en-US" sz="2400" smtClean="0">
                          <a:solidFill>
                            <a:srgbClr val="0000FF"/>
                          </a:solidFill>
                        </a:rPr>
                        <a:t>條第</a:t>
                      </a:r>
                      <a:r>
                        <a:rPr lang="en-US" altLang="zh-TW" sz="2400" smtClean="0">
                          <a:solidFill>
                            <a:srgbClr val="0000FF"/>
                          </a:solidFill>
                        </a:rPr>
                        <a:t>1</a:t>
                      </a:r>
                      <a:r>
                        <a:rPr lang="zh-TW" altLang="en-US" sz="2400" smtClean="0">
                          <a:solidFill>
                            <a:srgbClr val="0000FF"/>
                          </a:solidFill>
                        </a:rPr>
                        <a:t>項所稱</a:t>
                      </a:r>
                      <a:r>
                        <a:rPr kumimoji="0" lang="zh-TW" altLang="en-US" sz="2400" b="1" u="sng" kern="1200" smtClean="0">
                          <a:solidFill>
                            <a:srgbClr val="0000FF"/>
                          </a:solidFill>
                          <a:latin typeface="+mn-lt"/>
                          <a:ea typeface="+mn-ea"/>
                          <a:cs typeface="+mn-cs"/>
                        </a:rPr>
                        <a:t>有關單位</a:t>
                      </a:r>
                      <a:r>
                        <a:rPr lang="zh-TW" altLang="en-US" sz="2400" smtClean="0">
                          <a:solidFill>
                            <a:srgbClr val="0000FF"/>
                          </a:solidFill>
                        </a:rPr>
                        <a:t>，由</a:t>
                      </a:r>
                      <a:r>
                        <a:rPr kumimoji="0" lang="zh-TW" altLang="en-US" sz="2400" b="1" u="sng" kern="1200" smtClean="0">
                          <a:solidFill>
                            <a:srgbClr val="0000FF"/>
                          </a:solidFill>
                          <a:latin typeface="+mn-lt"/>
                          <a:ea typeface="+mn-ea"/>
                          <a:cs typeface="+mn-cs"/>
                        </a:rPr>
                        <a:t>機關首長</a:t>
                      </a:r>
                      <a:r>
                        <a:rPr lang="zh-TW" altLang="en-US" sz="2400" smtClean="0">
                          <a:solidFill>
                            <a:srgbClr val="0000FF"/>
                          </a:solidFill>
                        </a:rPr>
                        <a:t>或其授權人員就機關內之政風、監查</a:t>
                      </a:r>
                      <a:r>
                        <a:rPr lang="en-US" altLang="zh-TW" sz="2400" smtClean="0">
                          <a:solidFill>
                            <a:srgbClr val="0000FF"/>
                          </a:solidFill>
                        </a:rPr>
                        <a:t>(</a:t>
                      </a:r>
                      <a:r>
                        <a:rPr lang="zh-TW" altLang="en-US" sz="2400" smtClean="0">
                          <a:solidFill>
                            <a:srgbClr val="0000FF"/>
                          </a:solidFill>
                        </a:rPr>
                        <a:t>察</a:t>
                      </a:r>
                      <a:r>
                        <a:rPr lang="en-US" altLang="zh-TW" sz="2400" smtClean="0">
                          <a:solidFill>
                            <a:srgbClr val="0000FF"/>
                          </a:solidFill>
                        </a:rPr>
                        <a:t>)</a:t>
                      </a:r>
                      <a:r>
                        <a:rPr lang="zh-TW" altLang="en-US" sz="2400" smtClean="0">
                          <a:solidFill>
                            <a:srgbClr val="0000FF"/>
                          </a:solidFill>
                        </a:rPr>
                        <a:t>、督察、檢核或稽核單位</a:t>
                      </a:r>
                      <a:r>
                        <a:rPr kumimoji="0" lang="zh-TW" altLang="en-US" sz="2400" b="1" u="sng" kern="1200" smtClean="0">
                          <a:solidFill>
                            <a:srgbClr val="0000FF"/>
                          </a:solidFill>
                          <a:latin typeface="+mn-lt"/>
                          <a:ea typeface="+mn-ea"/>
                          <a:cs typeface="+mn-cs"/>
                        </a:rPr>
                        <a:t>擇一指定之</a:t>
                      </a:r>
                      <a:r>
                        <a:rPr lang="zh-TW" altLang="en-US" sz="2400" smtClean="0">
                          <a:solidFill>
                            <a:srgbClr val="0000FF"/>
                          </a:solidFill>
                        </a:rPr>
                        <a:t>。</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spTree>
    <p:extLst>
      <p:ext uri="{BB962C8B-B14F-4D97-AF65-F5344CB8AC3E}">
        <p14:creationId xmlns:p14="http://schemas.microsoft.com/office/powerpoint/2010/main" val="139224733"/>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a:xfrm>
            <a:off x="8136396" y="260648"/>
            <a:ext cx="762000" cy="244475"/>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E768AB7-8AC5-4B24-9299-54F13E7E8E3A}" type="slidenum">
              <a:rPr lang="en-US" altLang="zh-TW" sz="1400" smtClean="0">
                <a:solidFill>
                  <a:srgbClr val="006600"/>
                </a:solidFill>
                <a:latin typeface="Times New Roman" panose="02020603050405020304" pitchFamily="18" charset="0"/>
              </a:rPr>
              <a:pPr>
                <a:spcBef>
                  <a:spcPct val="0"/>
                </a:spcBef>
                <a:buClrTx/>
                <a:buSzTx/>
                <a:buFontTx/>
                <a:buNone/>
                <a:defRPr/>
              </a:pPr>
              <a:t>180</a:t>
            </a:fld>
            <a:endParaRPr lang="en-US" altLang="zh-TW" sz="1400" smtClean="0">
              <a:solidFill>
                <a:srgbClr val="006600"/>
              </a:solidFill>
              <a:latin typeface="Times New Roman" panose="02020603050405020304" pitchFamily="18" charset="0"/>
            </a:endParaRPr>
          </a:p>
        </p:txBody>
      </p:sp>
      <p:sp>
        <p:nvSpPr>
          <p:cNvPr id="7" name="Rectangle 11">
            <a:extLst>
              <a:ext uri="{FF2B5EF4-FFF2-40B4-BE49-F238E27FC236}"/>
            </a:extLst>
          </p:cNvPr>
          <p:cNvSpPr>
            <a:spLocks noChangeArrowheads="1"/>
          </p:cNvSpPr>
          <p:nvPr/>
        </p:nvSpPr>
        <p:spPr bwMode="auto">
          <a:xfrm>
            <a:off x="323528" y="188640"/>
            <a:ext cx="8532948" cy="2795972"/>
          </a:xfrm>
          <a:prstGeom prst="rect">
            <a:avLst/>
          </a:prstGeom>
          <a:noFill/>
          <a:ln w="9525">
            <a:noFill/>
            <a:miter lim="800000"/>
            <a:headEnd/>
            <a:tailEnd/>
          </a:ln>
          <a:effectLst/>
        </p:spPr>
        <p:txBody>
          <a:bodyPr/>
          <a:lstStyle/>
          <a:p>
            <a:pPr algn="just" eaLnBrk="1" hangingPunct="1">
              <a:spcBef>
                <a:spcPct val="20000"/>
              </a:spcBef>
              <a:buClr>
                <a:srgbClr val="C00000"/>
              </a:buClr>
              <a:buSzPct val="75000"/>
              <a:defRPr/>
            </a:pPr>
            <a:r>
              <a:rPr lang="en-US" altLang="zh-TW" sz="2800" b="1" smtClean="0">
                <a:solidFill>
                  <a:srgbClr val="C00000"/>
                </a:solidFill>
                <a:latin typeface="微軟正黑體" panose="020B0604030504040204" pitchFamily="34" charset="-120"/>
                <a:ea typeface="微軟正黑體" panose="020B0604030504040204" pitchFamily="34" charset="-120"/>
              </a:rPr>
              <a:t>【</a:t>
            </a:r>
            <a:r>
              <a:rPr lang="zh-TW" altLang="en-US" sz="2800" b="1" smtClean="0">
                <a:solidFill>
                  <a:srgbClr val="C00000"/>
                </a:solidFill>
                <a:latin typeface="微軟正黑體" panose="020B0604030504040204" pitchFamily="34" charset="-120"/>
                <a:ea typeface="微軟正黑體" panose="020B0604030504040204" pitchFamily="34" charset="-120"/>
              </a:rPr>
              <a:t>案例</a:t>
            </a:r>
            <a:r>
              <a:rPr lang="en-US" altLang="zh-TW" sz="2800" b="1" smtClean="0">
                <a:solidFill>
                  <a:srgbClr val="C00000"/>
                </a:solidFill>
                <a:latin typeface="微軟正黑體" panose="020B0604030504040204" pitchFamily="34" charset="-120"/>
                <a:ea typeface="微軟正黑體" panose="020B0604030504040204" pitchFamily="34" charset="-120"/>
              </a:rPr>
              <a:t>】</a:t>
            </a:r>
            <a:endParaRPr lang="en-US" altLang="zh-TW" sz="2800" b="1" dirty="0" smtClean="0">
              <a:solidFill>
                <a:srgbClr val="C00000"/>
              </a:solidFill>
              <a:latin typeface="微軟正黑體" panose="020B0604030504040204" pitchFamily="34" charset="-120"/>
              <a:ea typeface="微軟正黑體" panose="020B0604030504040204" pitchFamily="34" charset="-120"/>
            </a:endParaRPr>
          </a:p>
          <a:p>
            <a:pPr algn="just" eaLnBrk="1" hangingPunct="1">
              <a:spcBef>
                <a:spcPts val="0"/>
              </a:spcBef>
              <a:buClr>
                <a:srgbClr val="C00000"/>
              </a:buClr>
              <a:buSzPct val="75000"/>
              <a:defRPr/>
            </a:pPr>
            <a:r>
              <a:rPr lang="zh-TW" altLang="en-US" sz="2800" b="1" smtClean="0">
                <a:solidFill>
                  <a:srgbClr val="0000FF"/>
                </a:solidFill>
                <a:latin typeface="微軟正黑體" panose="020B0604030504040204" pitchFamily="34" charset="-120"/>
                <a:ea typeface="微軟正黑體" panose="020B0604030504040204" pitchFamily="34" charset="-120"/>
              </a:rPr>
              <a:t>開口</a:t>
            </a:r>
            <a:r>
              <a:rPr lang="zh-TW" altLang="en-US" sz="2800" b="1" dirty="0" smtClean="0">
                <a:solidFill>
                  <a:srgbClr val="0000FF"/>
                </a:solidFill>
                <a:latin typeface="微軟正黑體" panose="020B0604030504040204" pitchFamily="34" charset="-120"/>
                <a:ea typeface="微軟正黑體" panose="020B0604030504040204" pitchFamily="34" charset="-120"/>
              </a:rPr>
              <a:t>契約履約期間，</a:t>
            </a:r>
            <a:r>
              <a:rPr lang="zh-TW" altLang="en-US" sz="2800" b="1" u="sng" dirty="0">
                <a:solidFill>
                  <a:srgbClr val="0000FF"/>
                </a:solidFill>
                <a:uFill>
                  <a:solidFill>
                    <a:srgbClr val="FF0000"/>
                  </a:solidFill>
                </a:uFill>
                <a:latin typeface="微軟正黑體" panose="020B0604030504040204" pitchFamily="34" charset="-120"/>
                <a:ea typeface="微軟正黑體" panose="020B0604030504040204" pitchFamily="34" charset="-120"/>
              </a:rPr>
              <a:t>如因與招標目的相關</a:t>
            </a:r>
            <a:r>
              <a:rPr lang="zh-TW" altLang="en-US" sz="2800" b="1" dirty="0" smtClean="0">
                <a:solidFill>
                  <a:srgbClr val="0000FF"/>
                </a:solidFill>
                <a:latin typeface="微軟正黑體" panose="020B0604030504040204" pitchFamily="34" charset="-120"/>
                <a:ea typeface="微軟正黑體" panose="020B0604030504040204" pitchFamily="34" charset="-120"/>
              </a:rPr>
              <a:t>，</a:t>
            </a:r>
            <a:r>
              <a:rPr lang="zh-TW" altLang="en-US" sz="2800" b="1" u="sng" dirty="0">
                <a:solidFill>
                  <a:srgbClr val="0000FF"/>
                </a:solidFill>
                <a:uFill>
                  <a:solidFill>
                    <a:srgbClr val="FF0000"/>
                  </a:solidFill>
                </a:uFill>
                <a:latin typeface="微軟正黑體" panose="020B0604030504040204" pitchFamily="34" charset="-120"/>
                <a:ea typeface="微軟正黑體" panose="020B0604030504040204" pitchFamily="34" charset="-120"/>
              </a:rPr>
              <a:t>致生新增項目</a:t>
            </a:r>
            <a:r>
              <a:rPr lang="zh-TW" altLang="en-US" sz="2800" b="1" dirty="0" smtClean="0">
                <a:solidFill>
                  <a:srgbClr val="0000FF"/>
                </a:solidFill>
                <a:latin typeface="微軟正黑體" panose="020B0604030504040204" pitchFamily="34" charset="-120"/>
                <a:ea typeface="微軟正黑體" panose="020B0604030504040204" pitchFamily="34" charset="-120"/>
              </a:rPr>
              <a:t>之需求，</a:t>
            </a:r>
            <a:r>
              <a:rPr lang="zh-TW" altLang="en-US" sz="2800" b="1" u="sng" dirty="0">
                <a:solidFill>
                  <a:srgbClr val="0000FF"/>
                </a:solidFill>
                <a:uFill>
                  <a:solidFill>
                    <a:srgbClr val="FF0000"/>
                  </a:solidFill>
                </a:uFill>
                <a:latin typeface="微軟正黑體" panose="020B0604030504040204" pitchFamily="34" charset="-120"/>
                <a:ea typeface="微軟正黑體" panose="020B0604030504040204" pitchFamily="34" charset="-120"/>
              </a:rPr>
              <a:t>應以辦理契約變更方式</a:t>
            </a:r>
            <a:r>
              <a:rPr lang="zh-TW" altLang="en-US" sz="2800" b="1" dirty="0">
                <a:solidFill>
                  <a:srgbClr val="0000FF"/>
                </a:solidFill>
                <a:latin typeface="微軟正黑體" panose="020B0604030504040204" pitchFamily="34" charset="-120"/>
                <a:ea typeface="微軟正黑體" panose="020B0604030504040204" pitchFamily="34" charset="-120"/>
              </a:rPr>
              <a:t>，在原訂契約上限金額範圍內</a:t>
            </a:r>
            <a:r>
              <a:rPr lang="zh-TW" altLang="en-US" sz="2800" b="1" dirty="0" smtClean="0">
                <a:solidFill>
                  <a:srgbClr val="0000FF"/>
                </a:solidFill>
                <a:latin typeface="微軟正黑體" panose="020B0604030504040204" pitchFamily="34" charset="-120"/>
                <a:ea typeface="微軟正黑體" panose="020B0604030504040204" pitchFamily="34" charset="-120"/>
              </a:rPr>
              <a:t>追加，並按實派工、驗收付款。倘以</a:t>
            </a:r>
            <a:r>
              <a:rPr lang="zh-TW" altLang="en-US" sz="2800" b="1" dirty="0">
                <a:solidFill>
                  <a:srgbClr val="0000FF"/>
                </a:solidFill>
                <a:latin typeface="微軟正黑體" panose="020B0604030504040204" pitchFamily="34" charset="-120"/>
                <a:ea typeface="微軟正黑體" panose="020B0604030504040204" pitchFamily="34" charset="-120"/>
              </a:rPr>
              <a:t>其他契約</a:t>
            </a:r>
            <a:r>
              <a:rPr lang="zh-TW" altLang="en-US" sz="2800" b="1" dirty="0" smtClean="0">
                <a:solidFill>
                  <a:srgbClr val="0000FF"/>
                </a:solidFill>
                <a:latin typeface="微軟正黑體" panose="020B0604030504040204" pitchFamily="34" charset="-120"/>
                <a:ea typeface="微軟正黑體" panose="020B0604030504040204" pitchFamily="34" charset="-120"/>
              </a:rPr>
              <a:t>項目之等值金額計價，涉及公務員載</a:t>
            </a:r>
            <a:r>
              <a:rPr lang="zh-TW" altLang="en-US" sz="2800" b="1" dirty="0">
                <a:solidFill>
                  <a:srgbClr val="0000FF"/>
                </a:solidFill>
                <a:latin typeface="微軟正黑體" panose="020B0604030504040204" pitchFamily="34" charset="-120"/>
                <a:ea typeface="微軟正黑體" panose="020B0604030504040204" pitchFamily="34" charset="-120"/>
              </a:rPr>
              <a:t>不</a:t>
            </a:r>
            <a:r>
              <a:rPr lang="zh-TW" altLang="en-US" sz="2800" b="1" dirty="0" smtClean="0">
                <a:solidFill>
                  <a:srgbClr val="0000FF"/>
                </a:solidFill>
                <a:latin typeface="微軟正黑體" panose="020B0604030504040204" pitchFamily="34" charset="-120"/>
                <a:ea typeface="微軟正黑體" panose="020B0604030504040204" pitchFamily="34" charset="-120"/>
              </a:rPr>
              <a:t>實文書罪。</a:t>
            </a:r>
            <a:r>
              <a:rPr lang="en-US" altLang="zh-TW" sz="2800" b="1" dirty="0" smtClean="0">
                <a:solidFill>
                  <a:srgbClr val="0000FF"/>
                </a:solidFill>
                <a:latin typeface="微軟正黑體" panose="020B0604030504040204" pitchFamily="34" charset="-120"/>
                <a:ea typeface="微軟正黑體" panose="020B0604030504040204" pitchFamily="34" charset="-120"/>
              </a:rPr>
              <a:t>(</a:t>
            </a:r>
            <a:r>
              <a:rPr lang="zh-TW" altLang="en-US" sz="2800" b="1" u="sng" dirty="0" smtClean="0">
                <a:solidFill>
                  <a:prstClr val="black"/>
                </a:solidFill>
                <a:uFill>
                  <a:solidFill>
                    <a:srgbClr val="006600"/>
                  </a:solidFill>
                </a:uFill>
                <a:latin typeface="微軟正黑體" panose="020B0604030504040204" pitchFamily="34" charset="-120"/>
                <a:ea typeface="微軟正黑體" panose="020B0604030504040204" pitchFamily="34" charset="-120"/>
              </a:rPr>
              <a:t>便宜行事遭致罪責，引以為戒</a:t>
            </a:r>
            <a:r>
              <a:rPr lang="en-US" altLang="zh-TW" sz="2800" b="1" dirty="0" smtClean="0">
                <a:solidFill>
                  <a:srgbClr val="0000FF"/>
                </a:solidFill>
                <a:latin typeface="微軟正黑體" panose="020B0604030504040204" pitchFamily="34" charset="-120"/>
                <a:ea typeface="微軟正黑體" panose="020B0604030504040204" pitchFamily="34" charset="-120"/>
              </a:rPr>
              <a:t>)</a:t>
            </a:r>
            <a:endParaRPr lang="en-US" altLang="zh-TW" sz="2800" b="1" dirty="0">
              <a:solidFill>
                <a:srgbClr val="0000FF"/>
              </a:solidFill>
              <a:latin typeface="微軟正黑體" panose="020B0604030504040204" pitchFamily="34" charset="-120"/>
              <a:ea typeface="微軟正黑體" panose="020B0604030504040204" pitchFamily="34" charset="-120"/>
            </a:endParaRPr>
          </a:p>
        </p:txBody>
      </p:sp>
      <p:sp>
        <p:nvSpPr>
          <p:cNvPr id="2" name="雲朵形圖說文字 1"/>
          <p:cNvSpPr/>
          <p:nvPr/>
        </p:nvSpPr>
        <p:spPr>
          <a:xfrm>
            <a:off x="143508" y="3056621"/>
            <a:ext cx="8712968" cy="3684748"/>
          </a:xfrm>
          <a:prstGeom prst="cloudCallout">
            <a:avLst>
              <a:gd name="adj1" fmla="val 27213"/>
              <a:gd name="adj2" fmla="val -52345"/>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b="1">
              <a:solidFill>
                <a:prstClr val="black"/>
              </a:solidFill>
              <a:latin typeface="微軟正黑體" panose="020B0604030504040204" pitchFamily="34" charset="-120"/>
            </a:endParaRPr>
          </a:p>
          <a:p>
            <a:r>
              <a:rPr lang="zh-TW" altLang="en-US" b="1">
                <a:solidFill>
                  <a:prstClr val="black"/>
                </a:solidFill>
                <a:latin typeface="微軟正黑體" panose="020B0604030504040204" pitchFamily="34" charset="-120"/>
              </a:rPr>
              <a:t>擅自</a:t>
            </a:r>
            <a:r>
              <a:rPr lang="zh-TW" altLang="en-US" b="1" smtClean="0">
                <a:solidFill>
                  <a:prstClr val="black"/>
                </a:solidFill>
                <a:latin typeface="微軟正黑體" panose="020B0604030504040204" pitchFamily="34" charset="-120"/>
              </a:rPr>
              <a:t>要求廠商</a:t>
            </a:r>
            <a:r>
              <a:rPr lang="zh-TW" altLang="en-US" b="1">
                <a:solidFill>
                  <a:prstClr val="black"/>
                </a:solidFill>
                <a:latin typeface="微軟正黑體" panose="020B0604030504040204" pitchFamily="34" charset="-120"/>
              </a:rPr>
              <a:t>將開口契約中</a:t>
            </a:r>
            <a:r>
              <a:rPr lang="zh-TW" altLang="en-US" b="1" smtClean="0">
                <a:solidFill>
                  <a:prstClr val="black"/>
                </a:solidFill>
                <a:latin typeface="微軟正黑體" panose="020B0604030504040204" pitchFamily="34" charset="-120"/>
              </a:rPr>
              <a:t>單價</a:t>
            </a:r>
            <a:r>
              <a:rPr lang="en-US" altLang="zh-TW" b="1" smtClean="0">
                <a:solidFill>
                  <a:prstClr val="black"/>
                </a:solidFill>
                <a:latin typeface="微軟正黑體" panose="020B0604030504040204" pitchFamily="34" charset="-120"/>
              </a:rPr>
              <a:t>65</a:t>
            </a:r>
            <a:r>
              <a:rPr lang="zh-TW" altLang="en-US" b="1">
                <a:solidFill>
                  <a:prstClr val="black"/>
                </a:solidFill>
                <a:latin typeface="微軟正黑體" panose="020B0604030504040204" pitchFamily="34" charset="-120"/>
              </a:rPr>
              <a:t>元「百慕達草</a:t>
            </a:r>
            <a:r>
              <a:rPr lang="zh-TW" altLang="en-US" b="1" smtClean="0">
                <a:solidFill>
                  <a:prstClr val="black"/>
                </a:solidFill>
                <a:latin typeface="微軟正黑體" panose="020B0604030504040204" pitchFamily="34" charset="-120"/>
              </a:rPr>
              <a:t>」，</a:t>
            </a:r>
            <a:r>
              <a:rPr lang="zh-TW" altLang="en-US" b="1">
                <a:solidFill>
                  <a:prstClr val="black"/>
                </a:solidFill>
                <a:latin typeface="微軟正黑體" panose="020B0604030504040204" pitchFamily="34" charset="-120"/>
              </a:rPr>
              <a:t>變更為單價</a:t>
            </a:r>
            <a:r>
              <a:rPr lang="en-US" altLang="zh-TW" b="1">
                <a:solidFill>
                  <a:prstClr val="black"/>
                </a:solidFill>
                <a:latin typeface="微軟正黑體" panose="020B0604030504040204" pitchFamily="34" charset="-120"/>
              </a:rPr>
              <a:t>21</a:t>
            </a:r>
            <a:r>
              <a:rPr lang="zh-TW" altLang="en-US" b="1" smtClean="0">
                <a:solidFill>
                  <a:prstClr val="black"/>
                </a:solidFill>
                <a:latin typeface="微軟正黑體" panose="020B0604030504040204" pitchFamily="34" charset="-120"/>
              </a:rPr>
              <a:t>元之「</a:t>
            </a:r>
            <a:r>
              <a:rPr lang="zh-TW" altLang="en-US" b="1">
                <a:solidFill>
                  <a:prstClr val="black"/>
                </a:solidFill>
                <a:latin typeface="微軟正黑體" panose="020B0604030504040204" pitchFamily="34" charset="-120"/>
              </a:rPr>
              <a:t>噴草籽</a:t>
            </a:r>
            <a:r>
              <a:rPr lang="zh-TW" altLang="en-US" b="1" smtClean="0">
                <a:solidFill>
                  <a:prstClr val="black"/>
                </a:solidFill>
                <a:latin typeface="微軟正黑體" panose="020B0604030504040204" pitchFamily="34" charset="-120"/>
              </a:rPr>
              <a:t>」，</a:t>
            </a:r>
            <a:r>
              <a:rPr lang="zh-TW" altLang="en-US" b="1">
                <a:solidFill>
                  <a:prstClr val="black"/>
                </a:solidFill>
                <a:latin typeface="微軟正黑體" panose="020B0604030504040204" pitchFamily="34" charset="-120"/>
              </a:rPr>
              <a:t>且在派工單及竣工單上記載單價</a:t>
            </a:r>
            <a:r>
              <a:rPr lang="en-US" altLang="zh-TW" b="1">
                <a:solidFill>
                  <a:prstClr val="black"/>
                </a:solidFill>
                <a:latin typeface="微軟正黑體" panose="020B0604030504040204" pitchFamily="34" charset="-120"/>
              </a:rPr>
              <a:t>65</a:t>
            </a:r>
            <a:r>
              <a:rPr lang="zh-TW" altLang="en-US" b="1">
                <a:solidFill>
                  <a:prstClr val="black"/>
                </a:solidFill>
                <a:latin typeface="微軟正黑體" panose="020B0604030504040204" pitchFamily="34" charset="-120"/>
              </a:rPr>
              <a:t>元「百慕達草」草塊施作之不實事項，並分別提供主管及廠商據以派工或請款，經法院判決犯行使公務員登載不實文書罪，處有期徒刑</a:t>
            </a:r>
            <a:r>
              <a:rPr lang="zh-TW" altLang="en-US" b="1" smtClean="0">
                <a:solidFill>
                  <a:prstClr val="black"/>
                </a:solidFill>
                <a:latin typeface="微軟正黑體" panose="020B0604030504040204" pitchFamily="34" charset="-120"/>
              </a:rPr>
              <a:t>一年六月。</a:t>
            </a:r>
            <a:endParaRPr lang="zh-TW" altLang="en-US" b="1">
              <a:solidFill>
                <a:prstClr val="black"/>
              </a:solidFill>
              <a:latin typeface="微軟正黑體" panose="020B0604030504040204" pitchFamily="34" charset="-120"/>
            </a:endParaRPr>
          </a:p>
          <a:p>
            <a:pPr algn="ctr"/>
            <a:endParaRPr lang="zh-TW" altLang="en-US" b="1">
              <a:solidFill>
                <a:prstClr val="black"/>
              </a:solidFill>
              <a:latin typeface="微軟正黑體" panose="020B0604030504040204" pitchFamily="34" charset="-120"/>
            </a:endParaRPr>
          </a:p>
        </p:txBody>
      </p:sp>
    </p:spTree>
    <p:extLst>
      <p:ext uri="{BB962C8B-B14F-4D97-AF65-F5344CB8AC3E}">
        <p14:creationId xmlns:p14="http://schemas.microsoft.com/office/powerpoint/2010/main" val="3671925412"/>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0728EC8-4FB0-4D1E-9EB4-398A34ED96E0}" type="slidenum">
              <a:rPr lang="en-US" altLang="zh-TW" sz="1400" smtClean="0">
                <a:solidFill>
                  <a:srgbClr val="AD1F1F"/>
                </a:solidFill>
                <a:latin typeface="Times New Roman" panose="02020603050405020304" pitchFamily="18" charset="0"/>
              </a:rPr>
              <a:pPr>
                <a:spcBef>
                  <a:spcPct val="0"/>
                </a:spcBef>
                <a:buClrTx/>
                <a:buSzTx/>
                <a:buFontTx/>
                <a:buNone/>
                <a:defRPr/>
              </a:pPr>
              <a:t>181</a:t>
            </a:fld>
            <a:endParaRPr lang="en-US" altLang="zh-TW" sz="1400">
              <a:solidFill>
                <a:srgbClr val="AD1F1F"/>
              </a:solidFill>
              <a:latin typeface="Times New Roman" panose="02020603050405020304" pitchFamily="18" charset="0"/>
            </a:endParaRPr>
          </a:p>
        </p:txBody>
      </p:sp>
      <p:sp>
        <p:nvSpPr>
          <p:cNvPr id="7" name="Rectangle 3"/>
          <p:cNvSpPr txBox="1">
            <a:spLocks noChangeArrowheads="1"/>
          </p:cNvSpPr>
          <p:nvPr/>
        </p:nvSpPr>
        <p:spPr bwMode="auto">
          <a:xfrm>
            <a:off x="379794" y="1196752"/>
            <a:ext cx="8496300" cy="5280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263525" indent="-263525" algn="just" eaLnBrk="1" hangingPunct="1">
              <a:lnSpc>
                <a:spcPts val="4000"/>
              </a:lnSpc>
              <a:spcBef>
                <a:spcPts val="0"/>
              </a:spcBef>
              <a:buClr>
                <a:srgbClr val="C00000"/>
              </a:buClr>
              <a:buSzPct val="85000"/>
              <a:buFont typeface="Wingdings" panose="05000000000000000000" pitchFamily="2" charset="2"/>
              <a:buChar char="n"/>
              <a:tabLst>
                <a:tab pos="5375275" algn="l"/>
              </a:tabLst>
              <a:defRPr/>
            </a:pPr>
            <a:r>
              <a:rPr kumimoji="0" lang="zh-TW" altLang="en-US" sz="2800" b="1">
                <a:solidFill>
                  <a:srgbClr val="000066"/>
                </a:solidFill>
                <a:latin typeface="微軟正黑體" panose="020B0604030504040204" pitchFamily="34" charset="-120"/>
              </a:rPr>
              <a:t>契約變更致展延工期，履約保證金未依約辦理延長保證書有效期；保險期間未依約辦理順延</a:t>
            </a:r>
            <a:r>
              <a:rPr kumimoji="0" lang="zh-TW" altLang="en-US" sz="2800" b="1" smtClean="0">
                <a:solidFill>
                  <a:srgbClr val="000066"/>
                </a:solidFill>
                <a:latin typeface="微軟正黑體" panose="020B0604030504040204" pitchFamily="34" charset="-120"/>
              </a:rPr>
              <a:t>。</a:t>
            </a:r>
            <a:endParaRPr kumimoji="0" lang="en-US" altLang="zh-TW" sz="2800" b="1" smtClean="0">
              <a:solidFill>
                <a:srgbClr val="000066"/>
              </a:solidFill>
              <a:latin typeface="微軟正黑體" panose="020B0604030504040204" pitchFamily="34" charset="-120"/>
            </a:endParaRPr>
          </a:p>
          <a:p>
            <a:pPr marL="263525" indent="-263525" algn="just" eaLnBrk="1" hangingPunct="1">
              <a:lnSpc>
                <a:spcPts val="4000"/>
              </a:lnSpc>
              <a:spcBef>
                <a:spcPts val="0"/>
              </a:spcBef>
              <a:buClr>
                <a:srgbClr val="C00000"/>
              </a:buClr>
              <a:buSzPct val="85000"/>
              <a:buFont typeface="Wingdings" panose="05000000000000000000" pitchFamily="2" charset="2"/>
              <a:buChar char="n"/>
              <a:tabLst>
                <a:tab pos="5375275" algn="l"/>
              </a:tabLst>
              <a:defRPr/>
            </a:pPr>
            <a:r>
              <a:rPr kumimoji="0" lang="zh-TW" altLang="en-US" sz="2800" b="1" smtClean="0">
                <a:solidFill>
                  <a:srgbClr val="000066"/>
                </a:solidFill>
                <a:latin typeface="微軟正黑體" panose="020B0604030504040204" pitchFamily="34" charset="-120"/>
              </a:rPr>
              <a:t>契約</a:t>
            </a:r>
            <a:r>
              <a:rPr kumimoji="0" lang="zh-TW" altLang="en-US" sz="2800" b="1">
                <a:solidFill>
                  <a:srgbClr val="000066"/>
                </a:solidFill>
                <a:latin typeface="微軟正黑體" panose="020B0604030504040204" pitchFamily="34" charset="-120"/>
              </a:rPr>
              <a:t>變更內容與確認竣工所需有關，卻未於辦理確認竣工前完成變更程序</a:t>
            </a:r>
            <a:r>
              <a:rPr kumimoji="0" lang="zh-TW" altLang="en-US" sz="2800" b="1" smtClean="0">
                <a:solidFill>
                  <a:srgbClr val="000066"/>
                </a:solidFill>
                <a:latin typeface="微軟正黑體" panose="020B0604030504040204" pitchFamily="34" charset="-120"/>
              </a:rPr>
              <a:t>。</a:t>
            </a:r>
            <a:endParaRPr kumimoji="0" lang="en-US" altLang="zh-TW" sz="2800" b="1" smtClean="0">
              <a:solidFill>
                <a:srgbClr val="000066"/>
              </a:solidFill>
              <a:latin typeface="微軟正黑體" panose="020B0604030504040204" pitchFamily="34" charset="-120"/>
            </a:endParaRPr>
          </a:p>
          <a:p>
            <a:pPr marL="263525" indent="-263525" algn="just" eaLnBrk="1" hangingPunct="1">
              <a:lnSpc>
                <a:spcPts val="4000"/>
              </a:lnSpc>
              <a:spcBef>
                <a:spcPts val="0"/>
              </a:spcBef>
              <a:buClr>
                <a:srgbClr val="C00000"/>
              </a:buClr>
              <a:buSzPct val="85000"/>
              <a:buFont typeface="Wingdings" panose="05000000000000000000" pitchFamily="2" charset="2"/>
              <a:buChar char="n"/>
              <a:tabLst>
                <a:tab pos="5375275" algn="l"/>
              </a:tabLst>
              <a:defRPr/>
            </a:pPr>
            <a:r>
              <a:rPr kumimoji="0" lang="zh-TW" altLang="en-US" sz="2800" b="1" smtClean="0">
                <a:solidFill>
                  <a:srgbClr val="000066"/>
                </a:solidFill>
                <a:latin typeface="微軟正黑體" panose="020B0604030504040204" pitchFamily="34" charset="-120"/>
              </a:rPr>
              <a:t>辦理</a:t>
            </a:r>
            <a:r>
              <a:rPr kumimoji="0" lang="zh-TW" altLang="en-US" sz="2800" b="1">
                <a:solidFill>
                  <a:srgbClr val="000066"/>
                </a:solidFill>
                <a:latin typeface="微軟正黑體" panose="020B0604030504040204" pitchFamily="34" charset="-120"/>
              </a:rPr>
              <a:t>契約變更追加價款逾</a:t>
            </a:r>
            <a:r>
              <a:rPr kumimoji="0" lang="en-US" altLang="zh-TW" sz="2800" b="1">
                <a:solidFill>
                  <a:srgbClr val="000066"/>
                </a:solidFill>
                <a:latin typeface="微軟正黑體" panose="020B0604030504040204" pitchFamily="34" charset="-120"/>
              </a:rPr>
              <a:t>10</a:t>
            </a:r>
            <a:r>
              <a:rPr kumimoji="0" lang="zh-TW" altLang="en-US" sz="2800" b="1">
                <a:solidFill>
                  <a:srgbClr val="000066"/>
                </a:solidFill>
                <a:latin typeface="微軟正黑體" panose="020B0604030504040204" pitchFamily="34" charset="-120"/>
              </a:rPr>
              <a:t>萬元者，或以限制性招標未經公開評選或公開徵求者，未逐次辦理決標公告或決標資料定期彙送</a:t>
            </a:r>
            <a:r>
              <a:rPr kumimoji="0" lang="zh-TW" altLang="en-US" sz="2800" b="1" smtClean="0">
                <a:solidFill>
                  <a:srgbClr val="000066"/>
                </a:solidFill>
                <a:latin typeface="微軟正黑體" panose="020B0604030504040204" pitchFamily="34" charset="-120"/>
              </a:rPr>
              <a:t>。</a:t>
            </a:r>
            <a:r>
              <a:rPr kumimoji="0" lang="en-US" altLang="zh-TW" sz="2800" b="1" smtClean="0">
                <a:solidFill>
                  <a:srgbClr val="000066"/>
                </a:solidFill>
                <a:latin typeface="微軟正黑體" panose="020B0604030504040204" pitchFamily="34" charset="-120"/>
              </a:rPr>
              <a:t>(</a:t>
            </a:r>
            <a:r>
              <a:rPr kumimoji="0" lang="zh-TW" altLang="en-US" sz="2800" b="1">
                <a:solidFill>
                  <a:srgbClr val="000066"/>
                </a:solidFill>
                <a:latin typeface="微軟正黑體" panose="020B0604030504040204" pitchFamily="34" charset="-120"/>
              </a:rPr>
              <a:t>「機關傳輸公告錯誤行為態樣</a:t>
            </a:r>
            <a:r>
              <a:rPr kumimoji="0" lang="zh-TW" altLang="en-US" sz="2800" b="1" smtClean="0">
                <a:solidFill>
                  <a:srgbClr val="000066"/>
                </a:solidFill>
                <a:latin typeface="微軟正黑體" panose="020B0604030504040204" pitchFamily="34" charset="-120"/>
              </a:rPr>
              <a:t>」</a:t>
            </a:r>
            <a:r>
              <a:rPr kumimoji="0" lang="en-US" altLang="zh-TW" sz="2800" b="1" smtClean="0">
                <a:solidFill>
                  <a:srgbClr val="000066"/>
                </a:solidFill>
                <a:latin typeface="微軟正黑體" panose="020B0604030504040204" pitchFamily="34" charset="-120"/>
              </a:rPr>
              <a:t>3</a:t>
            </a:r>
            <a:r>
              <a:rPr kumimoji="0" lang="zh-TW" altLang="en-US" sz="2800" b="1" smtClean="0">
                <a:solidFill>
                  <a:srgbClr val="000066"/>
                </a:solidFill>
                <a:latin typeface="微軟正黑體" panose="020B0604030504040204" pitchFamily="34" charset="-120"/>
              </a:rPr>
              <a:t>之</a:t>
            </a:r>
            <a:r>
              <a:rPr kumimoji="0" lang="en-US" altLang="zh-TW" sz="2800" b="1" smtClean="0">
                <a:solidFill>
                  <a:srgbClr val="000066"/>
                </a:solidFill>
                <a:latin typeface="微軟正黑體" panose="020B0604030504040204" pitchFamily="34" charset="-120"/>
              </a:rPr>
              <a:t>6)</a:t>
            </a:r>
            <a:endParaRPr kumimoji="0" lang="zh-TW" altLang="en-US" sz="2800" b="1">
              <a:solidFill>
                <a:srgbClr val="000066"/>
              </a:solidFill>
              <a:latin typeface="微軟正黑體" panose="020B0604030504040204" pitchFamily="34" charset="-120"/>
            </a:endParaRPr>
          </a:p>
          <a:p>
            <a:pPr marL="263525" indent="-263525" algn="just" eaLnBrk="1" hangingPunct="1">
              <a:lnSpc>
                <a:spcPts val="4000"/>
              </a:lnSpc>
              <a:spcBef>
                <a:spcPts val="0"/>
              </a:spcBef>
              <a:buClr>
                <a:srgbClr val="C00000"/>
              </a:buClr>
              <a:buSzPct val="85000"/>
              <a:buFont typeface="Wingdings" panose="05000000000000000000" pitchFamily="2" charset="2"/>
              <a:buChar char="n"/>
              <a:tabLst>
                <a:tab pos="5375275" algn="l"/>
              </a:tabLst>
              <a:defRPr/>
            </a:pPr>
            <a:endParaRPr kumimoji="0" lang="en-US" altLang="zh-TW" sz="2800" b="1">
              <a:solidFill>
                <a:srgbClr val="000066"/>
              </a:solidFill>
              <a:latin typeface="微軟正黑體" panose="020B0604030504040204" pitchFamily="34" charset="-120"/>
            </a:endParaRPr>
          </a:p>
        </p:txBody>
      </p:sp>
      <p:sp>
        <p:nvSpPr>
          <p:cNvPr id="6" name="文字方塊 5"/>
          <p:cNvSpPr txBox="1"/>
          <p:nvPr/>
        </p:nvSpPr>
        <p:spPr>
          <a:xfrm>
            <a:off x="2483768" y="332656"/>
            <a:ext cx="4288353" cy="707886"/>
          </a:xfrm>
          <a:prstGeom prst="rect">
            <a:avLst/>
          </a:prstGeom>
          <a:noFill/>
        </p:spPr>
        <p:txBody>
          <a:bodyPr wrap="none">
            <a:spAutoFit/>
          </a:bodyPr>
          <a:lstStyle/>
          <a:p>
            <a:pPr>
              <a:defRPr/>
            </a:pPr>
            <a:r>
              <a:rPr lang="zh-TW" altLang="en-US" sz="4000" b="1" smtClean="0">
                <a:solidFill>
                  <a:prstClr val="black"/>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契約變更缺失案例</a:t>
            </a:r>
            <a:endParaRPr lang="zh-TW" altLang="en-US" sz="400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51712941"/>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182</a:t>
            </a:fld>
            <a:endParaRPr lang="en-US" altLang="zh-TW" sz="1400" smtClean="0">
              <a:solidFill>
                <a:srgbClr val="AD1F1F"/>
              </a:solidFill>
              <a:latin typeface="Times New Roman" panose="02020603050405020304" pitchFamily="18" charset="0"/>
            </a:endParaRPr>
          </a:p>
        </p:txBody>
      </p:sp>
      <p:sp>
        <p:nvSpPr>
          <p:cNvPr id="2" name="書卷 (水平) 1"/>
          <p:cNvSpPr/>
          <p:nvPr/>
        </p:nvSpPr>
        <p:spPr>
          <a:xfrm>
            <a:off x="2123728" y="2276872"/>
            <a:ext cx="4536504" cy="1512243"/>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600" b="1" smtClean="0">
                <a:solidFill>
                  <a:srgbClr val="000099"/>
                </a:solidFill>
                <a:latin typeface="微軟正黑體" panose="020B0604030504040204" pitchFamily="34" charset="-120"/>
              </a:rPr>
              <a:t>履約管理與爭議、缺失</a:t>
            </a:r>
            <a:r>
              <a:rPr lang="zh-TW" altLang="en-US" sz="3600" b="1">
                <a:solidFill>
                  <a:srgbClr val="000099"/>
                </a:solidFill>
                <a:latin typeface="微軟正黑體" panose="020B0604030504040204" pitchFamily="34" charset="-120"/>
              </a:rPr>
              <a:t>案例</a:t>
            </a:r>
            <a:endParaRPr lang="zh-TW" altLang="en-US" sz="3600" b="1" dirty="0">
              <a:solidFill>
                <a:srgbClr val="000099"/>
              </a:solidFill>
              <a:latin typeface="微軟正黑體" panose="020B0604030504040204" pitchFamily="34" charset="-120"/>
            </a:endParaRPr>
          </a:p>
        </p:txBody>
      </p:sp>
    </p:spTree>
    <p:extLst>
      <p:ext uri="{BB962C8B-B14F-4D97-AF65-F5344CB8AC3E}">
        <p14:creationId xmlns:p14="http://schemas.microsoft.com/office/powerpoint/2010/main" val="1059905783"/>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F1686CF7-2054-494A-A3F1-929F392EFD6F}" type="slidenum">
              <a:rPr lang="en-US" altLang="zh-TW" sz="1400" smtClean="0">
                <a:solidFill>
                  <a:srgbClr val="AD1F1F"/>
                </a:solidFill>
                <a:latin typeface="Times New Roman" panose="02020603050405020304" pitchFamily="18" charset="0"/>
              </a:rPr>
              <a:pPr>
                <a:spcBef>
                  <a:spcPct val="0"/>
                </a:spcBef>
                <a:buClrTx/>
                <a:buSzTx/>
                <a:buFontTx/>
                <a:buNone/>
                <a:defRPr/>
              </a:pPr>
              <a:t>183</a:t>
            </a:fld>
            <a:endParaRPr lang="en-US" altLang="zh-TW" sz="1400" smtClean="0">
              <a:solidFill>
                <a:srgbClr val="AD1F1F"/>
              </a:solidFill>
              <a:latin typeface="Times New Roman" panose="02020603050405020304" pitchFamily="18" charset="0"/>
            </a:endParaRPr>
          </a:p>
        </p:txBody>
      </p:sp>
      <p:pic>
        <p:nvPicPr>
          <p:cNvPr id="2" name="圖片 1"/>
          <p:cNvPicPr>
            <a:picLocks noChangeAspect="1"/>
          </p:cNvPicPr>
          <p:nvPr/>
        </p:nvPicPr>
        <p:blipFill>
          <a:blip r:embed="rId3"/>
          <a:stretch>
            <a:fillRect/>
          </a:stretch>
        </p:blipFill>
        <p:spPr>
          <a:xfrm>
            <a:off x="107504" y="188640"/>
            <a:ext cx="8884096" cy="5832648"/>
          </a:xfrm>
          <a:prstGeom prst="rect">
            <a:avLst/>
          </a:prstGeom>
        </p:spPr>
      </p:pic>
    </p:spTree>
    <p:extLst>
      <p:ext uri="{BB962C8B-B14F-4D97-AF65-F5344CB8AC3E}">
        <p14:creationId xmlns:p14="http://schemas.microsoft.com/office/powerpoint/2010/main" val="558648845"/>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F1686CF7-2054-494A-A3F1-929F392EFD6F}" type="slidenum">
              <a:rPr lang="en-US" altLang="zh-TW" sz="1400" smtClean="0">
                <a:solidFill>
                  <a:srgbClr val="AD1F1F"/>
                </a:solidFill>
                <a:latin typeface="Times New Roman" panose="02020603050405020304" pitchFamily="18" charset="0"/>
              </a:rPr>
              <a:pPr>
                <a:spcBef>
                  <a:spcPct val="0"/>
                </a:spcBef>
                <a:buClrTx/>
                <a:buSzTx/>
                <a:buFontTx/>
                <a:buNone/>
                <a:defRPr/>
              </a:pPr>
              <a:t>184</a:t>
            </a:fld>
            <a:endParaRPr lang="en-US" altLang="zh-TW" sz="1400" smtClean="0">
              <a:solidFill>
                <a:srgbClr val="AD1F1F"/>
              </a:solidFill>
              <a:latin typeface="Times New Roman" panose="02020603050405020304" pitchFamily="18" charset="0"/>
            </a:endParaRPr>
          </a:p>
        </p:txBody>
      </p:sp>
      <p:pic>
        <p:nvPicPr>
          <p:cNvPr id="3" name="圖片 2"/>
          <p:cNvPicPr>
            <a:picLocks noChangeAspect="1"/>
          </p:cNvPicPr>
          <p:nvPr/>
        </p:nvPicPr>
        <p:blipFill>
          <a:blip r:embed="rId3"/>
          <a:stretch>
            <a:fillRect/>
          </a:stretch>
        </p:blipFill>
        <p:spPr>
          <a:xfrm>
            <a:off x="251520" y="260648"/>
            <a:ext cx="8738782" cy="5472608"/>
          </a:xfrm>
          <a:prstGeom prst="rect">
            <a:avLst/>
          </a:prstGeom>
        </p:spPr>
      </p:pic>
    </p:spTree>
    <p:extLst>
      <p:ext uri="{BB962C8B-B14F-4D97-AF65-F5344CB8AC3E}">
        <p14:creationId xmlns:p14="http://schemas.microsoft.com/office/powerpoint/2010/main" val="3164894380"/>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5">
            <a:extLst>
              <a:ext uri="{FF2B5EF4-FFF2-40B4-BE49-F238E27FC236}"/>
            </a:extLst>
          </p:cNvPr>
          <p:cNvSpPr>
            <a:spLocks noGrp="1"/>
          </p:cNvSpPr>
          <p:nvPr>
            <p:ph type="sldNum" sz="quarter" idx="12"/>
          </p:nvPr>
        </p:nvSpPr>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198D82B4-9316-4589-B865-FF1E45097BD9}" type="slidenum">
              <a:rPr kumimoji="0" lang="en-US" altLang="zh-TW" sz="1400" smtClean="0">
                <a:solidFill>
                  <a:srgbClr val="AD1F1F"/>
                </a:solidFill>
              </a:rPr>
              <a:pPr eaLnBrk="1" hangingPunct="1">
                <a:defRPr/>
              </a:pPr>
              <a:t>185</a:t>
            </a:fld>
            <a:endParaRPr kumimoji="0" lang="en-US" altLang="zh-TW" sz="1400">
              <a:solidFill>
                <a:srgbClr val="AD1F1F"/>
              </a:solidFill>
            </a:endParaRPr>
          </a:p>
        </p:txBody>
      </p:sp>
      <p:sp>
        <p:nvSpPr>
          <p:cNvPr id="294915" name="Rectangle 3">
            <a:extLst>
              <a:ext uri="{FF2B5EF4-FFF2-40B4-BE49-F238E27FC236}"/>
            </a:extLst>
          </p:cNvPr>
          <p:cNvSpPr>
            <a:spLocks noChangeArrowheads="1"/>
          </p:cNvSpPr>
          <p:nvPr/>
        </p:nvSpPr>
        <p:spPr bwMode="auto">
          <a:xfrm>
            <a:off x="431800" y="224644"/>
            <a:ext cx="2663825" cy="707219"/>
          </a:xfrm>
          <a:prstGeom prst="rect">
            <a:avLst/>
          </a:prstGeom>
          <a:noFill/>
          <a:ln w="9525">
            <a:noFill/>
            <a:miter lim="800000"/>
            <a:headEnd/>
            <a:tailEnd/>
          </a:ln>
          <a:effectLst/>
        </p:spPr>
        <p:txBody>
          <a:bodyPr anchor="b"/>
          <a:lstStyle/>
          <a:p>
            <a:pPr eaLnBrk="1" hangingPunct="1">
              <a:lnSpc>
                <a:spcPct val="90000"/>
              </a:lnSpc>
              <a:defRPr/>
            </a:pPr>
            <a:r>
              <a:rPr lang="zh-TW" altLang="en-US" sz="4400" b="1">
                <a:solidFill>
                  <a:srgbClr val="003399"/>
                </a:solidFill>
                <a:latin typeface="微軟正黑體" panose="020B0604030504040204" pitchFamily="34" charset="-120"/>
                <a:ea typeface="微軟正黑體" panose="020B0604030504040204" pitchFamily="34" charset="-120"/>
              </a:rPr>
              <a:t>驗收程序</a:t>
            </a:r>
            <a:endParaRPr lang="en-US" altLang="zh-TW" sz="4400" b="1">
              <a:solidFill>
                <a:srgbClr val="0000FF"/>
              </a:solidFill>
              <a:latin typeface="微軟正黑體" panose="020B0604030504040204" pitchFamily="34" charset="-120"/>
              <a:ea typeface="微軟正黑體" panose="020B0604030504040204" pitchFamily="34" charset="-120"/>
            </a:endParaRPr>
          </a:p>
        </p:txBody>
      </p:sp>
      <p:sp>
        <p:nvSpPr>
          <p:cNvPr id="7" name="矩形 6"/>
          <p:cNvSpPr/>
          <p:nvPr/>
        </p:nvSpPr>
        <p:spPr bwMode="auto">
          <a:xfrm>
            <a:off x="3455988" y="1557338"/>
            <a:ext cx="2917825" cy="900112"/>
          </a:xfrm>
          <a:prstGeom prst="rect">
            <a:avLst/>
          </a:prstGeom>
          <a:solidFill>
            <a:srgbClr val="FFFF00"/>
          </a:solidFill>
          <a:ln w="28575" cap="flat" cmpd="sng" algn="ctr">
            <a:solidFill>
              <a:srgbClr val="660033"/>
            </a:solidFill>
            <a:prstDash val="solid"/>
            <a:miter lim="800000"/>
            <a:headEnd type="none" w="med" len="med"/>
            <a:tailEnd type="none" w="med" len="med"/>
          </a:ln>
          <a:effectLst>
            <a:outerShdw blurRad="50800" dist="38100" algn="l" rotWithShape="0">
              <a:prstClr val="black">
                <a:alpha val="40000"/>
              </a:prstClr>
            </a:outerShdw>
          </a:effectLst>
          <a:extLst/>
        </p:spPr>
        <p:txBody>
          <a:bodyPr wrap="none" anchor="ctr"/>
          <a:lstStyle/>
          <a:p>
            <a:pPr algn="ctr" eaLnBrk="1" hangingPunct="1">
              <a:defRPr/>
            </a:pPr>
            <a:r>
              <a:rPr lang="zh-TW" altLang="en-US" sz="3200" b="1">
                <a:solidFill>
                  <a:srgbClr val="0000FF"/>
                </a:solidFill>
                <a:latin typeface="微軟正黑體" panose="020B0604030504040204" pitchFamily="34" charset="-120"/>
                <a:ea typeface="微軟正黑體" panose="020B0604030504040204" pitchFamily="34" charset="-120"/>
              </a:rPr>
              <a:t>驗收方式</a:t>
            </a:r>
          </a:p>
        </p:txBody>
      </p:sp>
      <p:cxnSp>
        <p:nvCxnSpPr>
          <p:cNvPr id="55301" name="直線單箭頭接點 4"/>
          <p:cNvCxnSpPr>
            <a:cxnSpLocks noChangeShapeType="1"/>
          </p:cNvCxnSpPr>
          <p:nvPr/>
        </p:nvCxnSpPr>
        <p:spPr bwMode="auto">
          <a:xfrm>
            <a:off x="4940300" y="2457450"/>
            <a:ext cx="12700" cy="395288"/>
          </a:xfrm>
          <a:prstGeom prst="straightConnector1">
            <a:avLst/>
          </a:prstGeom>
          <a:noFill/>
          <a:ln w="47625" algn="ctr">
            <a:solidFill>
              <a:srgbClr val="6600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矩形 8"/>
          <p:cNvSpPr/>
          <p:nvPr/>
        </p:nvSpPr>
        <p:spPr bwMode="auto">
          <a:xfrm>
            <a:off x="1477081" y="3247479"/>
            <a:ext cx="2843213" cy="792163"/>
          </a:xfrm>
          <a:prstGeom prst="rect">
            <a:avLst/>
          </a:prstGeom>
          <a:solidFill>
            <a:srgbClr val="92D050"/>
          </a:solidFill>
          <a:ln w="28575" cap="flat" cmpd="sng" algn="ctr">
            <a:solidFill>
              <a:srgbClr val="660033"/>
            </a:solidFill>
            <a:prstDash val="solid"/>
            <a:miter lim="800000"/>
            <a:headEnd type="none" w="med" len="med"/>
            <a:tailEnd type="none" w="med" len="med"/>
          </a:ln>
          <a:effectLst>
            <a:glow rad="101600">
              <a:schemeClr val="accent2">
                <a:satMod val="175000"/>
                <a:alpha val="40000"/>
              </a:schemeClr>
            </a:glow>
            <a:outerShdw blurRad="50800" dist="38100" algn="l" rotWithShape="0">
              <a:prstClr val="black">
                <a:alpha val="40000"/>
              </a:prstClr>
            </a:outerShdw>
          </a:effectLst>
          <a:extLst/>
        </p:spPr>
        <p:txBody>
          <a:bodyPr wrap="none" anchor="ctr"/>
          <a:lstStyle/>
          <a:p>
            <a:pPr algn="ctr" eaLnBrk="1" hangingPunct="1">
              <a:defRPr/>
            </a:pPr>
            <a:r>
              <a:rPr lang="zh-TW" altLang="en-US" sz="3200" b="1">
                <a:solidFill>
                  <a:srgbClr val="0000FF"/>
                </a:solidFill>
                <a:latin typeface="微軟正黑體" panose="020B0604030504040204" pitchFamily="34" charset="-120"/>
                <a:ea typeface="微軟正黑體" panose="020B0604030504040204" pitchFamily="34" charset="-120"/>
              </a:rPr>
              <a:t>現場查驗</a:t>
            </a:r>
          </a:p>
        </p:txBody>
      </p:sp>
      <p:cxnSp>
        <p:nvCxnSpPr>
          <p:cNvPr id="55305" name="直線單箭頭接點 11"/>
          <p:cNvCxnSpPr>
            <a:cxnSpLocks noChangeShapeType="1"/>
          </p:cNvCxnSpPr>
          <p:nvPr/>
        </p:nvCxnSpPr>
        <p:spPr bwMode="auto">
          <a:xfrm>
            <a:off x="2941638" y="2852738"/>
            <a:ext cx="11112" cy="395287"/>
          </a:xfrm>
          <a:prstGeom prst="straightConnector1">
            <a:avLst/>
          </a:prstGeom>
          <a:noFill/>
          <a:ln w="47625" algn="ctr">
            <a:solidFill>
              <a:srgbClr val="6600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306" name="直線單箭頭接點 12"/>
          <p:cNvCxnSpPr>
            <a:cxnSpLocks noChangeShapeType="1"/>
          </p:cNvCxnSpPr>
          <p:nvPr/>
        </p:nvCxnSpPr>
        <p:spPr bwMode="auto">
          <a:xfrm>
            <a:off x="7045325" y="2852738"/>
            <a:ext cx="11113" cy="395287"/>
          </a:xfrm>
          <a:prstGeom prst="straightConnector1">
            <a:avLst/>
          </a:prstGeom>
          <a:noFill/>
          <a:ln w="47625" algn="ctr">
            <a:solidFill>
              <a:srgbClr val="6600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矩形 11"/>
          <p:cNvSpPr/>
          <p:nvPr/>
        </p:nvSpPr>
        <p:spPr bwMode="auto">
          <a:xfrm>
            <a:off x="5509331" y="3247479"/>
            <a:ext cx="3059113" cy="792163"/>
          </a:xfrm>
          <a:prstGeom prst="rect">
            <a:avLst/>
          </a:prstGeom>
          <a:solidFill>
            <a:srgbClr val="92D050"/>
          </a:solidFill>
          <a:ln w="28575" cap="flat" cmpd="sng" algn="ctr">
            <a:solidFill>
              <a:srgbClr val="660033"/>
            </a:solidFill>
            <a:prstDash val="solid"/>
            <a:miter lim="800000"/>
            <a:headEnd type="none" w="med" len="med"/>
            <a:tailEnd type="none" w="med" len="med"/>
          </a:ln>
          <a:effectLst>
            <a:glow rad="101600">
              <a:schemeClr val="accent2">
                <a:satMod val="175000"/>
                <a:alpha val="40000"/>
              </a:schemeClr>
            </a:glow>
            <a:outerShdw blurRad="50800" dist="38100" algn="l" rotWithShape="0">
              <a:prstClr val="black">
                <a:alpha val="40000"/>
              </a:prstClr>
            </a:outerShdw>
          </a:effectLst>
          <a:extLst/>
        </p:spPr>
        <p:txBody>
          <a:bodyPr wrap="none" anchor="ctr"/>
          <a:lstStyle/>
          <a:p>
            <a:pPr algn="ctr" eaLnBrk="1" hangingPunct="1">
              <a:defRPr/>
            </a:pPr>
            <a:r>
              <a:rPr lang="zh-TW" altLang="en-US" sz="3200" b="1">
                <a:solidFill>
                  <a:srgbClr val="0000FF"/>
                </a:solidFill>
                <a:latin typeface="微軟正黑體" panose="020B0604030504040204" pitchFamily="34" charset="-120"/>
                <a:ea typeface="微軟正黑體" panose="020B0604030504040204" pitchFamily="34" charset="-120"/>
              </a:rPr>
              <a:t>書面驗收</a:t>
            </a:r>
          </a:p>
        </p:txBody>
      </p:sp>
      <p:cxnSp>
        <p:nvCxnSpPr>
          <p:cNvPr id="55310" name="直線接點 8"/>
          <p:cNvCxnSpPr>
            <a:cxnSpLocks noChangeShapeType="1"/>
          </p:cNvCxnSpPr>
          <p:nvPr/>
        </p:nvCxnSpPr>
        <p:spPr bwMode="auto">
          <a:xfrm>
            <a:off x="2952750" y="2852738"/>
            <a:ext cx="4129088" cy="0"/>
          </a:xfrm>
          <a:prstGeom prst="line">
            <a:avLst/>
          </a:prstGeom>
          <a:noFill/>
          <a:ln w="47625" algn="ctr">
            <a:solidFill>
              <a:srgbClr val="66003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矩形 12"/>
          <p:cNvSpPr/>
          <p:nvPr/>
        </p:nvSpPr>
        <p:spPr bwMode="auto">
          <a:xfrm>
            <a:off x="395536" y="4833081"/>
            <a:ext cx="2141815" cy="792163"/>
          </a:xfrm>
          <a:prstGeom prst="rect">
            <a:avLst/>
          </a:prstGeom>
          <a:solidFill>
            <a:schemeClr val="bg1">
              <a:lumMod val="95000"/>
            </a:schemeClr>
          </a:solidFill>
          <a:ln w="28575" cap="flat" cmpd="sng" algn="ctr">
            <a:solidFill>
              <a:srgbClr val="C00000"/>
            </a:solidFill>
            <a:prstDash val="solid"/>
            <a:miter lim="800000"/>
            <a:headEnd type="none" w="med" len="med"/>
            <a:tailEnd type="none" w="med" len="med"/>
          </a:ln>
          <a:effectLst>
            <a:outerShdw blurRad="50800" dist="38100" algn="l" rotWithShape="0">
              <a:prstClr val="black">
                <a:alpha val="40000"/>
              </a:prstClr>
            </a:outerShdw>
          </a:effectLst>
          <a:scene3d>
            <a:camera prst="orthographicFront"/>
            <a:lightRig rig="threePt" dir="t"/>
          </a:scene3d>
          <a:sp3d>
            <a:bevelT/>
          </a:sp3d>
          <a:extLst/>
        </p:spPr>
        <p:txBody>
          <a:bodyPr wrap="none" anchor="ctr"/>
          <a:lstStyle/>
          <a:p>
            <a:pPr algn="ctr" eaLnBrk="1" hangingPunct="1">
              <a:defRPr/>
            </a:pPr>
            <a:r>
              <a:rPr lang="zh-TW" altLang="en-US" sz="3200" b="1">
                <a:solidFill>
                  <a:srgbClr val="0000FF"/>
                </a:solidFill>
                <a:latin typeface="微軟正黑體" panose="020B0604030504040204" pitchFamily="34" charset="-120"/>
                <a:ea typeface="微軟正黑體" panose="020B0604030504040204" pitchFamily="34" charset="-120"/>
              </a:rPr>
              <a:t>逐項點驗</a:t>
            </a:r>
          </a:p>
        </p:txBody>
      </p:sp>
      <p:cxnSp>
        <p:nvCxnSpPr>
          <p:cNvPr id="55314" name="直線單箭頭接點 11"/>
          <p:cNvCxnSpPr>
            <a:cxnSpLocks noChangeShapeType="1"/>
          </p:cNvCxnSpPr>
          <p:nvPr/>
        </p:nvCxnSpPr>
        <p:spPr bwMode="auto">
          <a:xfrm>
            <a:off x="1439863" y="4437063"/>
            <a:ext cx="11112" cy="395287"/>
          </a:xfrm>
          <a:prstGeom prst="straightConnector1">
            <a:avLst/>
          </a:prstGeom>
          <a:noFill/>
          <a:ln w="47625" algn="ctr">
            <a:solidFill>
              <a:srgbClr val="C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315" name="直線單箭頭接點 12"/>
          <p:cNvCxnSpPr>
            <a:cxnSpLocks noChangeShapeType="1"/>
          </p:cNvCxnSpPr>
          <p:nvPr/>
        </p:nvCxnSpPr>
        <p:spPr bwMode="auto">
          <a:xfrm>
            <a:off x="4716463" y="4437063"/>
            <a:ext cx="11112" cy="395287"/>
          </a:xfrm>
          <a:prstGeom prst="straightConnector1">
            <a:avLst/>
          </a:prstGeom>
          <a:noFill/>
          <a:ln w="47625" algn="ctr">
            <a:solidFill>
              <a:srgbClr val="C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矩形 15"/>
          <p:cNvSpPr/>
          <p:nvPr/>
        </p:nvSpPr>
        <p:spPr bwMode="auto">
          <a:xfrm>
            <a:off x="3599892" y="4833081"/>
            <a:ext cx="2304454" cy="792163"/>
          </a:xfrm>
          <a:prstGeom prst="rect">
            <a:avLst/>
          </a:prstGeom>
          <a:solidFill>
            <a:schemeClr val="bg1">
              <a:lumMod val="95000"/>
            </a:schemeClr>
          </a:solidFill>
          <a:ln w="28575" cap="flat" cmpd="sng" algn="ctr">
            <a:solidFill>
              <a:srgbClr val="C00000"/>
            </a:solidFill>
            <a:prstDash val="solid"/>
            <a:miter lim="800000"/>
            <a:headEnd type="none" w="med" len="med"/>
            <a:tailEnd type="none" w="med" len="med"/>
          </a:ln>
          <a:effectLst>
            <a:outerShdw blurRad="50800" dist="38100" algn="l" rotWithShape="0">
              <a:prstClr val="black">
                <a:alpha val="40000"/>
              </a:prstClr>
            </a:outerShdw>
          </a:effectLst>
          <a:scene3d>
            <a:camera prst="orthographicFront"/>
            <a:lightRig rig="threePt" dir="t"/>
          </a:scene3d>
          <a:sp3d>
            <a:bevelT/>
          </a:sp3d>
          <a:extLst/>
        </p:spPr>
        <p:txBody>
          <a:bodyPr wrap="none" anchor="ctr"/>
          <a:lstStyle/>
          <a:p>
            <a:pPr algn="ctr" eaLnBrk="1" hangingPunct="1">
              <a:defRPr/>
            </a:pPr>
            <a:r>
              <a:rPr lang="zh-TW" altLang="en-US" sz="3200" b="1">
                <a:solidFill>
                  <a:srgbClr val="0000FF"/>
                </a:solidFill>
                <a:latin typeface="微軟正黑體" panose="020B0604030504040204" pitchFamily="34" charset="-120"/>
                <a:ea typeface="微軟正黑體" panose="020B0604030504040204" pitchFamily="34" charset="-120"/>
              </a:rPr>
              <a:t>抽查驗核</a:t>
            </a:r>
          </a:p>
        </p:txBody>
      </p:sp>
      <p:cxnSp>
        <p:nvCxnSpPr>
          <p:cNvPr id="55319" name="直線接點 8"/>
          <p:cNvCxnSpPr>
            <a:cxnSpLocks noChangeShapeType="1"/>
          </p:cNvCxnSpPr>
          <p:nvPr/>
        </p:nvCxnSpPr>
        <p:spPr bwMode="auto">
          <a:xfrm>
            <a:off x="1450975" y="4437063"/>
            <a:ext cx="3276600" cy="0"/>
          </a:xfrm>
          <a:prstGeom prst="line">
            <a:avLst/>
          </a:prstGeom>
          <a:noFill/>
          <a:ln w="47625" algn="ctr">
            <a:solidFill>
              <a:srgbClr val="C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320" name="直線單箭頭接點 4"/>
          <p:cNvCxnSpPr>
            <a:cxnSpLocks noChangeShapeType="1"/>
          </p:cNvCxnSpPr>
          <p:nvPr/>
        </p:nvCxnSpPr>
        <p:spPr bwMode="auto">
          <a:xfrm>
            <a:off x="2916238" y="4041775"/>
            <a:ext cx="12700" cy="395288"/>
          </a:xfrm>
          <a:prstGeom prst="straightConnector1">
            <a:avLst/>
          </a:prstGeom>
          <a:noFill/>
          <a:ln w="47625" algn="ctr">
            <a:solidFill>
              <a:srgbClr val="C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04354225"/>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0555F5A-291E-4E41-A2E7-48D0B65CD075}" type="slidenum">
              <a:rPr lang="en-US" altLang="zh-TW" sz="1400" smtClean="0">
                <a:solidFill>
                  <a:srgbClr val="AD1F1F"/>
                </a:solidFill>
                <a:latin typeface="Times New Roman" panose="02020603050405020304" pitchFamily="18" charset="0"/>
              </a:rPr>
              <a:pPr>
                <a:spcBef>
                  <a:spcPct val="0"/>
                </a:spcBef>
                <a:buClrTx/>
                <a:buSzTx/>
                <a:buFontTx/>
                <a:buNone/>
                <a:defRPr/>
              </a:pPr>
              <a:t>186</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214313" y="440668"/>
            <a:ext cx="3241563" cy="540407"/>
          </a:xfrm>
        </p:spPr>
        <p:txBody>
          <a:bodyPr wrap="square" lIns="91440" tIns="45720" rIns="91440" bIns="45720" numCol="1" anchorCtr="0" compatLnSpc="1">
            <a:prstTxWarp prst="textNoShape">
              <a:avLst/>
            </a:prstTxWarp>
            <a:normAutofit fontScale="90000"/>
          </a:bodyPr>
          <a:lstStyle/>
          <a:p>
            <a:pPr eaLnBrk="1" hangingPunct="1">
              <a:defRPr/>
            </a:pPr>
            <a:r>
              <a:rPr lang="zh-TW" altLang="en-US" b="1" cap="none" smtClean="0">
                <a:solidFill>
                  <a:srgbClr val="003399"/>
                </a:solidFill>
                <a:effectLst/>
                <a:latin typeface="+mj-ea"/>
              </a:rPr>
              <a:t>採購法驗收規定</a:t>
            </a:r>
            <a:endParaRPr lang="zh-TW" altLang="en-US" b="1" cap="none">
              <a:solidFill>
                <a:srgbClr val="003399"/>
              </a:solidFill>
              <a:effectLst/>
              <a:latin typeface="+mj-ea"/>
            </a:endParaRPr>
          </a:p>
        </p:txBody>
      </p:sp>
      <p:sp>
        <p:nvSpPr>
          <p:cNvPr id="98315" name="Rectangle 11"/>
          <p:cNvSpPr>
            <a:spLocks noChangeArrowheads="1"/>
          </p:cNvSpPr>
          <p:nvPr/>
        </p:nvSpPr>
        <p:spPr bwMode="auto">
          <a:xfrm>
            <a:off x="215516" y="1088740"/>
            <a:ext cx="8498209" cy="3637259"/>
          </a:xfrm>
          <a:prstGeom prst="rect">
            <a:avLst/>
          </a:prstGeom>
          <a:noFill/>
          <a:ln w="9525">
            <a:noFill/>
            <a:miter lim="800000"/>
            <a:headEnd/>
            <a:tailEnd/>
          </a:ln>
          <a:effectLst/>
        </p:spPr>
        <p:txBody>
          <a:bodyPr/>
          <a:lstStyle/>
          <a:p>
            <a:pPr marL="263525" indent="-263525" algn="just" eaLnBrk="1" hangingPunct="1">
              <a:spcBef>
                <a:spcPct val="20000"/>
              </a:spcBef>
              <a:buClr>
                <a:prstClr val="black"/>
              </a:buClr>
              <a:buSzPct val="75000"/>
              <a:buFont typeface="Wingdings" pitchFamily="2" charset="2"/>
              <a:buChar char="l"/>
              <a:defRPr/>
            </a:pPr>
            <a:r>
              <a:rPr lang="zh-TW" altLang="en-US" sz="2800" b="1" dirty="0">
                <a:solidFill>
                  <a:srgbClr val="AD1F1F"/>
                </a:solidFill>
                <a:latin typeface="微軟正黑體" panose="020B0604030504040204" pitchFamily="34" charset="-120"/>
                <a:ea typeface="微軟正黑體" panose="020B0604030504040204" pitchFamily="34" charset="-120"/>
              </a:rPr>
              <a:t>採購法第</a:t>
            </a:r>
            <a:r>
              <a:rPr lang="en-US" altLang="zh-TW" sz="2800" b="1" dirty="0">
                <a:solidFill>
                  <a:srgbClr val="AD1F1F"/>
                </a:solidFill>
                <a:latin typeface="微軟正黑體" panose="020B0604030504040204" pitchFamily="34" charset="-120"/>
                <a:ea typeface="微軟正黑體" panose="020B0604030504040204" pitchFamily="34" charset="-120"/>
              </a:rPr>
              <a:t>71</a:t>
            </a:r>
            <a:r>
              <a:rPr lang="zh-TW" altLang="en-US" sz="2800" b="1" dirty="0">
                <a:solidFill>
                  <a:srgbClr val="AD1F1F"/>
                </a:solidFill>
                <a:latin typeface="微軟正黑體" panose="020B0604030504040204" pitchFamily="34" charset="-120"/>
                <a:ea typeface="微軟正黑體" panose="020B0604030504040204" pitchFamily="34" charset="-120"/>
              </a:rPr>
              <a:t>條</a:t>
            </a:r>
          </a:p>
          <a:p>
            <a:pPr marL="257175" lvl="1" indent="731838" algn="just" eaLnBrk="1" hangingPunct="1">
              <a:buClr>
                <a:srgbClr val="006600"/>
              </a:buClr>
              <a:buSzPct val="75000"/>
              <a:defRPr/>
            </a:pPr>
            <a:r>
              <a:rPr lang="zh-TW" altLang="en-US" sz="2800" b="1" dirty="0">
                <a:solidFill>
                  <a:srgbClr val="006600"/>
                </a:solidFill>
                <a:latin typeface="微軟正黑體" panose="020B0604030504040204" pitchFamily="34" charset="-120"/>
                <a:ea typeface="微軟正黑體" panose="020B0604030504040204" pitchFamily="34" charset="-120"/>
              </a:rPr>
              <a:t>機關辦理工程、財物採購，</a:t>
            </a:r>
            <a:r>
              <a:rPr lang="zh-TW" altLang="en-US" sz="2800" b="1" u="sng" dirty="0">
                <a:solidFill>
                  <a:srgbClr val="0000FF"/>
                </a:solidFill>
                <a:latin typeface="微軟正黑體" panose="020B0604030504040204" pitchFamily="34" charset="-120"/>
                <a:ea typeface="微軟正黑體" panose="020B0604030504040204" pitchFamily="34" charset="-120"/>
              </a:rPr>
              <a:t>應限期辦理驗收</a:t>
            </a:r>
            <a:r>
              <a:rPr lang="zh-TW" altLang="en-US" sz="2800" b="1" dirty="0">
                <a:solidFill>
                  <a:srgbClr val="006600"/>
                </a:solidFill>
                <a:latin typeface="微軟正黑體" panose="020B0604030504040204" pitchFamily="34" charset="-120"/>
                <a:ea typeface="微軟正黑體" panose="020B0604030504040204" pitchFamily="34" charset="-120"/>
              </a:rPr>
              <a:t>，</a:t>
            </a:r>
            <a:r>
              <a:rPr lang="zh-TW" altLang="en-US" sz="2800" b="1" u="sng" dirty="0">
                <a:solidFill>
                  <a:srgbClr val="0000FF"/>
                </a:solidFill>
                <a:latin typeface="微軟正黑體" panose="020B0604030504040204" pitchFamily="34" charset="-120"/>
                <a:ea typeface="微軟正黑體" panose="020B0604030504040204" pitchFamily="34" charset="-120"/>
              </a:rPr>
              <a:t>並得辦理部分驗收</a:t>
            </a:r>
            <a:r>
              <a:rPr lang="zh-TW" altLang="en-US" sz="2800" b="1" dirty="0">
                <a:solidFill>
                  <a:srgbClr val="006600"/>
                </a:solidFill>
                <a:latin typeface="微軟正黑體" panose="020B0604030504040204" pitchFamily="34" charset="-120"/>
                <a:ea typeface="微軟正黑體" panose="020B0604030504040204" pitchFamily="34" charset="-120"/>
              </a:rPr>
              <a:t>。</a:t>
            </a:r>
          </a:p>
          <a:p>
            <a:pPr marL="257175" lvl="1" indent="731838" algn="just" eaLnBrk="1" hangingPunct="1">
              <a:buClr>
                <a:srgbClr val="006600"/>
              </a:buClr>
              <a:buSzPct val="75000"/>
              <a:defRPr/>
            </a:pPr>
            <a:r>
              <a:rPr lang="zh-TW" altLang="en-US" sz="2800" b="1" dirty="0">
                <a:solidFill>
                  <a:srgbClr val="006600"/>
                </a:solidFill>
                <a:latin typeface="微軟正黑體" panose="020B0604030504040204" pitchFamily="34" charset="-120"/>
                <a:ea typeface="微軟正黑體" panose="020B0604030504040204" pitchFamily="34" charset="-120"/>
              </a:rPr>
              <a:t>驗收時</a:t>
            </a:r>
            <a:r>
              <a:rPr lang="zh-TW" altLang="en-US" sz="2800" b="1" u="sng" dirty="0">
                <a:solidFill>
                  <a:srgbClr val="0000FF"/>
                </a:solidFill>
                <a:latin typeface="微軟正黑體" panose="020B0604030504040204" pitchFamily="34" charset="-120"/>
                <a:ea typeface="微軟正黑體" panose="020B0604030504040204" pitchFamily="34" charset="-120"/>
              </a:rPr>
              <a:t>應</a:t>
            </a:r>
            <a:r>
              <a:rPr lang="zh-TW" altLang="en-US" sz="2800" b="1" dirty="0">
                <a:solidFill>
                  <a:srgbClr val="006600"/>
                </a:solidFill>
                <a:latin typeface="微軟正黑體" panose="020B0604030504040204" pitchFamily="34" charset="-120"/>
                <a:ea typeface="微軟正黑體" panose="020B0604030504040204" pitchFamily="34" charset="-120"/>
              </a:rPr>
              <a:t>由機關首長或其授權人員</a:t>
            </a:r>
            <a:r>
              <a:rPr lang="zh-TW" altLang="en-US" sz="2800" b="1" u="sng" dirty="0">
                <a:solidFill>
                  <a:srgbClr val="0000FF"/>
                </a:solidFill>
                <a:latin typeface="微軟正黑體" panose="020B0604030504040204" pitchFamily="34" charset="-120"/>
                <a:ea typeface="微軟正黑體" panose="020B0604030504040204" pitchFamily="34" charset="-120"/>
              </a:rPr>
              <a:t>指派適當人員主驗</a:t>
            </a:r>
            <a:r>
              <a:rPr lang="zh-TW" altLang="en-US" sz="2800" b="1" dirty="0">
                <a:solidFill>
                  <a:srgbClr val="006600"/>
                </a:solidFill>
                <a:latin typeface="微軟正黑體" panose="020B0604030504040204" pitchFamily="34" charset="-120"/>
                <a:ea typeface="微軟正黑體" panose="020B0604030504040204" pitchFamily="34" charset="-120"/>
              </a:rPr>
              <a:t>，通知</a:t>
            </a:r>
            <a:r>
              <a:rPr lang="zh-TW" altLang="en-US" sz="2800" b="1" u="sng" dirty="0">
                <a:solidFill>
                  <a:srgbClr val="0000FF"/>
                </a:solidFill>
                <a:latin typeface="微軟正黑體" panose="020B0604030504040204" pitchFamily="34" charset="-120"/>
                <a:ea typeface="微軟正黑體" panose="020B0604030504040204" pitchFamily="34" charset="-120"/>
              </a:rPr>
              <a:t>接管單位或使用單位會驗</a:t>
            </a:r>
            <a:r>
              <a:rPr lang="zh-TW" altLang="en-US" sz="2800" b="1" dirty="0">
                <a:solidFill>
                  <a:srgbClr val="006600"/>
                </a:solidFill>
                <a:latin typeface="微軟正黑體" panose="020B0604030504040204" pitchFamily="34" charset="-120"/>
                <a:ea typeface="微軟正黑體" panose="020B0604030504040204" pitchFamily="34" charset="-120"/>
              </a:rPr>
              <a:t>。</a:t>
            </a:r>
          </a:p>
          <a:p>
            <a:pPr marL="257175" lvl="1" indent="731838" algn="just" eaLnBrk="1" hangingPunct="1">
              <a:buClr>
                <a:srgbClr val="006600"/>
              </a:buClr>
              <a:buSzPct val="75000"/>
              <a:defRPr/>
            </a:pPr>
            <a:r>
              <a:rPr lang="zh-TW" altLang="en-US" sz="2800" b="1" dirty="0">
                <a:solidFill>
                  <a:srgbClr val="006600"/>
                </a:solidFill>
                <a:latin typeface="微軟正黑體" panose="020B0604030504040204" pitchFamily="34" charset="-120"/>
                <a:ea typeface="微軟正黑體" panose="020B0604030504040204" pitchFamily="34" charset="-120"/>
              </a:rPr>
              <a:t>機關</a:t>
            </a:r>
            <a:r>
              <a:rPr lang="zh-TW" altLang="en-US" sz="2800" b="1" u="sng" dirty="0">
                <a:solidFill>
                  <a:srgbClr val="0000FF"/>
                </a:solidFill>
                <a:latin typeface="微軟正黑體" panose="020B0604030504040204" pitchFamily="34" charset="-120"/>
                <a:ea typeface="微軟正黑體" panose="020B0604030504040204" pitchFamily="34" charset="-120"/>
              </a:rPr>
              <a:t>承辦採購單位</a:t>
            </a:r>
            <a:r>
              <a:rPr lang="zh-TW" altLang="en-US" sz="2800" b="1" dirty="0">
                <a:solidFill>
                  <a:srgbClr val="006600"/>
                </a:solidFill>
                <a:latin typeface="微軟正黑體" panose="020B0604030504040204" pitchFamily="34" charset="-120"/>
                <a:ea typeface="微軟正黑體" panose="020B0604030504040204" pitchFamily="34" charset="-120"/>
              </a:rPr>
              <a:t>之</a:t>
            </a:r>
            <a:r>
              <a:rPr lang="zh-TW" altLang="en-US" sz="2800" b="1" u="sng" dirty="0">
                <a:solidFill>
                  <a:srgbClr val="0000FF"/>
                </a:solidFill>
                <a:latin typeface="微軟正黑體" panose="020B0604030504040204" pitchFamily="34" charset="-120"/>
                <a:ea typeface="微軟正黑體" panose="020B0604030504040204" pitchFamily="34" charset="-120"/>
              </a:rPr>
              <a:t>人員不得為所辦採購之主驗人</a:t>
            </a:r>
            <a:r>
              <a:rPr lang="zh-TW" altLang="en-US" sz="2800" b="1" dirty="0">
                <a:solidFill>
                  <a:srgbClr val="006600"/>
                </a:solidFill>
                <a:latin typeface="微軟正黑體" panose="020B0604030504040204" pitchFamily="34" charset="-120"/>
                <a:ea typeface="微軟正黑體" panose="020B0604030504040204" pitchFamily="34" charset="-120"/>
              </a:rPr>
              <a:t>或</a:t>
            </a:r>
            <a:r>
              <a:rPr lang="zh-TW" altLang="en-US" sz="2800" b="1" u="sng" dirty="0">
                <a:solidFill>
                  <a:srgbClr val="0000FF"/>
                </a:solidFill>
                <a:latin typeface="微軟正黑體" panose="020B0604030504040204" pitchFamily="34" charset="-120"/>
                <a:ea typeface="微軟正黑體" panose="020B0604030504040204" pitchFamily="34" charset="-120"/>
              </a:rPr>
              <a:t>樣品及材料之檢驗人</a:t>
            </a:r>
            <a:r>
              <a:rPr lang="zh-TW" altLang="en-US" sz="2800" b="1" dirty="0">
                <a:solidFill>
                  <a:srgbClr val="006600"/>
                </a:solidFill>
                <a:latin typeface="微軟正黑體" panose="020B0604030504040204" pitchFamily="34" charset="-120"/>
                <a:ea typeface="微軟正黑體" panose="020B0604030504040204" pitchFamily="34" charset="-120"/>
              </a:rPr>
              <a:t>。</a:t>
            </a:r>
          </a:p>
          <a:p>
            <a:pPr marL="257175" lvl="1" indent="731838" algn="just" eaLnBrk="1" hangingPunct="1">
              <a:buClr>
                <a:srgbClr val="006600"/>
              </a:buClr>
              <a:buSzPct val="75000"/>
              <a:defRPr/>
            </a:pPr>
            <a:r>
              <a:rPr lang="zh-TW" altLang="en-US" sz="2800" b="1" dirty="0">
                <a:solidFill>
                  <a:srgbClr val="006600"/>
                </a:solidFill>
                <a:latin typeface="微軟正黑體" panose="020B0604030504040204" pitchFamily="34" charset="-120"/>
                <a:ea typeface="微軟正黑體" panose="020B0604030504040204" pitchFamily="34" charset="-120"/>
              </a:rPr>
              <a:t>前三項之規定，於勞務採購準用</a:t>
            </a:r>
            <a:r>
              <a:rPr lang="zh-TW" altLang="en-US" sz="2800" b="1">
                <a:solidFill>
                  <a:srgbClr val="006600"/>
                </a:solidFill>
                <a:latin typeface="微軟正黑體" panose="020B0604030504040204" pitchFamily="34" charset="-120"/>
                <a:ea typeface="微軟正黑體" panose="020B0604030504040204" pitchFamily="34" charset="-120"/>
              </a:rPr>
              <a:t>之</a:t>
            </a:r>
            <a:r>
              <a:rPr lang="zh-TW" altLang="en-US" sz="2800" b="1" smtClean="0">
                <a:solidFill>
                  <a:srgbClr val="006600"/>
                </a:solidFill>
                <a:latin typeface="微軟正黑體" panose="020B0604030504040204" pitchFamily="34" charset="-120"/>
                <a:ea typeface="微軟正黑體" panose="020B0604030504040204" pitchFamily="34" charset="-120"/>
              </a:rPr>
              <a:t>。</a:t>
            </a:r>
            <a:endParaRPr lang="en-US" altLang="zh-TW" sz="2800" b="1" u="sng" dirty="0">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99747603"/>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A99E50E-AC2A-4043-A910-B79F96DED03A}" type="slidenum">
              <a:rPr lang="en-US" altLang="zh-TW" sz="1400" smtClean="0">
                <a:solidFill>
                  <a:srgbClr val="AD1F1F"/>
                </a:solidFill>
                <a:latin typeface="Times New Roman" panose="02020603050405020304" pitchFamily="18" charset="0"/>
              </a:rPr>
              <a:pPr>
                <a:spcBef>
                  <a:spcPct val="0"/>
                </a:spcBef>
                <a:buClrTx/>
                <a:buSzTx/>
                <a:buFontTx/>
                <a:buNone/>
                <a:defRPr/>
              </a:pPr>
              <a:t>187</a:t>
            </a:fld>
            <a:endParaRPr lang="en-US" altLang="zh-TW" sz="140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328737" y="381000"/>
            <a:ext cx="8599747" cy="6252356"/>
          </a:xfrm>
          <a:prstGeom prst="rect">
            <a:avLst/>
          </a:prstGeom>
          <a:noFill/>
          <a:ln w="9525">
            <a:noFill/>
            <a:miter lim="800000"/>
            <a:headEnd/>
            <a:tailEnd/>
          </a:ln>
          <a:effectLst/>
        </p:spPr>
        <p:txBody>
          <a:bodyPr/>
          <a:lstStyle/>
          <a:p>
            <a:pPr algn="just" eaLnBrk="1" hangingPunct="1">
              <a:lnSpc>
                <a:spcPts val="3000"/>
              </a:lnSpc>
              <a:spcBef>
                <a:spcPts val="0"/>
              </a:spcBef>
              <a:buClr>
                <a:prstClr val="black"/>
              </a:buClr>
              <a:buSzPct val="75000"/>
              <a:defRPr/>
            </a:pPr>
            <a:r>
              <a:rPr lang="en-US" altLang="zh-TW" sz="2800" b="1" smtClean="0">
                <a:solidFill>
                  <a:srgbClr val="0000FF"/>
                </a:solidFill>
                <a:latin typeface="微軟正黑體" panose="020B0604030504040204" pitchFamily="34" charset="-120"/>
                <a:ea typeface="微軟正黑體" panose="020B0604030504040204" pitchFamily="34" charset="-120"/>
              </a:rPr>
              <a:t>113</a:t>
            </a:r>
            <a:r>
              <a:rPr lang="zh-TW" altLang="en-US" sz="2800" b="1" smtClean="0">
                <a:solidFill>
                  <a:srgbClr val="0000FF"/>
                </a:solidFill>
                <a:latin typeface="微軟正黑體" panose="020B0604030504040204" pitchFamily="34" charset="-120"/>
                <a:ea typeface="微軟正黑體" panose="020B0604030504040204" pitchFamily="34" charset="-120"/>
              </a:rPr>
              <a:t>年</a:t>
            </a:r>
            <a:r>
              <a:rPr lang="en-US" altLang="zh-TW" sz="2800" b="1" smtClean="0">
                <a:solidFill>
                  <a:srgbClr val="0000FF"/>
                </a:solidFill>
                <a:latin typeface="微軟正黑體" panose="020B0604030504040204" pitchFamily="34" charset="-120"/>
                <a:ea typeface="微軟正黑體" panose="020B0604030504040204" pitchFamily="34" charset="-120"/>
              </a:rPr>
              <a:t>10</a:t>
            </a:r>
            <a:r>
              <a:rPr lang="zh-TW" altLang="en-US" sz="2800" b="1" smtClean="0">
                <a:solidFill>
                  <a:srgbClr val="0000FF"/>
                </a:solidFill>
                <a:latin typeface="微軟正黑體" panose="020B0604030504040204" pitchFamily="34" charset="-120"/>
                <a:ea typeface="微軟正黑體" panose="020B0604030504040204" pitchFamily="34" charset="-120"/>
              </a:rPr>
              <a:t>月</a:t>
            </a:r>
            <a:r>
              <a:rPr lang="en-US" altLang="zh-TW" sz="2800" b="1" smtClean="0">
                <a:solidFill>
                  <a:srgbClr val="0000FF"/>
                </a:solidFill>
                <a:latin typeface="微軟正黑體" panose="020B0604030504040204" pitchFamily="34" charset="-120"/>
                <a:ea typeface="微軟正黑體" panose="020B0604030504040204" pitchFamily="34" charset="-120"/>
              </a:rPr>
              <a:t>25</a:t>
            </a:r>
            <a:r>
              <a:rPr lang="zh-TW" altLang="en-US" sz="2800" b="1" smtClean="0">
                <a:solidFill>
                  <a:srgbClr val="0000FF"/>
                </a:solidFill>
                <a:latin typeface="微軟正黑體" panose="020B0604030504040204" pitchFamily="34" charset="-120"/>
                <a:ea typeface="微軟正黑體" panose="020B0604030504040204" pitchFamily="34" charset="-120"/>
              </a:rPr>
              <a:t>日</a:t>
            </a:r>
            <a:r>
              <a:rPr lang="zh-TW" altLang="en-US" sz="2800" b="1">
                <a:solidFill>
                  <a:srgbClr val="0000FF"/>
                </a:solidFill>
                <a:latin typeface="微軟正黑體" panose="020B0604030504040204" pitchFamily="34" charset="-120"/>
                <a:ea typeface="微軟正黑體" panose="020B0604030504040204" pitchFamily="34" charset="-120"/>
              </a:rPr>
              <a:t>工程企字</a:t>
            </a:r>
            <a:r>
              <a:rPr lang="zh-TW" altLang="en-US" sz="2800" b="1" smtClean="0">
                <a:solidFill>
                  <a:srgbClr val="0000FF"/>
                </a:solidFill>
                <a:latin typeface="微軟正黑體" panose="020B0604030504040204" pitchFamily="34" charset="-120"/>
                <a:ea typeface="微軟正黑體" panose="020B0604030504040204" pitchFamily="34" charset="-120"/>
              </a:rPr>
              <a:t>第</a:t>
            </a:r>
            <a:r>
              <a:rPr lang="en-US" altLang="zh-TW" sz="2800" b="1">
                <a:solidFill>
                  <a:srgbClr val="0000FF"/>
                </a:solidFill>
                <a:latin typeface="微軟正黑體" panose="020B0604030504040204" pitchFamily="34" charset="-120"/>
                <a:ea typeface="微軟正黑體" panose="020B0604030504040204" pitchFamily="34" charset="-120"/>
              </a:rPr>
              <a:t>1130022758</a:t>
            </a:r>
            <a:r>
              <a:rPr lang="zh-TW" altLang="en-US" sz="2800" b="1" smtClean="0">
                <a:solidFill>
                  <a:srgbClr val="0000FF"/>
                </a:solidFill>
                <a:latin typeface="微軟正黑體" panose="020B0604030504040204" pitchFamily="34" charset="-120"/>
                <a:ea typeface="微軟正黑體" panose="020B0604030504040204" pitchFamily="34" charset="-120"/>
              </a:rPr>
              <a:t>號函</a:t>
            </a:r>
            <a:endParaRPr lang="en-US" altLang="zh-TW" sz="2800" b="1" spc="-100">
              <a:solidFill>
                <a:prstClr val="black"/>
              </a:solidFill>
              <a:latin typeface="微軟正黑體" panose="020B0604030504040204" pitchFamily="34" charset="-120"/>
              <a:ea typeface="微軟正黑體" panose="020B0604030504040204" pitchFamily="34" charset="-120"/>
            </a:endParaRPr>
          </a:p>
          <a:p>
            <a:pPr marL="354013" lvl="1" indent="-354013" algn="just" eaLnBrk="1" hangingPunct="1">
              <a:spcBef>
                <a:spcPts val="600"/>
              </a:spcBef>
              <a:buClr>
                <a:srgbClr val="006600"/>
              </a:buClr>
              <a:buSzPct val="75000"/>
              <a:defRPr/>
            </a:pPr>
            <a:r>
              <a:rPr lang="zh-TW" altLang="en-US" sz="2800" b="1" spc="-100" smtClean="0">
                <a:solidFill>
                  <a:srgbClr val="000099"/>
                </a:solidFill>
                <a:latin typeface="微軟正黑體" panose="020B0604030504040204" pitchFamily="34" charset="-120"/>
                <a:ea typeface="微軟正黑體" panose="020B0604030504040204" pitchFamily="34" charset="-120"/>
              </a:rPr>
              <a:t>一、主</a:t>
            </a:r>
            <a:r>
              <a:rPr lang="zh-TW" altLang="en-US" sz="2800" b="1" spc="-100">
                <a:solidFill>
                  <a:srgbClr val="000099"/>
                </a:solidFill>
                <a:latin typeface="微軟正黑體" panose="020B0604030504040204" pitchFamily="34" charset="-120"/>
                <a:ea typeface="微軟正黑體" panose="020B0604030504040204" pitchFamily="34" charset="-120"/>
              </a:rPr>
              <a:t>驗人或主持開標人員之指派，</a:t>
            </a:r>
            <a:r>
              <a:rPr lang="zh-TW" altLang="en-US" sz="2800" b="1" spc="-100" smtClean="0">
                <a:solidFill>
                  <a:srgbClr val="000099"/>
                </a:solidFill>
                <a:latin typeface="微軟正黑體" panose="020B0604030504040204" pitchFamily="34" charset="-120"/>
                <a:ea typeface="微軟正黑體" panose="020B0604030504040204" pitchFamily="34" charset="-120"/>
              </a:rPr>
              <a:t>依採購法第</a:t>
            </a:r>
            <a:r>
              <a:rPr lang="en-US" altLang="zh-TW" sz="2800" b="1" spc="-100">
                <a:solidFill>
                  <a:srgbClr val="000099"/>
                </a:solidFill>
                <a:latin typeface="微軟正黑體" panose="020B0604030504040204" pitchFamily="34" charset="-120"/>
                <a:ea typeface="微軟正黑體" panose="020B0604030504040204" pitchFamily="34" charset="-120"/>
              </a:rPr>
              <a:t>71</a:t>
            </a:r>
            <a:r>
              <a:rPr lang="zh-TW" altLang="en-US" sz="2800" b="1" spc="-100">
                <a:solidFill>
                  <a:srgbClr val="000099"/>
                </a:solidFill>
                <a:latin typeface="微軟正黑體" panose="020B0604030504040204" pitchFamily="34" charset="-120"/>
                <a:ea typeface="微軟正黑體" panose="020B0604030504040204" pitchFamily="34" charset="-120"/>
              </a:rPr>
              <a:t>條第</a:t>
            </a:r>
            <a:r>
              <a:rPr lang="en-US" altLang="zh-TW" sz="2800" b="1" spc="-100">
                <a:solidFill>
                  <a:srgbClr val="000099"/>
                </a:solidFill>
                <a:latin typeface="微軟正黑體" panose="020B0604030504040204" pitchFamily="34" charset="-120"/>
                <a:ea typeface="微軟正黑體" panose="020B0604030504040204" pitchFamily="34" charset="-120"/>
              </a:rPr>
              <a:t>2</a:t>
            </a:r>
            <a:r>
              <a:rPr lang="zh-TW" altLang="en-US" sz="2800" b="1" spc="-100">
                <a:solidFill>
                  <a:srgbClr val="000099"/>
                </a:solidFill>
                <a:latin typeface="微軟正黑體" panose="020B0604030504040204" pitchFamily="34" charset="-120"/>
                <a:ea typeface="微軟正黑體" panose="020B0604030504040204" pitchFamily="34" charset="-120"/>
              </a:rPr>
              <a:t>項及施行細則第</a:t>
            </a:r>
            <a:r>
              <a:rPr lang="en-US" altLang="zh-TW" sz="2800" b="1" spc="-100">
                <a:solidFill>
                  <a:srgbClr val="000099"/>
                </a:solidFill>
                <a:latin typeface="微軟正黑體" panose="020B0604030504040204" pitchFamily="34" charset="-120"/>
                <a:ea typeface="微軟正黑體" panose="020B0604030504040204" pitchFamily="34" charset="-120"/>
              </a:rPr>
              <a:t>50</a:t>
            </a:r>
            <a:r>
              <a:rPr lang="zh-TW" altLang="en-US" sz="2800" b="1" spc="-100">
                <a:solidFill>
                  <a:srgbClr val="000099"/>
                </a:solidFill>
                <a:latin typeface="微軟正黑體" panose="020B0604030504040204" pitchFamily="34" charset="-120"/>
                <a:ea typeface="微軟正黑體" panose="020B0604030504040204" pitchFamily="34" charset="-120"/>
              </a:rPr>
              <a:t>條第</a:t>
            </a:r>
            <a:r>
              <a:rPr lang="en-US" altLang="zh-TW" sz="2800" b="1" spc="-100">
                <a:solidFill>
                  <a:srgbClr val="000099"/>
                </a:solidFill>
                <a:latin typeface="微軟正黑體" panose="020B0604030504040204" pitchFamily="34" charset="-120"/>
                <a:ea typeface="微軟正黑體" panose="020B0604030504040204" pitchFamily="34" charset="-120"/>
              </a:rPr>
              <a:t>2</a:t>
            </a:r>
            <a:r>
              <a:rPr lang="zh-TW" altLang="en-US" sz="2800" b="1" spc="-100">
                <a:solidFill>
                  <a:srgbClr val="000099"/>
                </a:solidFill>
                <a:latin typeface="微軟正黑體" panose="020B0604030504040204" pitchFamily="34" charset="-120"/>
                <a:ea typeface="微軟正黑體" panose="020B0604030504040204" pitchFamily="34" charset="-120"/>
              </a:rPr>
              <a:t>項規定，係由「機關首長</a:t>
            </a:r>
            <a:r>
              <a:rPr lang="en-US" altLang="zh-TW" sz="2800" b="1" spc="-100">
                <a:solidFill>
                  <a:srgbClr val="000099"/>
                </a:solidFill>
                <a:latin typeface="微軟正黑體" panose="020B0604030504040204" pitchFamily="34" charset="-120"/>
                <a:ea typeface="微軟正黑體" panose="020B0604030504040204" pitchFamily="34" charset="-120"/>
              </a:rPr>
              <a:t>『</a:t>
            </a:r>
            <a:r>
              <a:rPr lang="zh-TW" altLang="en-US" sz="2800" b="1" spc="-100">
                <a:solidFill>
                  <a:srgbClr val="000099"/>
                </a:solidFill>
                <a:latin typeface="微軟正黑體" panose="020B0604030504040204" pitchFamily="34" charset="-120"/>
                <a:ea typeface="微軟正黑體" panose="020B0604030504040204" pitchFamily="34" charset="-120"/>
              </a:rPr>
              <a:t>或其授權人員</a:t>
            </a:r>
            <a:r>
              <a:rPr lang="en-US" altLang="zh-TW" sz="2800" b="1" spc="-100">
                <a:solidFill>
                  <a:srgbClr val="000099"/>
                </a:solidFill>
                <a:latin typeface="微軟正黑體" panose="020B0604030504040204" pitchFamily="34" charset="-120"/>
                <a:ea typeface="微軟正黑體" panose="020B0604030504040204" pitchFamily="34" charset="-120"/>
              </a:rPr>
              <a:t>』</a:t>
            </a:r>
            <a:r>
              <a:rPr lang="zh-TW" altLang="en-US" sz="2800" b="1" spc="-100">
                <a:solidFill>
                  <a:srgbClr val="000099"/>
                </a:solidFill>
                <a:latin typeface="微軟正黑體" panose="020B0604030504040204" pitchFamily="34" charset="-120"/>
                <a:ea typeface="微軟正黑體" panose="020B0604030504040204" pitchFamily="34" charset="-120"/>
              </a:rPr>
              <a:t>指派適當人員」擔任。</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所稱「或其授權人員」，指機關首長授予指派權限之人員，該授權人員不得為再授權；若機關首長之授權人員請假，而逕由其職務代理人代理行使指派主驗人或主持開標人，屬再授權情形，不符上開規定，應由首長或其他授權人員行使</a:t>
            </a:r>
            <a:r>
              <a:rPr lang="zh-TW" altLang="en-US" sz="2800" b="1" spc="-100">
                <a:solidFill>
                  <a:srgbClr val="000099"/>
                </a:solidFill>
                <a:latin typeface="微軟正黑體" panose="020B0604030504040204" pitchFamily="34" charset="-120"/>
                <a:ea typeface="微軟正黑體" panose="020B0604030504040204" pitchFamily="34" charset="-120"/>
              </a:rPr>
              <a:t>。</a:t>
            </a:r>
          </a:p>
          <a:p>
            <a:pPr marL="354013" lvl="1" indent="-354013" algn="just" eaLnBrk="1" hangingPunct="1">
              <a:spcBef>
                <a:spcPts val="600"/>
              </a:spcBef>
              <a:buClr>
                <a:srgbClr val="006600"/>
              </a:buClr>
              <a:buSzPct val="75000"/>
              <a:defRPr/>
            </a:pPr>
            <a:r>
              <a:rPr lang="zh-TW" altLang="en-US" sz="2800" b="1" spc="-100" smtClean="0">
                <a:solidFill>
                  <a:srgbClr val="000099"/>
                </a:solidFill>
                <a:latin typeface="微軟正黑體" panose="020B0604030504040204" pitchFamily="34" charset="-120"/>
                <a:ea typeface="微軟正黑體" panose="020B0604030504040204" pitchFamily="34" charset="-120"/>
              </a:rPr>
              <a:t>二、</a:t>
            </a:r>
            <a:r>
              <a:rPr lang="zh-TW" altLang="en-US" sz="2800" b="1" spc="-100">
                <a:solidFill>
                  <a:srgbClr val="000099"/>
                </a:solidFill>
                <a:latin typeface="微軟正黑體" panose="020B0604030504040204" pitchFamily="34" charset="-120"/>
                <a:ea typeface="微軟正黑體" panose="020B0604030504040204" pitchFamily="34" charset="-120"/>
              </a:rPr>
              <a:t>業經機關首長或其</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授權人員指派之主驗人或主持開標人員因故請假無法擔任</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擬由其職務代理人代理主持開標或主驗者</a:t>
            </a:r>
            <a:r>
              <a:rPr lang="zh-TW" altLang="en-US" sz="2800" b="1" spc="-100">
                <a:solidFill>
                  <a:srgbClr val="000099"/>
                </a:solidFill>
                <a:latin typeface="微軟正黑體" panose="020B0604030504040204" pitchFamily="34" charset="-120"/>
                <a:ea typeface="微軟正黑體" panose="020B0604030504040204" pitchFamily="34" charset="-120"/>
              </a:rPr>
              <a:t>，該職務代理人</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仍須符合</a:t>
            </a:r>
            <a:r>
              <a:rPr lang="zh-TW" altLang="en-US" sz="2800" b="1" spc="-100">
                <a:solidFill>
                  <a:srgbClr val="000099"/>
                </a:solidFill>
                <a:latin typeface="微軟正黑體" panose="020B0604030504040204" pitchFamily="34" charset="-120"/>
                <a:ea typeface="微軟正黑體" panose="020B0604030504040204" pitchFamily="34" charset="-120"/>
              </a:rPr>
              <a:t>採購法第</a:t>
            </a:r>
            <a:r>
              <a:rPr lang="en-US" altLang="zh-TW" sz="2800" b="1" spc="-100">
                <a:solidFill>
                  <a:srgbClr val="000099"/>
                </a:solidFill>
                <a:latin typeface="微軟正黑體" panose="020B0604030504040204" pitchFamily="34" charset="-120"/>
                <a:ea typeface="微軟正黑體" panose="020B0604030504040204" pitchFamily="34" charset="-120"/>
              </a:rPr>
              <a:t>71</a:t>
            </a:r>
            <a:r>
              <a:rPr lang="zh-TW" altLang="en-US" sz="2800" b="1" spc="-100">
                <a:solidFill>
                  <a:srgbClr val="000099"/>
                </a:solidFill>
                <a:latin typeface="微軟正黑體" panose="020B0604030504040204" pitchFamily="34" charset="-120"/>
                <a:ea typeface="微軟正黑體" panose="020B0604030504040204" pitchFamily="34" charset="-120"/>
              </a:rPr>
              <a:t>條第</a:t>
            </a:r>
            <a:r>
              <a:rPr lang="en-US" altLang="zh-TW" sz="2800" b="1" spc="-100">
                <a:solidFill>
                  <a:srgbClr val="000099"/>
                </a:solidFill>
                <a:latin typeface="微軟正黑體" panose="020B0604030504040204" pitchFamily="34" charset="-120"/>
                <a:ea typeface="微軟正黑體" panose="020B0604030504040204" pitchFamily="34" charset="-120"/>
              </a:rPr>
              <a:t>2</a:t>
            </a:r>
            <a:r>
              <a:rPr lang="zh-TW" altLang="en-US" sz="2800" b="1" spc="-100">
                <a:solidFill>
                  <a:srgbClr val="000099"/>
                </a:solidFill>
                <a:latin typeface="微軟正黑體" panose="020B0604030504040204" pitchFamily="34" charset="-120"/>
                <a:ea typeface="微軟正黑體" panose="020B0604030504040204" pitchFamily="34" charset="-120"/>
              </a:rPr>
              <a:t>項及施行細則第</a:t>
            </a:r>
            <a:r>
              <a:rPr lang="en-US" altLang="zh-TW" sz="2800" b="1" spc="-100">
                <a:solidFill>
                  <a:srgbClr val="000099"/>
                </a:solidFill>
                <a:latin typeface="微軟正黑體" panose="020B0604030504040204" pitchFamily="34" charset="-120"/>
                <a:ea typeface="微軟正黑體" panose="020B0604030504040204" pitchFamily="34" charset="-120"/>
              </a:rPr>
              <a:t>50</a:t>
            </a:r>
            <a:r>
              <a:rPr lang="zh-TW" altLang="en-US" sz="2800" b="1" spc="-100">
                <a:solidFill>
                  <a:srgbClr val="000099"/>
                </a:solidFill>
                <a:latin typeface="微軟正黑體" panose="020B0604030504040204" pitchFamily="34" charset="-120"/>
                <a:ea typeface="微軟正黑體" panose="020B0604030504040204" pitchFamily="34" charset="-120"/>
              </a:rPr>
              <a:t>條第</a:t>
            </a:r>
            <a:r>
              <a:rPr lang="en-US" altLang="zh-TW" sz="2800" b="1" spc="-100">
                <a:solidFill>
                  <a:srgbClr val="000099"/>
                </a:solidFill>
                <a:latin typeface="微軟正黑體" panose="020B0604030504040204" pitchFamily="34" charset="-120"/>
                <a:ea typeface="微軟正黑體" panose="020B0604030504040204" pitchFamily="34" charset="-120"/>
              </a:rPr>
              <a:t>2</a:t>
            </a:r>
            <a:r>
              <a:rPr lang="zh-TW" altLang="en-US" sz="2800" b="1" spc="-100">
                <a:solidFill>
                  <a:srgbClr val="000099"/>
                </a:solidFill>
                <a:latin typeface="微軟正黑體" panose="020B0604030504040204" pitchFamily="34" charset="-120"/>
                <a:ea typeface="微軟正黑體" panose="020B0604030504040204" pitchFamily="34" charset="-120"/>
              </a:rPr>
              <a:t>項</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規定</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dbl" spc="-100">
                <a:solidFill>
                  <a:srgbClr val="006600"/>
                </a:solidFill>
                <a:uFill>
                  <a:solidFill>
                    <a:srgbClr val="FF0000"/>
                  </a:solidFill>
                </a:uFill>
                <a:latin typeface="微軟正黑體" panose="020B0604030504040204" pitchFamily="34" charset="-120"/>
                <a:ea typeface="微軟正黑體" panose="020B0604030504040204" pitchFamily="34" charset="-120"/>
              </a:rPr>
              <a:t>由機關首長或其授權人員指派</a:t>
            </a:r>
            <a:r>
              <a:rPr lang="zh-TW" altLang="en-US" sz="2800" b="1" spc="-100">
                <a:solidFill>
                  <a:srgbClr val="000099"/>
                </a:solidFill>
                <a:latin typeface="微軟正黑體" panose="020B0604030504040204" pitchFamily="34" charset="-120"/>
                <a:ea typeface="微軟正黑體" panose="020B0604030504040204" pitchFamily="34" charset="-120"/>
              </a:rPr>
              <a:t>。</a:t>
            </a:r>
            <a:endParaRPr lang="zh-TW" altLang="en-US" sz="2800" b="1" spc="-100"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485838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E326A47-9830-49E6-B278-A31DB2AF0118}" type="slidenum">
              <a:rPr lang="en-US" altLang="zh-TW" sz="1400" smtClean="0">
                <a:solidFill>
                  <a:srgbClr val="AD1F1F"/>
                </a:solidFill>
                <a:latin typeface="Times New Roman" panose="02020603050405020304" pitchFamily="18" charset="0"/>
              </a:rPr>
              <a:pPr>
                <a:spcBef>
                  <a:spcPct val="0"/>
                </a:spcBef>
                <a:buClrTx/>
                <a:buSzTx/>
                <a:buFontTx/>
                <a:buNone/>
                <a:defRPr/>
              </a:pPr>
              <a:t>188</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78184" y="980728"/>
            <a:ext cx="8750300" cy="5112569"/>
          </a:xfrm>
          <a:prstGeom prst="rect">
            <a:avLst/>
          </a:prstGeom>
          <a:noFill/>
          <a:ln w="9525">
            <a:noFill/>
            <a:miter lim="800000"/>
            <a:headEnd/>
            <a:tailEnd/>
          </a:ln>
          <a:effectLst/>
        </p:spPr>
        <p:txBody>
          <a:bodyPr/>
          <a:lstStyle/>
          <a:p>
            <a:pPr marL="261938" indent="-261938" algn="just" eaLnBrk="1" hangingPunct="1">
              <a:spcBef>
                <a:spcPts val="1200"/>
              </a:spcBef>
              <a:buClr>
                <a:prstClr val="black"/>
              </a:buClr>
              <a:buSzPct val="75000"/>
              <a:buFont typeface="Wingdings" pitchFamily="2" charset="2"/>
              <a:buChar char="l"/>
              <a:defRPr/>
            </a:pPr>
            <a:r>
              <a:rPr lang="en-US" altLang="zh-TW" sz="2800" b="1" smtClean="0">
                <a:solidFill>
                  <a:srgbClr val="100278"/>
                </a:solidFill>
                <a:latin typeface="微軟正黑體" panose="020B0604030504040204" pitchFamily="34" charset="-120"/>
                <a:ea typeface="微軟正黑體" panose="020B0604030504040204" pitchFamily="34" charset="-120"/>
              </a:rPr>
              <a:t>91.8.20</a:t>
            </a:r>
            <a:r>
              <a:rPr lang="zh-TW" altLang="en-US" sz="2800" b="1" smtClean="0">
                <a:solidFill>
                  <a:srgbClr val="100278"/>
                </a:solidFill>
                <a:latin typeface="微軟正黑體" panose="020B0604030504040204" pitchFamily="34" charset="-120"/>
                <a:ea typeface="微軟正黑體" panose="020B0604030504040204" pitchFamily="34" charset="-120"/>
              </a:rPr>
              <a:t>工程管字第</a:t>
            </a:r>
            <a:r>
              <a:rPr lang="en-US" altLang="zh-TW" sz="2800" b="1" smtClean="0">
                <a:solidFill>
                  <a:srgbClr val="100278"/>
                </a:solidFill>
                <a:latin typeface="微軟正黑體" panose="020B0604030504040204" pitchFamily="34" charset="-120"/>
                <a:ea typeface="微軟正黑體" panose="020B0604030504040204" pitchFamily="34" charset="-120"/>
              </a:rPr>
              <a:t>09100320160</a:t>
            </a:r>
            <a:r>
              <a:rPr lang="zh-TW" altLang="en-US" sz="2800" b="1" smtClean="0">
                <a:solidFill>
                  <a:srgbClr val="100278"/>
                </a:solidFill>
                <a:latin typeface="微軟正黑體" panose="020B0604030504040204" pitchFamily="34" charset="-120"/>
                <a:ea typeface="微軟正黑體" panose="020B0604030504040204" pitchFamily="34" charset="-120"/>
              </a:rPr>
              <a:t>號</a:t>
            </a:r>
            <a:r>
              <a:rPr lang="zh-TW" altLang="en-US" sz="2800" b="1">
                <a:solidFill>
                  <a:srgbClr val="100278"/>
                </a:solidFill>
                <a:latin typeface="微軟正黑體" panose="020B0604030504040204" pitchFamily="34" charset="-120"/>
                <a:ea typeface="微軟正黑體" panose="020B0604030504040204" pitchFamily="34" charset="-120"/>
              </a:rPr>
              <a:t>函 </a:t>
            </a:r>
          </a:p>
          <a:p>
            <a:pPr marL="257175" lvl="1" indent="549275" algn="just" eaLnBrk="1" hangingPunct="1">
              <a:spcBef>
                <a:spcPts val="0"/>
              </a:spcBef>
              <a:buClr>
                <a:srgbClr val="006600"/>
              </a:buClr>
              <a:buSzPct val="75000"/>
              <a:defRPr/>
            </a:pPr>
            <a:r>
              <a:rPr lang="zh-TW" altLang="en-US" sz="2700" b="1">
                <a:solidFill>
                  <a:srgbClr val="0000FF"/>
                </a:solidFill>
                <a:latin typeface="微軟正黑體" panose="020B0604030504040204" pitchFamily="34" charset="-120"/>
                <a:ea typeface="微軟正黑體" panose="020B0604030504040204" pitchFamily="34" charset="-120"/>
              </a:rPr>
              <a:t>查本</a:t>
            </a:r>
            <a:r>
              <a:rPr lang="zh-TW" altLang="en-US" sz="2700" b="1" smtClean="0">
                <a:solidFill>
                  <a:srgbClr val="0000FF"/>
                </a:solidFill>
                <a:latin typeface="微軟正黑體" panose="020B0604030504040204" pitchFamily="34" charset="-120"/>
                <a:ea typeface="微軟正黑體" panose="020B0604030504040204" pitchFamily="34" charset="-120"/>
              </a:rPr>
              <a:t>會</a:t>
            </a:r>
            <a:r>
              <a:rPr lang="en-US" altLang="zh-TW" sz="2700" b="1" smtClean="0">
                <a:solidFill>
                  <a:srgbClr val="0000FF"/>
                </a:solidFill>
                <a:latin typeface="微軟正黑體" panose="020B0604030504040204" pitchFamily="34" charset="-120"/>
                <a:ea typeface="微軟正黑體" panose="020B0604030504040204" pitchFamily="34" charset="-120"/>
              </a:rPr>
              <a:t>90</a:t>
            </a:r>
            <a:r>
              <a:rPr lang="zh-TW" altLang="en-US" sz="2700" b="1" smtClean="0">
                <a:solidFill>
                  <a:srgbClr val="0000FF"/>
                </a:solidFill>
                <a:latin typeface="微軟正黑體" panose="020B0604030504040204" pitchFamily="34" charset="-120"/>
                <a:ea typeface="微軟正黑體" panose="020B0604030504040204" pitchFamily="34" charset="-120"/>
              </a:rPr>
              <a:t>年</a:t>
            </a:r>
            <a:r>
              <a:rPr lang="en-US" altLang="zh-TW" sz="2700" b="1" smtClean="0">
                <a:solidFill>
                  <a:srgbClr val="0000FF"/>
                </a:solidFill>
                <a:latin typeface="微軟正黑體" panose="020B0604030504040204" pitchFamily="34" charset="-120"/>
                <a:ea typeface="微軟正黑體" panose="020B0604030504040204" pitchFamily="34" charset="-120"/>
              </a:rPr>
              <a:t>9</a:t>
            </a:r>
            <a:r>
              <a:rPr lang="zh-TW" altLang="en-US" sz="2700" b="1" smtClean="0">
                <a:solidFill>
                  <a:srgbClr val="0000FF"/>
                </a:solidFill>
                <a:latin typeface="微軟正黑體" panose="020B0604030504040204" pitchFamily="34" charset="-120"/>
                <a:ea typeface="微軟正黑體" panose="020B0604030504040204" pitchFamily="34" charset="-120"/>
              </a:rPr>
              <a:t>月</a:t>
            </a:r>
            <a:r>
              <a:rPr lang="en-US" altLang="zh-TW" sz="2700" b="1" smtClean="0">
                <a:solidFill>
                  <a:srgbClr val="0000FF"/>
                </a:solidFill>
                <a:latin typeface="微軟正黑體" panose="020B0604030504040204" pitchFamily="34" charset="-120"/>
                <a:ea typeface="微軟正黑體" panose="020B0604030504040204" pitchFamily="34" charset="-120"/>
              </a:rPr>
              <a:t>24</a:t>
            </a:r>
            <a:r>
              <a:rPr lang="zh-TW" altLang="en-US" sz="2700" b="1" smtClean="0">
                <a:solidFill>
                  <a:srgbClr val="0000FF"/>
                </a:solidFill>
                <a:latin typeface="微軟正黑體" panose="020B0604030504040204" pitchFamily="34" charset="-120"/>
                <a:ea typeface="微軟正黑體" panose="020B0604030504040204" pitchFamily="34" charset="-120"/>
              </a:rPr>
              <a:t>日</a:t>
            </a:r>
            <a:r>
              <a:rPr lang="zh-TW" altLang="en-US" sz="2700" b="1">
                <a:solidFill>
                  <a:srgbClr val="0000FF"/>
                </a:solidFill>
                <a:latin typeface="微軟正黑體" panose="020B0604030504040204" pitchFamily="34" charset="-120"/>
                <a:ea typeface="微軟正黑體" panose="020B0604030504040204" pitchFamily="34" charset="-120"/>
              </a:rPr>
              <a:t>（九十）工程管字</a:t>
            </a:r>
            <a:r>
              <a:rPr lang="zh-TW" altLang="en-US" sz="2700" b="1" smtClean="0">
                <a:solidFill>
                  <a:srgbClr val="0000FF"/>
                </a:solidFill>
                <a:latin typeface="微軟正黑體" panose="020B0604030504040204" pitchFamily="34" charset="-120"/>
                <a:ea typeface="微軟正黑體" panose="020B0604030504040204" pitchFamily="34" charset="-120"/>
              </a:rPr>
              <a:t>第</a:t>
            </a:r>
            <a:r>
              <a:rPr lang="en-US" altLang="zh-TW" sz="2700" b="1" smtClean="0">
                <a:solidFill>
                  <a:srgbClr val="0000FF"/>
                </a:solidFill>
                <a:latin typeface="微軟正黑體" panose="020B0604030504040204" pitchFamily="34" charset="-120"/>
                <a:ea typeface="微軟正黑體" panose="020B0604030504040204" pitchFamily="34" charset="-120"/>
              </a:rPr>
              <a:t>90031220</a:t>
            </a:r>
            <a:r>
              <a:rPr lang="zh-TW" altLang="en-US" sz="2700" b="1" smtClean="0">
                <a:solidFill>
                  <a:srgbClr val="0000FF"/>
                </a:solidFill>
                <a:latin typeface="微軟正黑體" panose="020B0604030504040204" pitchFamily="34" charset="-120"/>
                <a:ea typeface="微軟正黑體" panose="020B0604030504040204" pitchFamily="34" charset="-120"/>
              </a:rPr>
              <a:t>號</a:t>
            </a:r>
            <a:r>
              <a:rPr lang="zh-TW" altLang="en-US" sz="2700" b="1">
                <a:solidFill>
                  <a:srgbClr val="0000FF"/>
                </a:solidFill>
                <a:latin typeface="微軟正黑體" panose="020B0604030504040204" pitchFamily="34" charset="-120"/>
                <a:ea typeface="微軟正黑體" panose="020B0604030504040204" pitchFamily="34" charset="-120"/>
              </a:rPr>
              <a:t>函釋示之說明三：「</a:t>
            </a:r>
            <a:r>
              <a:rPr lang="zh-TW" altLang="en-US" sz="2700" b="1" u="sng">
                <a:solidFill>
                  <a:srgbClr val="006600"/>
                </a:solidFill>
                <a:latin typeface="微軟正黑體" panose="020B0604030504040204" pitchFamily="34" charset="-120"/>
                <a:ea typeface="微軟正黑體" panose="020B0604030504040204" pitchFamily="34" charset="-120"/>
              </a:rPr>
              <a:t>採購之主驗人員宜為</a:t>
            </a:r>
            <a:r>
              <a:rPr lang="zh-TW" altLang="en-US" sz="2700" b="1" u="sng">
                <a:solidFill>
                  <a:srgbClr val="C00000"/>
                </a:solidFill>
                <a:latin typeface="微軟正黑體" panose="020B0604030504040204" pitchFamily="34" charset="-120"/>
                <a:ea typeface="微軟正黑體" panose="020B0604030504040204" pitchFamily="34" charset="-120"/>
              </a:rPr>
              <a:t>依</a:t>
            </a:r>
            <a:r>
              <a:rPr lang="zh-TW" altLang="en-US" sz="2700" b="1" u="sng">
                <a:solidFill>
                  <a:srgbClr val="006600"/>
                </a:solidFill>
                <a:latin typeface="微軟正黑體" panose="020B0604030504040204" pitchFamily="34" charset="-120"/>
                <a:ea typeface="微軟正黑體" panose="020B0604030504040204" pitchFamily="34" charset="-120"/>
              </a:rPr>
              <a:t>機關</a:t>
            </a:r>
            <a:r>
              <a:rPr lang="zh-TW" altLang="en-US" sz="2700" b="1" u="sng">
                <a:solidFill>
                  <a:srgbClr val="C00000"/>
                </a:solidFill>
                <a:latin typeface="微軟正黑體" panose="020B0604030504040204" pitchFamily="34" charset="-120"/>
                <a:ea typeface="微軟正黑體" panose="020B0604030504040204" pitchFamily="34" charset="-120"/>
              </a:rPr>
              <a:t>人事法規進用之人員</a:t>
            </a:r>
            <a:r>
              <a:rPr lang="zh-TW" altLang="en-US" sz="2700" b="1" u="sng">
                <a:solidFill>
                  <a:srgbClr val="006600"/>
                </a:solidFill>
                <a:latin typeface="微軟正黑體" panose="020B0604030504040204" pitchFamily="34" charset="-120"/>
                <a:ea typeface="微軟正黑體" panose="020B0604030504040204" pitchFamily="34" charset="-120"/>
              </a:rPr>
              <a:t>，且</a:t>
            </a:r>
            <a:r>
              <a:rPr lang="zh-TW" altLang="en-US" sz="2700" b="1" u="sng">
                <a:solidFill>
                  <a:srgbClr val="C00000"/>
                </a:solidFill>
                <a:latin typeface="微軟正黑體" panose="020B0604030504040204" pitchFamily="34" charset="-120"/>
                <a:ea typeface="微軟正黑體" panose="020B0604030504040204" pitchFamily="34" charset="-120"/>
              </a:rPr>
              <a:t>不得為機關辦理該採購案件最基層之承辦人員</a:t>
            </a:r>
            <a:r>
              <a:rPr lang="zh-TW" altLang="en-US" sz="2700" b="1">
                <a:solidFill>
                  <a:srgbClr val="0000FF"/>
                </a:solidFill>
                <a:latin typeface="微軟正黑體" panose="020B0604030504040204" pitchFamily="34" charset="-120"/>
                <a:ea typeface="微軟正黑體" panose="020B0604030504040204" pitchFamily="34" charset="-120"/>
              </a:rPr>
              <a:t>；另為提升監造品質，確立監造責任，</a:t>
            </a:r>
            <a:r>
              <a:rPr lang="en-US" altLang="zh-TW" sz="2700" b="1">
                <a:solidFill>
                  <a:srgbClr val="0000FF"/>
                </a:solidFill>
                <a:latin typeface="微軟正黑體" panose="020B0604030504040204" pitchFamily="34" charset="-120"/>
                <a:ea typeface="微軟正黑體" panose="020B0604030504040204" pitchFamily="34" charset="-120"/>
              </a:rPr>
              <a:t>...</a:t>
            </a:r>
            <a:r>
              <a:rPr lang="zh-TW" altLang="en-US" sz="2700" b="1">
                <a:solidFill>
                  <a:srgbClr val="0000FF"/>
                </a:solidFill>
                <a:latin typeface="微軟正黑體" panose="020B0604030504040204" pitchFamily="34" charset="-120"/>
                <a:ea typeface="微軟正黑體" panose="020B0604030504040204" pitchFamily="34" charset="-120"/>
              </a:rPr>
              <a:t>又</a:t>
            </a:r>
            <a:r>
              <a:rPr lang="en-US" altLang="zh-TW" sz="2700" b="1">
                <a:solidFill>
                  <a:srgbClr val="0000FF"/>
                </a:solidFill>
                <a:latin typeface="微軟正黑體" panose="020B0604030504040204" pitchFamily="34" charset="-120"/>
                <a:ea typeface="微軟正黑體" panose="020B0604030504040204" pitchFamily="34" charset="-120"/>
              </a:rPr>
              <a:t>『</a:t>
            </a:r>
            <a:r>
              <a:rPr lang="zh-TW" altLang="en-US" sz="2700" b="1">
                <a:solidFill>
                  <a:srgbClr val="0000FF"/>
                </a:solidFill>
                <a:latin typeface="微軟正黑體" panose="020B0604030504040204" pitchFamily="34" charset="-120"/>
                <a:ea typeface="微軟正黑體" panose="020B0604030504040204" pitchFamily="34" charset="-120"/>
              </a:rPr>
              <a:t>中央政府各機關工程管理費支用要點</a:t>
            </a:r>
            <a:r>
              <a:rPr lang="en-US" altLang="zh-TW" sz="2700" b="1">
                <a:solidFill>
                  <a:srgbClr val="0000FF"/>
                </a:solidFill>
                <a:latin typeface="微軟正黑體" panose="020B0604030504040204" pitchFamily="34" charset="-120"/>
                <a:ea typeface="微軟正黑體" panose="020B0604030504040204" pitchFamily="34" charset="-120"/>
              </a:rPr>
              <a:t>』</a:t>
            </a:r>
            <a:r>
              <a:rPr lang="zh-TW" altLang="en-US" sz="2700" b="1">
                <a:solidFill>
                  <a:srgbClr val="0000FF"/>
                </a:solidFill>
                <a:latin typeface="微軟正黑體" panose="020B0604030504040204" pitchFamily="34" charset="-120"/>
                <a:ea typeface="微軟正黑體" panose="020B0604030504040204" pitchFamily="34" charset="-120"/>
              </a:rPr>
              <a:t>第三點第一項第二款規定工程管理費之支用項目，包含因工程需要，聘請臨時專門技術人員或僱用臨時監工、技工、雜工人員等之人事費用。但</a:t>
            </a:r>
            <a:r>
              <a:rPr lang="zh-TW" altLang="en-US" sz="2700" b="1" u="sng">
                <a:solidFill>
                  <a:srgbClr val="C00000"/>
                </a:solidFill>
                <a:latin typeface="微軟正黑體" panose="020B0604030504040204" pitchFamily="34" charset="-120"/>
                <a:ea typeface="微軟正黑體" panose="020B0604030504040204" pitchFamily="34" charset="-120"/>
              </a:rPr>
              <a:t>因</a:t>
            </a:r>
            <a:r>
              <a:rPr lang="zh-TW" altLang="en-US" sz="2700" b="1">
                <a:solidFill>
                  <a:srgbClr val="0000FF"/>
                </a:solidFill>
                <a:latin typeface="微軟正黑體" panose="020B0604030504040204" pitchFamily="34" charset="-120"/>
                <a:ea typeface="微軟正黑體" panose="020B0604030504040204" pitchFamily="34" charset="-120"/>
              </a:rPr>
              <a:t>各機關</a:t>
            </a:r>
            <a:r>
              <a:rPr lang="zh-TW" altLang="en-US" sz="2700" b="1" u="sng">
                <a:solidFill>
                  <a:srgbClr val="C00000"/>
                </a:solidFill>
                <a:latin typeface="微軟正黑體" panose="020B0604030504040204" pitchFamily="34" charset="-120"/>
                <a:ea typeface="微軟正黑體" panose="020B0604030504040204" pitchFamily="34" charset="-120"/>
              </a:rPr>
              <a:t>辦理</a:t>
            </a:r>
            <a:r>
              <a:rPr lang="zh-TW" altLang="en-US" sz="2700" b="1">
                <a:solidFill>
                  <a:srgbClr val="0000FF"/>
                </a:solidFill>
                <a:latin typeface="微軟正黑體" panose="020B0604030504040204" pitchFamily="34" charset="-120"/>
                <a:ea typeface="微軟正黑體" panose="020B0604030504040204" pitchFamily="34" charset="-120"/>
              </a:rPr>
              <a:t>各項</a:t>
            </a:r>
            <a:r>
              <a:rPr lang="zh-TW" altLang="en-US" sz="2700" b="1" u="sng">
                <a:solidFill>
                  <a:srgbClr val="C00000"/>
                </a:solidFill>
                <a:latin typeface="微軟正黑體" panose="020B0604030504040204" pitchFamily="34" charset="-120"/>
                <a:ea typeface="微軟正黑體" panose="020B0604030504040204" pitchFamily="34" charset="-120"/>
              </a:rPr>
              <a:t>工程監工、驗收</a:t>
            </a:r>
            <a:r>
              <a:rPr lang="zh-TW" altLang="en-US" sz="2700" b="1">
                <a:solidFill>
                  <a:srgbClr val="0000FF"/>
                </a:solidFill>
                <a:latin typeface="微軟正黑體" panose="020B0604030504040204" pitchFamily="34" charset="-120"/>
                <a:ea typeface="微軟正黑體" panose="020B0604030504040204" pitchFamily="34" charset="-120"/>
              </a:rPr>
              <a:t>等工作</a:t>
            </a:r>
            <a:r>
              <a:rPr lang="zh-TW" altLang="en-US" sz="2700" b="1" u="sng">
                <a:solidFill>
                  <a:srgbClr val="C00000"/>
                </a:solidFill>
                <a:latin typeface="微軟正黑體" panose="020B0604030504040204" pitchFamily="34" charset="-120"/>
                <a:ea typeface="微軟正黑體" panose="020B0604030504040204" pitchFamily="34" charset="-120"/>
              </a:rPr>
              <a:t>人員負有法律責任</a:t>
            </a:r>
            <a:r>
              <a:rPr lang="zh-TW" altLang="en-US" sz="2700" b="1">
                <a:solidFill>
                  <a:srgbClr val="0000FF"/>
                </a:solidFill>
                <a:latin typeface="微軟正黑體" panose="020B0604030504040204" pitchFamily="34" charset="-120"/>
                <a:ea typeface="微軟正黑體" panose="020B0604030504040204" pitchFamily="34" charset="-120"/>
              </a:rPr>
              <a:t>，</a:t>
            </a:r>
            <a:r>
              <a:rPr lang="zh-TW" altLang="en-US" sz="2700" b="1" u="sng">
                <a:solidFill>
                  <a:srgbClr val="C00000"/>
                </a:solidFill>
                <a:latin typeface="微軟正黑體" panose="020B0604030504040204" pitchFamily="34" charset="-120"/>
                <a:ea typeface="微軟正黑體" panose="020B0604030504040204" pitchFamily="34" charset="-120"/>
              </a:rPr>
              <a:t>仍以不派遣臨時人員擔任為原則</a:t>
            </a:r>
            <a:r>
              <a:rPr lang="zh-TW" altLang="en-US" sz="2700" b="1">
                <a:solidFill>
                  <a:srgbClr val="0000FF"/>
                </a:solidFill>
                <a:latin typeface="微軟正黑體" panose="020B0604030504040204" pitchFamily="34" charset="-120"/>
                <a:ea typeface="微軟正黑體" panose="020B0604030504040204" pitchFamily="34" charset="-120"/>
              </a:rPr>
              <a:t>，惟若確有所需，請參酌前開相關規定辦理。」此</a:t>
            </a:r>
            <a:r>
              <a:rPr lang="zh-TW" altLang="en-US" sz="2700" b="1" u="sng">
                <a:solidFill>
                  <a:srgbClr val="C00000"/>
                </a:solidFill>
                <a:latin typeface="微軟正黑體" panose="020B0604030504040204" pitchFamily="34" charset="-120"/>
                <a:ea typeface="微軟正黑體" panose="020B0604030504040204" pitchFamily="34" charset="-120"/>
              </a:rPr>
              <a:t>臨時人員係指非依機關人事法規進用</a:t>
            </a:r>
            <a:r>
              <a:rPr lang="zh-TW" altLang="en-US" sz="2700" b="1">
                <a:solidFill>
                  <a:srgbClr val="0000FF"/>
                </a:solidFill>
                <a:latin typeface="微軟正黑體" panose="020B0604030504040204" pitchFamily="34" charset="-120"/>
                <a:ea typeface="微軟正黑體" panose="020B0604030504040204" pitchFamily="34" charset="-120"/>
              </a:rPr>
              <a:t>，而以各該工程標案之</a:t>
            </a:r>
            <a:r>
              <a:rPr lang="zh-TW" altLang="en-US" sz="2700" b="1" u="sng">
                <a:solidFill>
                  <a:srgbClr val="C00000"/>
                </a:solidFill>
                <a:latin typeface="微軟正黑體" panose="020B0604030504040204" pitchFamily="34" charset="-120"/>
                <a:ea typeface="微軟正黑體" panose="020B0604030504040204" pitchFamily="34" charset="-120"/>
              </a:rPr>
              <a:t>工程管理費</a:t>
            </a:r>
            <a:r>
              <a:rPr lang="zh-TW" altLang="en-US" sz="2700" b="1">
                <a:solidFill>
                  <a:srgbClr val="0000FF"/>
                </a:solidFill>
                <a:latin typeface="微軟正黑體" panose="020B0604030504040204" pitchFamily="34" charset="-120"/>
                <a:ea typeface="微軟正黑體" panose="020B0604030504040204" pitchFamily="34" charset="-120"/>
              </a:rPr>
              <a:t>支用而聘請或</a:t>
            </a:r>
            <a:r>
              <a:rPr lang="zh-TW" altLang="en-US" sz="2700" b="1" u="sng">
                <a:solidFill>
                  <a:srgbClr val="C00000"/>
                </a:solidFill>
                <a:latin typeface="微軟正黑體" panose="020B0604030504040204" pitchFamily="34" charset="-120"/>
                <a:ea typeface="微軟正黑體" panose="020B0604030504040204" pitchFamily="34" charset="-120"/>
              </a:rPr>
              <a:t>僱用之</a:t>
            </a:r>
            <a:r>
              <a:rPr lang="zh-TW" altLang="en-US" sz="2700" b="1">
                <a:solidFill>
                  <a:srgbClr val="0000FF"/>
                </a:solidFill>
                <a:latin typeface="微軟正黑體" panose="020B0604030504040204" pitchFamily="34" charset="-120"/>
                <a:ea typeface="微軟正黑體" panose="020B0604030504040204" pitchFamily="34" charset="-120"/>
              </a:rPr>
              <a:t>各類</a:t>
            </a:r>
            <a:r>
              <a:rPr lang="zh-TW" altLang="en-US" sz="2700" b="1" u="sng">
                <a:solidFill>
                  <a:srgbClr val="C00000"/>
                </a:solidFill>
                <a:latin typeface="微軟正黑體" panose="020B0604030504040204" pitchFamily="34" charset="-120"/>
                <a:ea typeface="微軟正黑體" panose="020B0604030504040204" pitchFamily="34" charset="-120"/>
              </a:rPr>
              <a:t>短期性</a:t>
            </a:r>
            <a:r>
              <a:rPr lang="zh-TW" altLang="en-US" sz="2700" b="1">
                <a:solidFill>
                  <a:srgbClr val="0000FF"/>
                </a:solidFill>
                <a:latin typeface="微軟正黑體" panose="020B0604030504040204" pitchFamily="34" charset="-120"/>
                <a:ea typeface="微軟正黑體" panose="020B0604030504040204" pitchFamily="34" charset="-120"/>
              </a:rPr>
              <a:t>、特定性工作之</a:t>
            </a:r>
            <a:r>
              <a:rPr lang="zh-TW" altLang="en-US" sz="2700" b="1" u="sng">
                <a:solidFill>
                  <a:srgbClr val="C00000"/>
                </a:solidFill>
                <a:latin typeface="微軟正黑體" panose="020B0604030504040204" pitchFamily="34" charset="-120"/>
                <a:ea typeface="微軟正黑體" panose="020B0604030504040204" pitchFamily="34" charset="-120"/>
              </a:rPr>
              <a:t>人員</a:t>
            </a:r>
            <a:r>
              <a:rPr lang="zh-TW" altLang="en-US" sz="2700" b="1">
                <a:solidFill>
                  <a:srgbClr val="0000FF"/>
                </a:solidFill>
                <a:latin typeface="微軟正黑體" panose="020B0604030504040204" pitchFamily="34" charset="-120"/>
                <a:ea typeface="微軟正黑體" panose="020B0604030504040204" pitchFamily="34" charset="-120"/>
              </a:rPr>
              <a:t>。</a:t>
            </a:r>
            <a:endParaRPr lang="zh-TW" altLang="en-US" sz="2700" b="1" dirty="0">
              <a:solidFill>
                <a:srgbClr val="0000FF"/>
              </a:solidFill>
              <a:latin typeface="微軟正黑體" panose="020B0604030504040204" pitchFamily="34" charset="-120"/>
              <a:ea typeface="微軟正黑體" panose="020B0604030504040204" pitchFamily="34" charset="-120"/>
            </a:endParaRPr>
          </a:p>
        </p:txBody>
      </p:sp>
      <p:sp>
        <p:nvSpPr>
          <p:cNvPr id="5" name="Rectangle 2"/>
          <p:cNvSpPr txBox="1">
            <a:spLocks noChangeArrowheads="1"/>
          </p:cNvSpPr>
          <p:nvPr/>
        </p:nvSpPr>
        <p:spPr>
          <a:xfrm>
            <a:off x="214313" y="440668"/>
            <a:ext cx="7526039" cy="540407"/>
          </a:xfrm>
          <a:prstGeom prst="rect">
            <a:avLst/>
          </a:prstGeom>
        </p:spPr>
        <p:txBody>
          <a:bodyPr vert="horz" wrap="square" lIns="91440" tIns="45720" rIns="91440" bIns="45720" numCol="1" anchor="ctr" anchorCtr="0" compatLnSpc="1">
            <a:prstTxWarp prst="textNoShape">
              <a:avLst/>
            </a:prstTxWarp>
            <a:normAutofit fontScale="82500"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smtClean="0">
                <a:solidFill>
                  <a:srgbClr val="003399"/>
                </a:solidFill>
                <a:effectLst/>
                <a:latin typeface="微軟正黑體" panose="020B0604030504040204" pitchFamily="34" charset="-120"/>
              </a:rPr>
              <a:t>主</a:t>
            </a:r>
            <a:r>
              <a:rPr kumimoji="0" lang="zh-TW" altLang="en-US" b="1" cap="none">
                <a:solidFill>
                  <a:srgbClr val="003399"/>
                </a:solidFill>
                <a:effectLst/>
                <a:latin typeface="微軟正黑體" panose="020B0604030504040204" pitchFamily="34" charset="-120"/>
              </a:rPr>
              <a:t>驗</a:t>
            </a:r>
            <a:r>
              <a:rPr kumimoji="0" lang="zh-TW" altLang="en-US" b="1" cap="none" smtClean="0">
                <a:solidFill>
                  <a:srgbClr val="003399"/>
                </a:solidFill>
                <a:effectLst/>
                <a:latin typeface="微軟正黑體" panose="020B0604030504040204" pitchFamily="34" charset="-120"/>
              </a:rPr>
              <a:t>人不得為非依人事法規進用之臨時人員</a:t>
            </a:r>
            <a:endParaRPr kumimoji="0" lang="zh-TW" altLang="en-US" b="1" cap="none">
              <a:solidFill>
                <a:srgbClr val="003399"/>
              </a:solidFill>
              <a:effectLst/>
              <a:latin typeface="微軟正黑體" panose="020B0604030504040204" pitchFamily="34" charset="-120"/>
            </a:endParaRPr>
          </a:p>
        </p:txBody>
      </p:sp>
    </p:spTree>
    <p:extLst>
      <p:ext uri="{BB962C8B-B14F-4D97-AF65-F5344CB8AC3E}">
        <p14:creationId xmlns:p14="http://schemas.microsoft.com/office/powerpoint/2010/main" val="972079231"/>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74FE511-B862-4403-8382-28F530363EEE}" type="slidenum">
              <a:rPr lang="en-US" altLang="zh-TW" sz="1400" smtClean="0">
                <a:solidFill>
                  <a:srgbClr val="AD1F1F"/>
                </a:solidFill>
                <a:latin typeface="Times New Roman" panose="02020603050405020304" pitchFamily="18" charset="0"/>
              </a:rPr>
              <a:pPr>
                <a:spcBef>
                  <a:spcPct val="0"/>
                </a:spcBef>
                <a:buClrTx/>
                <a:buSzTx/>
                <a:buFontTx/>
                <a:buNone/>
                <a:defRPr/>
              </a:pPr>
              <a:t>189</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5419218" y="260648"/>
            <a:ext cx="3457587" cy="657225"/>
          </a:xfrm>
        </p:spPr>
        <p:txBody>
          <a:bodyPr wrap="square" lIns="91440" tIns="45720" rIns="91440" bIns="45720" numCol="1" anchorCtr="0" compatLnSpc="1">
            <a:prstTxWarp prst="textNoShape">
              <a:avLst/>
            </a:prstTxWarp>
            <a:normAutofit/>
          </a:bodyPr>
          <a:lstStyle/>
          <a:p>
            <a:pPr eaLnBrk="1" hangingPunct="1">
              <a:defRPr/>
            </a:pPr>
            <a:r>
              <a:rPr lang="zh-TW" altLang="en-US" sz="3200" b="1" cap="none">
                <a:solidFill>
                  <a:srgbClr val="003399"/>
                </a:solidFill>
                <a:effectLst/>
                <a:latin typeface="微軟正黑體" panose="020B0604030504040204" pitchFamily="34" charset="-120"/>
                <a:ea typeface="微軟正黑體" panose="020B0604030504040204" pitchFamily="34" charset="-120"/>
              </a:rPr>
              <a:t>第五章　驗收</a:t>
            </a:r>
          </a:p>
        </p:txBody>
      </p:sp>
      <p:sp>
        <p:nvSpPr>
          <p:cNvPr id="98315" name="Rectangle 11"/>
          <p:cNvSpPr>
            <a:spLocks noChangeArrowheads="1"/>
          </p:cNvSpPr>
          <p:nvPr/>
        </p:nvSpPr>
        <p:spPr bwMode="auto">
          <a:xfrm>
            <a:off x="241300" y="639279"/>
            <a:ext cx="8750300" cy="5634037"/>
          </a:xfrm>
          <a:prstGeom prst="rect">
            <a:avLst/>
          </a:prstGeom>
          <a:noFill/>
          <a:ln w="9525">
            <a:noFill/>
            <a:miter lim="800000"/>
            <a:headEnd/>
            <a:tailEnd/>
          </a:ln>
          <a:effectLst/>
        </p:spPr>
        <p:txBody>
          <a:bodyPr/>
          <a:lstStyle>
            <a:lvl1pPr marL="261938" indent="-261938">
              <a:defRPr kumimoji="1" sz="2400">
                <a:solidFill>
                  <a:schemeClr val="tx1"/>
                </a:solidFill>
                <a:latin typeface="Times New Roman" panose="02020603050405020304" pitchFamily="18" charset="0"/>
                <a:ea typeface="新細明體" panose="02020500000000000000" pitchFamily="18" charset="-120"/>
              </a:defRPr>
            </a:lvl1pPr>
            <a:lvl2pPr marL="255588" indent="550863">
              <a:defRPr kumimoji="1" sz="2400">
                <a:solidFill>
                  <a:schemeClr val="tx1"/>
                </a:solidFill>
                <a:latin typeface="Times New Roman" panose="02020603050405020304" pitchFamily="18" charset="0"/>
                <a:ea typeface="新細明體" panose="02020500000000000000" pitchFamily="18" charset="-120"/>
              </a:defRPr>
            </a:lvl2pPr>
            <a:lvl3pPr marL="806450" indent="-549275">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just" eaLnBrk="1" hangingPunct="1">
              <a:spcBef>
                <a:spcPct val="20000"/>
              </a:spcBef>
              <a:buClr>
                <a:prstClr val="black"/>
              </a:buClr>
              <a:buSzPct val="75000"/>
              <a:buFont typeface="Wingdings" panose="05000000000000000000" pitchFamily="2" charset="2"/>
              <a:buChar char="l"/>
              <a:defRPr/>
            </a:pPr>
            <a:r>
              <a:rPr lang="zh-TW" altLang="en-US" sz="2500" b="1" smtClean="0">
                <a:solidFill>
                  <a:srgbClr val="0000FF"/>
                </a:solidFill>
                <a:latin typeface="+mj-ea"/>
                <a:ea typeface="+mj-ea"/>
              </a:rPr>
              <a:t>細則第</a:t>
            </a:r>
            <a:r>
              <a:rPr lang="en-US" altLang="zh-TW" sz="2500" b="1" smtClean="0">
                <a:solidFill>
                  <a:srgbClr val="0000FF"/>
                </a:solidFill>
                <a:latin typeface="+mj-ea"/>
                <a:ea typeface="+mj-ea"/>
              </a:rPr>
              <a:t>91</a:t>
            </a:r>
            <a:r>
              <a:rPr lang="zh-TW" altLang="en-US" sz="2500" b="1" smtClean="0">
                <a:solidFill>
                  <a:srgbClr val="0000FF"/>
                </a:solidFill>
                <a:latin typeface="+mj-ea"/>
                <a:ea typeface="+mj-ea"/>
              </a:rPr>
              <a:t>條</a:t>
            </a:r>
          </a:p>
          <a:p>
            <a:pPr marL="0" lvl="1" indent="274638" algn="just" eaLnBrk="1" hangingPunct="1">
              <a:buClr>
                <a:srgbClr val="006600"/>
              </a:buClr>
              <a:buSzPct val="75000"/>
              <a:defRPr/>
            </a:pPr>
            <a:r>
              <a:rPr lang="zh-TW" altLang="en-US" sz="2500" b="1" smtClean="0">
                <a:solidFill>
                  <a:srgbClr val="006600"/>
                </a:solidFill>
                <a:latin typeface="+mj-ea"/>
                <a:ea typeface="+mj-ea"/>
              </a:rPr>
              <a:t>機關辦理驗收人員之分工如下：</a:t>
            </a:r>
            <a:r>
              <a:rPr lang="zh-TW" altLang="en-US" sz="2500" smtClean="0">
                <a:solidFill>
                  <a:prstClr val="black"/>
                </a:solidFill>
                <a:latin typeface="+mj-ea"/>
                <a:ea typeface="+mj-ea"/>
              </a:rPr>
              <a:t> </a:t>
            </a:r>
            <a:endParaRPr lang="zh-TW" altLang="en-US" sz="2500" b="1" smtClean="0">
              <a:solidFill>
                <a:srgbClr val="006600"/>
              </a:solidFill>
              <a:latin typeface="+mj-ea"/>
              <a:ea typeface="+mj-ea"/>
            </a:endParaRPr>
          </a:p>
          <a:p>
            <a:pPr marL="627063" lvl="2" indent="-627063" algn="just" eaLnBrk="1" hangingPunct="1">
              <a:buClr>
                <a:srgbClr val="0000FF"/>
              </a:buClr>
              <a:buSzPct val="75000"/>
              <a:defRPr/>
            </a:pPr>
            <a:r>
              <a:rPr lang="zh-TW" altLang="en-US" sz="2500" b="1" smtClean="0">
                <a:solidFill>
                  <a:srgbClr val="0000FF"/>
                </a:solidFill>
                <a:latin typeface="+mj-ea"/>
                <a:ea typeface="+mj-ea"/>
              </a:rPr>
              <a:t>一、</a:t>
            </a:r>
            <a:r>
              <a:rPr lang="zh-TW" altLang="en-US" sz="2500" b="1" u="heavy" smtClean="0">
                <a:solidFill>
                  <a:srgbClr val="0000FF"/>
                </a:solidFill>
                <a:uFill>
                  <a:solidFill>
                    <a:srgbClr val="C00000"/>
                  </a:solidFill>
                </a:uFill>
                <a:latin typeface="+mj-ea"/>
                <a:ea typeface="+mj-ea"/>
              </a:rPr>
              <a:t>主驗人員</a:t>
            </a:r>
            <a:r>
              <a:rPr lang="zh-TW" altLang="en-US" sz="2500" b="1" smtClean="0">
                <a:solidFill>
                  <a:srgbClr val="0000FF"/>
                </a:solidFill>
                <a:latin typeface="+mj-ea"/>
                <a:ea typeface="+mj-ea"/>
              </a:rPr>
              <a:t>：主持驗收程序，抽查驗核廠商履約結果有無與契約、圖說或貨樣規定不符，並決定不符時之處置。</a:t>
            </a:r>
            <a:r>
              <a:rPr lang="zh-TW" altLang="en-US" sz="2500" smtClean="0">
                <a:solidFill>
                  <a:prstClr val="black"/>
                </a:solidFill>
                <a:latin typeface="+mj-ea"/>
                <a:ea typeface="+mj-ea"/>
              </a:rPr>
              <a:t> </a:t>
            </a:r>
            <a:endParaRPr lang="zh-TW" altLang="en-US" sz="2500" b="1" smtClean="0">
              <a:solidFill>
                <a:srgbClr val="0000FF"/>
              </a:solidFill>
              <a:latin typeface="+mj-ea"/>
              <a:ea typeface="+mj-ea"/>
            </a:endParaRPr>
          </a:p>
          <a:p>
            <a:pPr marL="627063" lvl="2" indent="-627063" algn="just" eaLnBrk="1" hangingPunct="1">
              <a:buClr>
                <a:srgbClr val="0000FF"/>
              </a:buClr>
              <a:buSzPct val="75000"/>
              <a:defRPr/>
            </a:pPr>
            <a:r>
              <a:rPr lang="zh-TW" altLang="en-US" sz="2500" b="1" smtClean="0">
                <a:solidFill>
                  <a:srgbClr val="0000FF"/>
                </a:solidFill>
                <a:latin typeface="+mj-ea"/>
                <a:ea typeface="+mj-ea"/>
              </a:rPr>
              <a:t>二、</a:t>
            </a:r>
            <a:r>
              <a:rPr lang="zh-TW" altLang="en-US" sz="2500" b="1" u="heavy">
                <a:solidFill>
                  <a:srgbClr val="0000FF"/>
                </a:solidFill>
                <a:uFill>
                  <a:solidFill>
                    <a:srgbClr val="C00000"/>
                  </a:solidFill>
                </a:uFill>
                <a:latin typeface="+mj-ea"/>
                <a:ea typeface="+mj-ea"/>
              </a:rPr>
              <a:t>會驗人員</a:t>
            </a:r>
            <a:r>
              <a:rPr lang="zh-TW" altLang="en-US" sz="2500" b="1" smtClean="0">
                <a:solidFill>
                  <a:srgbClr val="0000FF"/>
                </a:solidFill>
                <a:latin typeface="+mj-ea"/>
                <a:ea typeface="+mj-ea"/>
              </a:rPr>
              <a:t>：會同抽查驗核廠商履約結果有無與契約、圖說或貨樣規定不符，並會同決定不符時之處置。但採購事項單純者得免之。</a:t>
            </a:r>
            <a:r>
              <a:rPr lang="zh-TW" altLang="en-US" sz="2500" smtClean="0">
                <a:solidFill>
                  <a:prstClr val="black"/>
                </a:solidFill>
                <a:latin typeface="+mj-ea"/>
                <a:ea typeface="+mj-ea"/>
              </a:rPr>
              <a:t> </a:t>
            </a:r>
            <a:endParaRPr lang="zh-TW" altLang="en-US" sz="2500" b="1" smtClean="0">
              <a:solidFill>
                <a:srgbClr val="0000FF"/>
              </a:solidFill>
              <a:latin typeface="+mj-ea"/>
              <a:ea typeface="+mj-ea"/>
            </a:endParaRPr>
          </a:p>
          <a:p>
            <a:pPr marL="627063" lvl="2" indent="-627063" algn="just" eaLnBrk="1" hangingPunct="1">
              <a:buClr>
                <a:srgbClr val="0000FF"/>
              </a:buClr>
              <a:buSzPct val="75000"/>
              <a:defRPr/>
            </a:pPr>
            <a:r>
              <a:rPr lang="zh-TW" altLang="en-US" sz="2500" b="1" smtClean="0">
                <a:solidFill>
                  <a:srgbClr val="0000FF"/>
                </a:solidFill>
                <a:latin typeface="+mj-ea"/>
                <a:ea typeface="+mj-ea"/>
              </a:rPr>
              <a:t>三、</a:t>
            </a:r>
            <a:r>
              <a:rPr lang="zh-TW" altLang="en-US" sz="2500" b="1" u="heavy">
                <a:solidFill>
                  <a:srgbClr val="0000FF"/>
                </a:solidFill>
                <a:uFill>
                  <a:solidFill>
                    <a:srgbClr val="C00000"/>
                  </a:solidFill>
                </a:uFill>
                <a:latin typeface="+mj-ea"/>
                <a:ea typeface="+mj-ea"/>
              </a:rPr>
              <a:t>協驗人員</a:t>
            </a:r>
            <a:r>
              <a:rPr lang="zh-TW" altLang="en-US" sz="2500" b="1" smtClean="0">
                <a:solidFill>
                  <a:srgbClr val="0000FF"/>
                </a:solidFill>
                <a:latin typeface="+mj-ea"/>
                <a:ea typeface="+mj-ea"/>
              </a:rPr>
              <a:t>：協助辦理驗收有關作業。但採購事項單純者得免之。 </a:t>
            </a:r>
          </a:p>
          <a:p>
            <a:pPr marL="0" lvl="1" indent="274638" algn="just" eaLnBrk="1" hangingPunct="1">
              <a:spcBef>
                <a:spcPts val="600"/>
              </a:spcBef>
              <a:buClr>
                <a:srgbClr val="006600"/>
              </a:buClr>
              <a:buSzPct val="75000"/>
              <a:defRPr/>
            </a:pPr>
            <a:r>
              <a:rPr lang="zh-TW" altLang="en-US" sz="2500" b="1" u="heavy" smtClean="0">
                <a:solidFill>
                  <a:srgbClr val="006600"/>
                </a:solidFill>
                <a:uFill>
                  <a:solidFill>
                    <a:srgbClr val="0000FF"/>
                  </a:solidFill>
                </a:uFill>
                <a:latin typeface="+mj-ea"/>
                <a:ea typeface="+mj-ea"/>
              </a:rPr>
              <a:t>會驗人員</a:t>
            </a:r>
            <a:r>
              <a:rPr lang="zh-TW" altLang="en-US" sz="2500" b="1" smtClean="0">
                <a:solidFill>
                  <a:srgbClr val="006600"/>
                </a:solidFill>
                <a:latin typeface="+mj-ea"/>
                <a:ea typeface="+mj-ea"/>
              </a:rPr>
              <a:t>，為接管或使用機關</a:t>
            </a:r>
            <a:r>
              <a:rPr lang="en-US" altLang="zh-TW" sz="2500" b="1" smtClean="0">
                <a:solidFill>
                  <a:srgbClr val="006600"/>
                </a:solidFill>
                <a:latin typeface="+mj-ea"/>
                <a:ea typeface="+mj-ea"/>
              </a:rPr>
              <a:t>(</a:t>
            </a:r>
            <a:r>
              <a:rPr lang="zh-TW" altLang="en-US" sz="2500" b="1" smtClean="0">
                <a:solidFill>
                  <a:srgbClr val="006600"/>
                </a:solidFill>
                <a:latin typeface="+mj-ea"/>
                <a:ea typeface="+mj-ea"/>
              </a:rPr>
              <a:t>單位</a:t>
            </a:r>
            <a:r>
              <a:rPr lang="en-US" altLang="zh-TW" sz="2500" b="1" smtClean="0">
                <a:solidFill>
                  <a:srgbClr val="006600"/>
                </a:solidFill>
                <a:latin typeface="+mj-ea"/>
                <a:ea typeface="+mj-ea"/>
              </a:rPr>
              <a:t>)</a:t>
            </a:r>
            <a:r>
              <a:rPr lang="zh-TW" altLang="en-US" sz="2500" b="1" smtClean="0">
                <a:solidFill>
                  <a:srgbClr val="006600"/>
                </a:solidFill>
                <a:latin typeface="+mj-ea"/>
                <a:ea typeface="+mj-ea"/>
              </a:rPr>
              <a:t>人員。</a:t>
            </a:r>
          </a:p>
          <a:p>
            <a:pPr marL="0" lvl="1" indent="274638" algn="just" eaLnBrk="1" hangingPunct="1">
              <a:buClr>
                <a:srgbClr val="006600"/>
              </a:buClr>
              <a:buSzPct val="75000"/>
              <a:defRPr/>
            </a:pPr>
            <a:r>
              <a:rPr lang="zh-TW" altLang="en-US" sz="2500" b="1" u="heavy">
                <a:solidFill>
                  <a:srgbClr val="006600"/>
                </a:solidFill>
                <a:uFill>
                  <a:solidFill>
                    <a:srgbClr val="0000FF"/>
                  </a:solidFill>
                </a:uFill>
                <a:latin typeface="+mj-ea"/>
                <a:ea typeface="+mj-ea"/>
              </a:rPr>
              <a:t>協驗人員</a:t>
            </a:r>
            <a:r>
              <a:rPr lang="zh-TW" altLang="en-US" sz="2500" b="1" smtClean="0">
                <a:solidFill>
                  <a:srgbClr val="006600"/>
                </a:solidFill>
                <a:latin typeface="+mj-ea"/>
                <a:ea typeface="+mj-ea"/>
              </a:rPr>
              <a:t>，為設計、監造、承辦採購單位人員或機關委託之專業人員或機構人員。</a:t>
            </a:r>
          </a:p>
          <a:p>
            <a:pPr marL="0" lvl="1" indent="274638" algn="just" eaLnBrk="1" hangingPunct="1">
              <a:buClr>
                <a:srgbClr val="006600"/>
              </a:buClr>
              <a:buSzPct val="75000"/>
              <a:defRPr/>
            </a:pPr>
            <a:r>
              <a:rPr lang="zh-TW" altLang="en-US" sz="2500" b="1" smtClean="0">
                <a:solidFill>
                  <a:srgbClr val="006600"/>
                </a:solidFill>
                <a:latin typeface="+mj-ea"/>
                <a:ea typeface="+mj-ea"/>
              </a:rPr>
              <a:t>法令或契約載有驗收時應辦理丈量、檢驗或試驗之方法、程序或標準者，應依其規定辦理。</a:t>
            </a:r>
          </a:p>
          <a:p>
            <a:pPr marL="0" lvl="1" indent="274638" algn="just" eaLnBrk="1" hangingPunct="1">
              <a:buClr>
                <a:srgbClr val="006600"/>
              </a:buClr>
              <a:buSzPct val="75000"/>
              <a:defRPr/>
            </a:pPr>
            <a:r>
              <a:rPr lang="zh-TW" altLang="en-US" sz="2500" b="1" smtClean="0">
                <a:solidFill>
                  <a:srgbClr val="006600"/>
                </a:solidFill>
                <a:latin typeface="+mj-ea"/>
                <a:ea typeface="+mj-ea"/>
              </a:rPr>
              <a:t>有</a:t>
            </a:r>
            <a:r>
              <a:rPr lang="zh-TW" altLang="en-US" sz="2500" b="1" u="heavy">
                <a:solidFill>
                  <a:srgbClr val="006600"/>
                </a:solidFill>
                <a:uFill>
                  <a:solidFill>
                    <a:srgbClr val="0000FF"/>
                  </a:solidFill>
                </a:uFill>
                <a:latin typeface="+mj-ea"/>
                <a:ea typeface="+mj-ea"/>
              </a:rPr>
              <a:t>監驗人員</a:t>
            </a:r>
            <a:r>
              <a:rPr lang="zh-TW" altLang="en-US" sz="2500" b="1" smtClean="0">
                <a:solidFill>
                  <a:srgbClr val="006600"/>
                </a:solidFill>
                <a:latin typeface="+mj-ea"/>
                <a:ea typeface="+mj-ea"/>
              </a:rPr>
              <a:t>者，其工作事項為</a:t>
            </a:r>
            <a:r>
              <a:rPr lang="zh-TW" altLang="en-US" sz="2500" b="1" u="heavy">
                <a:solidFill>
                  <a:srgbClr val="006600"/>
                </a:solidFill>
                <a:uFill>
                  <a:solidFill>
                    <a:srgbClr val="0000FF"/>
                  </a:solidFill>
                </a:uFill>
                <a:latin typeface="+mj-ea"/>
                <a:ea typeface="+mj-ea"/>
              </a:rPr>
              <a:t>監視驗收程序</a:t>
            </a:r>
            <a:r>
              <a:rPr lang="zh-TW" altLang="en-US" sz="2500" b="1" smtClean="0">
                <a:solidFill>
                  <a:srgbClr val="006600"/>
                </a:solidFill>
                <a:latin typeface="+mj-ea"/>
                <a:ea typeface="+mj-ea"/>
              </a:rPr>
              <a:t>。</a:t>
            </a:r>
            <a:r>
              <a:rPr lang="zh-TW" altLang="en-US" sz="2500" smtClean="0">
                <a:solidFill>
                  <a:prstClr val="black"/>
                </a:solidFill>
                <a:latin typeface="+mj-ea"/>
                <a:ea typeface="+mj-ea"/>
              </a:rPr>
              <a:t>  </a:t>
            </a:r>
            <a:endParaRPr lang="en-US" altLang="zh-TW" sz="2500" smtClean="0">
              <a:solidFill>
                <a:prstClr val="black"/>
              </a:solidFill>
              <a:latin typeface="+mj-ea"/>
              <a:ea typeface="+mj-ea"/>
            </a:endParaRPr>
          </a:p>
        </p:txBody>
      </p:sp>
    </p:spTree>
    <p:extLst>
      <p:ext uri="{BB962C8B-B14F-4D97-AF65-F5344CB8AC3E}">
        <p14:creationId xmlns:p14="http://schemas.microsoft.com/office/powerpoint/2010/main" val="42909280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書卷 (水平) 1"/>
          <p:cNvSpPr/>
          <p:nvPr/>
        </p:nvSpPr>
        <p:spPr>
          <a:xfrm>
            <a:off x="467544" y="124285"/>
            <a:ext cx="8208912" cy="892447"/>
          </a:xfrm>
          <a:prstGeom prst="horizontalScroll">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900" b="1" smtClean="0">
                <a:solidFill>
                  <a:prstClr val="white"/>
                </a:solidFill>
                <a:effectLst>
                  <a:outerShdw blurRad="38100" dist="38100" dir="2700000" algn="tl">
                    <a:srgbClr val="C0C0C0"/>
                  </a:outerShdw>
                </a:effectLst>
                <a:latin typeface="微軟正黑體" panose="020B0604030504040204" pitchFamily="34" charset="-120"/>
              </a:rPr>
              <a:t>開標主持人、驗收主驗人、監辦人員之指定</a:t>
            </a:r>
            <a:r>
              <a:rPr lang="en-US" altLang="zh-TW" sz="2900" b="1" smtClean="0">
                <a:solidFill>
                  <a:prstClr val="white"/>
                </a:solidFill>
                <a:effectLst>
                  <a:outerShdw blurRad="38100" dist="38100" dir="2700000" algn="tl">
                    <a:srgbClr val="C0C0C0"/>
                  </a:outerShdw>
                </a:effectLst>
                <a:latin typeface="微軟正黑體" panose="020B0604030504040204" pitchFamily="34" charset="-120"/>
              </a:rPr>
              <a:t>(</a:t>
            </a:r>
            <a:r>
              <a:rPr lang="zh-TW" altLang="en-US" sz="2900" b="1" smtClean="0">
                <a:solidFill>
                  <a:prstClr val="white"/>
                </a:solidFill>
                <a:effectLst>
                  <a:outerShdw blurRad="38100" dist="38100" dir="2700000" algn="tl">
                    <a:srgbClr val="C0C0C0"/>
                  </a:outerShdw>
                </a:effectLst>
                <a:latin typeface="微軟正黑體" panose="020B0604030504040204" pitchFamily="34" charset="-120"/>
              </a:rPr>
              <a:t>派</a:t>
            </a:r>
            <a:r>
              <a:rPr lang="en-US" altLang="zh-TW" sz="2900" b="1" smtClean="0">
                <a:solidFill>
                  <a:prstClr val="white"/>
                </a:solidFill>
                <a:effectLst>
                  <a:outerShdw blurRad="38100" dist="38100" dir="2700000" algn="tl">
                    <a:srgbClr val="C0C0C0"/>
                  </a:outerShdw>
                </a:effectLst>
                <a:latin typeface="微軟正黑體" panose="020B0604030504040204" pitchFamily="34" charset="-120"/>
              </a:rPr>
              <a:t>)</a:t>
            </a:r>
            <a:endParaRPr lang="zh-TW" altLang="en-US" sz="2900" dirty="0">
              <a:solidFill>
                <a:prstClr val="white"/>
              </a:solidFill>
              <a:latin typeface="微軟正黑體" panose="020B0604030504040204" pitchFamily="34" charset="-120"/>
            </a:endParaRPr>
          </a:p>
        </p:txBody>
      </p:sp>
      <p:graphicFrame>
        <p:nvGraphicFramePr>
          <p:cNvPr id="3" name="表格 2"/>
          <p:cNvGraphicFramePr>
            <a:graphicFrameLocks noGrp="1"/>
          </p:cNvGraphicFramePr>
          <p:nvPr>
            <p:extLst/>
          </p:nvPr>
        </p:nvGraphicFramePr>
        <p:xfrm>
          <a:off x="287524" y="1088740"/>
          <a:ext cx="8604957" cy="5497252"/>
        </p:xfrm>
        <a:graphic>
          <a:graphicData uri="http://schemas.openxmlformats.org/drawingml/2006/table">
            <a:tbl>
              <a:tblPr firstRow="1" bandRow="1">
                <a:tableStyleId>{5C22544A-7EE6-4342-B048-85BDC9FD1C3A}</a:tableStyleId>
              </a:tblPr>
              <a:tblGrid>
                <a:gridCol w="1080120"/>
                <a:gridCol w="1368152"/>
                <a:gridCol w="6156685"/>
              </a:tblGrid>
              <a:tr h="468052">
                <a:tc>
                  <a:txBody>
                    <a:bodyPr/>
                    <a:lstStyle/>
                    <a:p>
                      <a:pPr algn="ctr"/>
                      <a:r>
                        <a:rPr lang="zh-TW" altLang="en-US" sz="2400" smtClean="0">
                          <a:solidFill>
                            <a:schemeClr val="tx1"/>
                          </a:solidFill>
                          <a:effectLst>
                            <a:outerShdw blurRad="38100" dist="38100" dir="2700000" algn="tl">
                              <a:srgbClr val="000000">
                                <a:alpha val="43137"/>
                              </a:srgbClr>
                            </a:outerShdw>
                          </a:effectLst>
                        </a:rPr>
                        <a:t>項目</a:t>
                      </a:r>
                      <a:endParaRPr lang="zh-TW" altLang="en-US" sz="2400">
                        <a:solidFill>
                          <a:schemeClr val="tx1"/>
                        </a:solidFill>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zh-TW" altLang="en-US" sz="2400" smtClean="0">
                          <a:solidFill>
                            <a:schemeClr val="tx1"/>
                          </a:solidFill>
                          <a:effectLst>
                            <a:outerShdw blurRad="38100" dist="38100" dir="2700000" algn="tl">
                              <a:srgbClr val="000000">
                                <a:alpha val="43137"/>
                              </a:srgbClr>
                            </a:outerShdw>
                          </a:effectLst>
                        </a:rPr>
                        <a:t>依據</a:t>
                      </a:r>
                      <a:endParaRPr lang="zh-TW" altLang="en-US" sz="2400">
                        <a:solidFill>
                          <a:schemeClr val="tx1"/>
                        </a:solidFill>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zh-TW" altLang="en-US" sz="2400" smtClean="0">
                          <a:solidFill>
                            <a:schemeClr val="tx1"/>
                          </a:solidFill>
                          <a:effectLst>
                            <a:outerShdw blurRad="38100" dist="38100" dir="2700000" algn="tl">
                              <a:srgbClr val="000000">
                                <a:alpha val="43137"/>
                              </a:srgbClr>
                            </a:outerShdw>
                          </a:effectLst>
                        </a:rPr>
                        <a:t>規定</a:t>
                      </a:r>
                      <a:endParaRPr lang="zh-TW" altLang="en-US" sz="2400">
                        <a:solidFill>
                          <a:schemeClr val="tx1"/>
                        </a:solidFill>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411480">
                <a:tc rowSpan="3">
                  <a:txBody>
                    <a:bodyPr/>
                    <a:lstStyle/>
                    <a:p>
                      <a:pPr marL="0" algn="just" rtl="0" eaLnBrk="1" latinLnBrk="0" hangingPunct="1"/>
                      <a:r>
                        <a:rPr kumimoji="0" lang="zh-TW" altLang="en-US" sz="2400" kern="1200" spc="-100" baseline="0" smtClean="0">
                          <a:solidFill>
                            <a:srgbClr val="0000FF"/>
                          </a:solidFill>
                          <a:latin typeface="+mn-lt"/>
                          <a:ea typeface="+mn-ea"/>
                          <a:cs typeface="+mn-cs"/>
                        </a:rPr>
                        <a:t>上級機關監辦人員</a:t>
                      </a:r>
                      <a:endParaRPr kumimoji="0" lang="zh-TW" altLang="en-US" sz="2400" kern="1200" spc="-100" baseline="0">
                        <a:solidFill>
                          <a:srgbClr val="0000FF"/>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zh-TW" altLang="en-US" sz="2400" kern="1200" spc="-100" baseline="0" smtClean="0">
                          <a:solidFill>
                            <a:srgbClr val="0000FF"/>
                          </a:solidFill>
                          <a:latin typeface="+mn-lt"/>
                          <a:ea typeface="+mn-ea"/>
                          <a:cs typeface="+mn-cs"/>
                        </a:rPr>
                        <a:t>採購法</a:t>
                      </a:r>
                      <a:r>
                        <a:rPr kumimoji="0" lang="en-US" altLang="zh-TW" sz="2400" kern="1200" spc="-100" baseline="0" smtClean="0">
                          <a:solidFill>
                            <a:srgbClr val="0000FF"/>
                          </a:solidFill>
                          <a:latin typeface="+mn-lt"/>
                          <a:ea typeface="+mn-ea"/>
                          <a:cs typeface="+mn-cs"/>
                        </a:rPr>
                        <a:t>12,1</a:t>
                      </a:r>
                      <a:endParaRPr kumimoji="0" lang="zh-TW" altLang="en-US" sz="2400" kern="1200" spc="-100" baseline="0">
                        <a:solidFill>
                          <a:srgbClr val="0000FF"/>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r>
                        <a:rPr lang="zh-TW" altLang="en-US" sz="2400" smtClean="0">
                          <a:solidFill>
                            <a:srgbClr val="0000FF"/>
                          </a:solidFill>
                        </a:rPr>
                        <a:t>機關辦理</a:t>
                      </a:r>
                      <a:r>
                        <a:rPr lang="zh-TW" altLang="en-US" sz="2400" b="1" smtClean="0">
                          <a:solidFill>
                            <a:srgbClr val="C00000"/>
                          </a:solidFill>
                        </a:rPr>
                        <a:t>查核金額以上</a:t>
                      </a:r>
                      <a:r>
                        <a:rPr lang="zh-TW" altLang="en-US" sz="2400" smtClean="0">
                          <a:solidFill>
                            <a:srgbClr val="0000FF"/>
                          </a:solidFill>
                        </a:rPr>
                        <a:t>採購之開標、比價、議價、決標及驗收時，</a:t>
                      </a:r>
                      <a:r>
                        <a:rPr lang="zh-TW" altLang="en-US" sz="2400" b="1" u="sng" smtClean="0">
                          <a:solidFill>
                            <a:srgbClr val="0000FF"/>
                          </a:solidFill>
                        </a:rPr>
                        <a:t>應於規定期限內</a:t>
                      </a:r>
                      <a:r>
                        <a:rPr lang="zh-TW" altLang="en-US" sz="2400" smtClean="0">
                          <a:solidFill>
                            <a:srgbClr val="0000FF"/>
                          </a:solidFill>
                        </a:rPr>
                        <a:t>，檢送相關文件</a:t>
                      </a:r>
                      <a:r>
                        <a:rPr kumimoji="0" lang="zh-TW" altLang="en-US" sz="2400" b="1" u="sng" kern="1200" smtClean="0">
                          <a:solidFill>
                            <a:srgbClr val="0000FF"/>
                          </a:solidFill>
                          <a:latin typeface="+mn-lt"/>
                          <a:ea typeface="+mn-ea"/>
                          <a:cs typeface="+mn-cs"/>
                        </a:rPr>
                        <a:t>報請上級機關派員監辦</a:t>
                      </a:r>
                      <a:r>
                        <a:rPr lang="zh-TW" altLang="en-US" sz="2400" smtClean="0">
                          <a:solidFill>
                            <a:srgbClr val="0000FF"/>
                          </a:solidFill>
                        </a:rPr>
                        <a:t>；</a:t>
                      </a:r>
                      <a:r>
                        <a:rPr kumimoji="0" lang="zh-TW" altLang="en-US" sz="2400" b="1" u="sng" kern="1200" smtClean="0">
                          <a:solidFill>
                            <a:srgbClr val="0000FF"/>
                          </a:solidFill>
                          <a:latin typeface="+mn-lt"/>
                          <a:ea typeface="+mn-ea"/>
                          <a:cs typeface="+mn-cs"/>
                        </a:rPr>
                        <a:t>上級機關得</a:t>
                      </a:r>
                      <a:r>
                        <a:rPr lang="zh-TW" altLang="en-US" sz="2400" smtClean="0">
                          <a:solidFill>
                            <a:srgbClr val="0000FF"/>
                          </a:solidFill>
                        </a:rPr>
                        <a:t>視事實需要</a:t>
                      </a:r>
                      <a:r>
                        <a:rPr kumimoji="0" lang="zh-TW" altLang="en-US" sz="2400" b="1" u="sng" kern="1200" smtClean="0">
                          <a:solidFill>
                            <a:srgbClr val="0000FF"/>
                          </a:solidFill>
                          <a:latin typeface="+mn-lt"/>
                          <a:ea typeface="+mn-ea"/>
                          <a:cs typeface="+mn-cs"/>
                        </a:rPr>
                        <a:t>訂定授權條件</a:t>
                      </a:r>
                      <a:r>
                        <a:rPr lang="zh-TW" altLang="en-US" sz="2400" smtClean="0">
                          <a:solidFill>
                            <a:srgbClr val="0000FF"/>
                          </a:solidFill>
                        </a:rPr>
                        <a:t>，由機關自行辦理。</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411480">
                <a:tc vMerge="1">
                  <a:txBody>
                    <a:bodyPr/>
                    <a:lstStyle/>
                    <a:p>
                      <a:pPr marL="0" algn="just" rtl="0" eaLnBrk="1" latinLnBrk="0" hangingPunct="1"/>
                      <a:endParaRPr kumimoji="0" lang="zh-TW" altLang="en-US" sz="2400" kern="1200" spc="-100" baseline="0">
                        <a:solidFill>
                          <a:srgbClr val="0000FF"/>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zh-TW" altLang="en-US" sz="2400" kern="1200" spc="-100" baseline="0" smtClean="0">
                          <a:solidFill>
                            <a:srgbClr val="0000FF"/>
                          </a:solidFill>
                          <a:latin typeface="+mn-lt"/>
                          <a:ea typeface="+mn-ea"/>
                          <a:cs typeface="+mn-cs"/>
                        </a:rPr>
                        <a:t>細則</a:t>
                      </a:r>
                      <a:r>
                        <a:rPr kumimoji="0" lang="en-US" altLang="zh-TW" sz="2400" kern="1200" spc="-100" baseline="0" smtClean="0">
                          <a:solidFill>
                            <a:srgbClr val="0000FF"/>
                          </a:solidFill>
                          <a:latin typeface="+mn-lt"/>
                          <a:ea typeface="+mn-ea"/>
                          <a:cs typeface="+mn-cs"/>
                        </a:rPr>
                        <a:t>7</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r>
                        <a:rPr lang="en-US" altLang="zh-TW" sz="2400" smtClean="0">
                          <a:solidFill>
                            <a:srgbClr val="0000FF"/>
                          </a:solidFill>
                        </a:rPr>
                        <a:t>...</a:t>
                      </a:r>
                      <a:r>
                        <a:rPr lang="zh-TW" altLang="en-US" sz="2400" smtClean="0">
                          <a:solidFill>
                            <a:srgbClr val="0000FF"/>
                          </a:solidFill>
                        </a:rPr>
                        <a:t>查核金額以上採購</a:t>
                      </a:r>
                      <a:r>
                        <a:rPr lang="en-US" altLang="zh-TW" sz="2400" smtClean="0">
                          <a:solidFill>
                            <a:srgbClr val="0000FF"/>
                          </a:solidFill>
                        </a:rPr>
                        <a:t>...</a:t>
                      </a:r>
                      <a:r>
                        <a:rPr lang="zh-TW" altLang="en-US" sz="2400" smtClean="0">
                          <a:solidFill>
                            <a:srgbClr val="0000FF"/>
                          </a:solidFill>
                        </a:rPr>
                        <a:t>，</a:t>
                      </a:r>
                      <a:r>
                        <a:rPr lang="zh-TW" altLang="en-US" sz="2400" b="1" smtClean="0">
                          <a:solidFill>
                            <a:srgbClr val="C00000"/>
                          </a:solidFill>
                        </a:rPr>
                        <a:t>應於等標期或截止收件日五日前</a:t>
                      </a:r>
                      <a:r>
                        <a:rPr lang="zh-TW" altLang="en-US" sz="2400" smtClean="0">
                          <a:solidFill>
                            <a:srgbClr val="0000FF"/>
                          </a:solidFill>
                        </a:rPr>
                        <a:t>檢送</a:t>
                      </a:r>
                      <a:r>
                        <a:rPr lang="en-US" altLang="zh-TW" sz="2400" smtClean="0">
                          <a:solidFill>
                            <a:srgbClr val="0000FF"/>
                          </a:solidFill>
                        </a:rPr>
                        <a:t>..</a:t>
                      </a:r>
                      <a:r>
                        <a:rPr lang="zh-TW" altLang="en-US" sz="2400" smtClean="0">
                          <a:solidFill>
                            <a:srgbClr val="0000FF"/>
                          </a:solidFill>
                        </a:rPr>
                        <a:t>相關文件，報請上級機關派員監辦。</a:t>
                      </a:r>
                    </a:p>
                    <a:p>
                      <a:pPr algn="just"/>
                      <a:r>
                        <a:rPr lang="en-US" altLang="zh-TW" sz="2400" smtClean="0">
                          <a:solidFill>
                            <a:srgbClr val="0000FF"/>
                          </a:solidFill>
                        </a:rPr>
                        <a:t>...</a:t>
                      </a:r>
                      <a:r>
                        <a:rPr lang="zh-TW" altLang="en-US" sz="2400" smtClean="0">
                          <a:solidFill>
                            <a:srgbClr val="0000FF"/>
                          </a:solidFill>
                        </a:rPr>
                        <a:t>，於</a:t>
                      </a:r>
                      <a:r>
                        <a:rPr lang="zh-TW" altLang="en-US" sz="2400" b="1" u="sng" smtClean="0">
                          <a:solidFill>
                            <a:srgbClr val="0000FF"/>
                          </a:solidFill>
                        </a:rPr>
                        <a:t>流標、廢標或取消招標重行招標</a:t>
                      </a:r>
                      <a:r>
                        <a:rPr lang="zh-TW" altLang="en-US" sz="2400" smtClean="0">
                          <a:solidFill>
                            <a:srgbClr val="0000FF"/>
                          </a:solidFill>
                        </a:rPr>
                        <a:t>時，</a:t>
                      </a:r>
                      <a:r>
                        <a:rPr lang="zh-TW" altLang="en-US" sz="2400" b="1" smtClean="0">
                          <a:solidFill>
                            <a:srgbClr val="C00000"/>
                          </a:solidFill>
                        </a:rPr>
                        <a:t>得予縮短</a:t>
                      </a:r>
                      <a:r>
                        <a:rPr lang="zh-TW" altLang="en-US" sz="2400" smtClean="0">
                          <a:solidFill>
                            <a:srgbClr val="0000FF"/>
                          </a:solidFill>
                        </a:rPr>
                        <a:t>；</a:t>
                      </a:r>
                      <a:r>
                        <a:rPr lang="en-US" altLang="zh-TW" sz="2400" smtClean="0">
                          <a:solidFill>
                            <a:srgbClr val="0000FF"/>
                          </a:solidFill>
                        </a:rPr>
                        <a:t>...</a:t>
                      </a:r>
                      <a:r>
                        <a:rPr lang="zh-TW" altLang="en-US" sz="2400" smtClean="0">
                          <a:solidFill>
                            <a:srgbClr val="0000FF"/>
                          </a:solidFill>
                        </a:rPr>
                        <a:t>。</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411480">
                <a:tc vMerge="1">
                  <a:txBody>
                    <a:bodyPr/>
                    <a:lstStyle/>
                    <a:p>
                      <a:pPr marL="0" algn="just" rtl="0" eaLnBrk="1" latinLnBrk="0" hangingPunct="1"/>
                      <a:endParaRPr kumimoji="0" lang="zh-TW" altLang="en-US" sz="2400" kern="1200" spc="-100" baseline="0">
                        <a:solidFill>
                          <a:srgbClr val="0000FF"/>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zh-TW" altLang="en-US" sz="2400" kern="1200" spc="-100" baseline="0" smtClean="0">
                          <a:solidFill>
                            <a:srgbClr val="0000FF"/>
                          </a:solidFill>
                          <a:latin typeface="+mn-lt"/>
                          <a:ea typeface="+mn-ea"/>
                          <a:cs typeface="+mn-cs"/>
                        </a:rPr>
                        <a:t>細則</a:t>
                      </a:r>
                      <a:r>
                        <a:rPr kumimoji="0" lang="en-US" altLang="zh-TW" sz="2400" kern="1200" spc="-100" baseline="0" smtClean="0">
                          <a:solidFill>
                            <a:srgbClr val="0000FF"/>
                          </a:solidFill>
                          <a:latin typeface="+mn-lt"/>
                          <a:ea typeface="+mn-ea"/>
                          <a:cs typeface="+mn-cs"/>
                        </a:rPr>
                        <a:t>8,1</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r>
                        <a:rPr lang="en-US" altLang="zh-TW" sz="2400" smtClean="0">
                          <a:solidFill>
                            <a:srgbClr val="0000FF"/>
                          </a:solidFill>
                        </a:rPr>
                        <a:t>...</a:t>
                      </a:r>
                      <a:r>
                        <a:rPr lang="zh-TW" altLang="en-US" sz="2400" smtClean="0">
                          <a:solidFill>
                            <a:srgbClr val="0000FF"/>
                          </a:solidFill>
                        </a:rPr>
                        <a:t>查核金額以上</a:t>
                      </a:r>
                      <a:r>
                        <a:rPr lang="en-US" altLang="zh-TW" sz="2400" smtClean="0">
                          <a:solidFill>
                            <a:srgbClr val="0000FF"/>
                          </a:solidFill>
                        </a:rPr>
                        <a:t>..</a:t>
                      </a:r>
                      <a:r>
                        <a:rPr lang="zh-TW" altLang="en-US" sz="2400" smtClean="0">
                          <a:solidFill>
                            <a:srgbClr val="0000FF"/>
                          </a:solidFill>
                        </a:rPr>
                        <a:t>，</a:t>
                      </a:r>
                      <a:r>
                        <a:rPr lang="zh-TW" altLang="en-US" sz="2400" u="sng" smtClean="0">
                          <a:solidFill>
                            <a:srgbClr val="0000FF"/>
                          </a:solidFill>
                        </a:rPr>
                        <a:t>其決標不與開標、比價或議價合併辦理者</a:t>
                      </a:r>
                      <a:r>
                        <a:rPr lang="zh-TW" altLang="en-US" sz="2400" smtClean="0">
                          <a:solidFill>
                            <a:srgbClr val="0000FF"/>
                          </a:solidFill>
                        </a:rPr>
                        <a:t>，</a:t>
                      </a:r>
                      <a:r>
                        <a:rPr lang="zh-TW" altLang="en-US" sz="2400" b="1" smtClean="0">
                          <a:solidFill>
                            <a:srgbClr val="C00000"/>
                          </a:solidFill>
                        </a:rPr>
                        <a:t>應於預定決標日三日前</a:t>
                      </a:r>
                      <a:r>
                        <a:rPr lang="zh-TW" altLang="en-US" sz="2400" smtClean="0">
                          <a:solidFill>
                            <a:srgbClr val="0000FF"/>
                          </a:solidFill>
                        </a:rPr>
                        <a:t>，檢送審標結果，報請上級機關派員監辦。</a:t>
                      </a:r>
                      <a:endParaRPr lang="zh-TW" altLang="en-US" sz="240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spTree>
    <p:extLst>
      <p:ext uri="{BB962C8B-B14F-4D97-AF65-F5344CB8AC3E}">
        <p14:creationId xmlns:p14="http://schemas.microsoft.com/office/powerpoint/2010/main" val="3752802814"/>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ABA0723B-3386-4711-88A3-8FC02D6A02A5}" type="slidenum">
              <a:rPr lang="en-US" altLang="zh-TW" sz="1400" smtClean="0">
                <a:solidFill>
                  <a:srgbClr val="AD1F1F"/>
                </a:solidFill>
                <a:latin typeface="Times New Roman" panose="02020603050405020304" pitchFamily="18" charset="0"/>
              </a:rPr>
              <a:pPr>
                <a:spcBef>
                  <a:spcPct val="0"/>
                </a:spcBef>
                <a:buClrTx/>
                <a:buSzTx/>
                <a:buFontTx/>
                <a:buNone/>
                <a:defRPr/>
              </a:pPr>
              <a:t>190</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42875" y="331056"/>
            <a:ext cx="8750300" cy="5510212"/>
          </a:xfrm>
          <a:prstGeom prst="rect">
            <a:avLst/>
          </a:prstGeom>
          <a:noFill/>
          <a:ln w="9525">
            <a:noFill/>
            <a:miter lim="800000"/>
            <a:headEnd/>
            <a:tailEnd/>
          </a:ln>
          <a:effectLst/>
        </p:spPr>
        <p:txBody>
          <a:bodyPr/>
          <a:lstStyle/>
          <a:p>
            <a:pPr marL="261938" indent="-261938" algn="just" eaLnBrk="1" hangingPunct="1">
              <a:spcBef>
                <a:spcPts val="0"/>
              </a:spcBef>
              <a:buClr>
                <a:prstClr val="black"/>
              </a:buClr>
              <a:buSzPct val="75000"/>
              <a:buFont typeface="Wingdings" pitchFamily="2" charset="2"/>
              <a:buChar char="l"/>
              <a:defRPr/>
            </a:pPr>
            <a:r>
              <a:rPr lang="zh-TW" altLang="en-US" sz="2300" b="1" dirty="0">
                <a:solidFill>
                  <a:srgbClr val="0000FF"/>
                </a:solidFill>
                <a:latin typeface="+mj-ea"/>
                <a:ea typeface="+mj-ea"/>
              </a:rPr>
              <a:t>細則第</a:t>
            </a:r>
            <a:r>
              <a:rPr lang="en-US" altLang="zh-TW" sz="2300" b="1" dirty="0">
                <a:solidFill>
                  <a:srgbClr val="0000FF"/>
                </a:solidFill>
                <a:latin typeface="+mj-ea"/>
                <a:ea typeface="+mj-ea"/>
              </a:rPr>
              <a:t>92</a:t>
            </a:r>
            <a:r>
              <a:rPr lang="zh-TW" altLang="en-US" sz="2300" b="1" dirty="0">
                <a:solidFill>
                  <a:srgbClr val="0000FF"/>
                </a:solidFill>
                <a:latin typeface="+mj-ea"/>
                <a:ea typeface="+mj-ea"/>
              </a:rPr>
              <a:t>條</a:t>
            </a:r>
          </a:p>
          <a:p>
            <a:pPr marL="0" lvl="1" indent="274638" algn="just" eaLnBrk="1" hangingPunct="1">
              <a:spcBef>
                <a:spcPts val="0"/>
              </a:spcBef>
              <a:buClr>
                <a:srgbClr val="006600"/>
              </a:buClr>
              <a:buSzPct val="75000"/>
              <a:defRPr/>
            </a:pPr>
            <a:r>
              <a:rPr lang="zh-TW" altLang="en-US" sz="2300" b="1" dirty="0">
                <a:solidFill>
                  <a:srgbClr val="006600"/>
                </a:solidFill>
                <a:latin typeface="+mj-ea"/>
                <a:ea typeface="+mj-ea"/>
              </a:rPr>
              <a:t>廠商應於工程預定竣工日前或竣工當日，將竣工日期書面通知監造單位及機關。除契約另有規定者外，機關應於收到該書面通知之日起七日內會同監造單位及廠商，依據契約、圖說或貨樣核對竣工之項目及數量，確定是否竣工；廠商未依機關通知派代表參加者，仍得予確定。</a:t>
            </a:r>
          </a:p>
          <a:p>
            <a:pPr marL="0" lvl="1" indent="274638" algn="just" eaLnBrk="1" hangingPunct="1">
              <a:spcBef>
                <a:spcPts val="0"/>
              </a:spcBef>
              <a:buClr>
                <a:srgbClr val="006600"/>
              </a:buClr>
              <a:buSzPct val="75000"/>
              <a:defRPr/>
            </a:pPr>
            <a:r>
              <a:rPr lang="zh-TW" altLang="en-US" sz="2300" b="1" dirty="0">
                <a:solidFill>
                  <a:srgbClr val="006600"/>
                </a:solidFill>
                <a:latin typeface="+mj-ea"/>
                <a:ea typeface="+mj-ea"/>
              </a:rPr>
              <a:t>工程竣工後，除契約另有規定者外，監造單位應於竣工後七日內，將竣工圖表、工程結算明細表及契約規定之其他資料，送請機關審核。有初驗程序者，機關應於收受全部資料之日起三十日內辦理初驗，並作成初驗紀錄。</a:t>
            </a:r>
          </a:p>
          <a:p>
            <a:pPr marL="0" lvl="1" indent="274638" algn="just" eaLnBrk="1" hangingPunct="1">
              <a:spcBef>
                <a:spcPts val="0"/>
              </a:spcBef>
              <a:buClr>
                <a:srgbClr val="006600"/>
              </a:buClr>
              <a:buSzPct val="75000"/>
              <a:defRPr/>
            </a:pPr>
            <a:r>
              <a:rPr lang="zh-TW" altLang="en-US" sz="2300" b="1" dirty="0">
                <a:solidFill>
                  <a:srgbClr val="006600"/>
                </a:solidFill>
                <a:latin typeface="+mj-ea"/>
                <a:ea typeface="+mj-ea"/>
              </a:rPr>
              <a:t>財物或勞務採購有初驗程序者，準用前二項規定。</a:t>
            </a:r>
          </a:p>
          <a:p>
            <a:pPr marL="261938" indent="-261938" algn="just" eaLnBrk="1" hangingPunct="1">
              <a:spcBef>
                <a:spcPts val="0"/>
              </a:spcBef>
              <a:buClr>
                <a:prstClr val="black"/>
              </a:buClr>
              <a:buSzPct val="75000"/>
              <a:buFont typeface="Wingdings" pitchFamily="2" charset="2"/>
              <a:buChar char="l"/>
              <a:defRPr/>
            </a:pPr>
            <a:r>
              <a:rPr lang="zh-TW" altLang="en-US" sz="2300" b="1" dirty="0">
                <a:solidFill>
                  <a:srgbClr val="0000FF"/>
                </a:solidFill>
                <a:latin typeface="+mj-ea"/>
                <a:ea typeface="+mj-ea"/>
              </a:rPr>
              <a:t>細則第</a:t>
            </a:r>
            <a:r>
              <a:rPr lang="en-US" altLang="zh-TW" sz="2300" b="1" dirty="0">
                <a:solidFill>
                  <a:srgbClr val="0000FF"/>
                </a:solidFill>
                <a:latin typeface="+mj-ea"/>
                <a:ea typeface="+mj-ea"/>
              </a:rPr>
              <a:t>93</a:t>
            </a:r>
            <a:r>
              <a:rPr lang="zh-TW" altLang="en-US" sz="2300" b="1" dirty="0">
                <a:solidFill>
                  <a:srgbClr val="0000FF"/>
                </a:solidFill>
                <a:latin typeface="+mj-ea"/>
                <a:ea typeface="+mj-ea"/>
              </a:rPr>
              <a:t>條</a:t>
            </a:r>
          </a:p>
          <a:p>
            <a:pPr marL="0" lvl="1" indent="352425" algn="just" eaLnBrk="1" hangingPunct="1">
              <a:spcBef>
                <a:spcPts val="0"/>
              </a:spcBef>
              <a:buClr>
                <a:srgbClr val="006600"/>
              </a:buClr>
              <a:buSzPct val="75000"/>
              <a:defRPr/>
            </a:pPr>
            <a:r>
              <a:rPr lang="zh-TW" altLang="en-US" sz="2300" b="1" dirty="0">
                <a:solidFill>
                  <a:srgbClr val="100278"/>
                </a:solidFill>
                <a:latin typeface="+mj-ea"/>
                <a:ea typeface="+mj-ea"/>
              </a:rPr>
              <a:t>採購之驗收，有初驗程序者，初驗合格後，除契約另有規定者外，機關應於二十日內辦理驗收，並作成驗收紀錄。</a:t>
            </a:r>
          </a:p>
          <a:p>
            <a:pPr marL="261938" indent="-261938" algn="just" eaLnBrk="1" hangingPunct="1">
              <a:spcBef>
                <a:spcPts val="0"/>
              </a:spcBef>
              <a:buClr>
                <a:prstClr val="black"/>
              </a:buClr>
              <a:buSzPct val="75000"/>
              <a:buFont typeface="Wingdings" pitchFamily="2" charset="2"/>
              <a:buChar char="l"/>
              <a:defRPr/>
            </a:pPr>
            <a:r>
              <a:rPr lang="zh-TW" altLang="en-US" sz="2300" b="1" dirty="0">
                <a:solidFill>
                  <a:srgbClr val="0000FF"/>
                </a:solidFill>
                <a:latin typeface="+mj-ea"/>
                <a:ea typeface="+mj-ea"/>
              </a:rPr>
              <a:t>細則第</a:t>
            </a:r>
            <a:r>
              <a:rPr lang="en-US" altLang="zh-TW" sz="2300" b="1" dirty="0">
                <a:solidFill>
                  <a:srgbClr val="0000FF"/>
                </a:solidFill>
                <a:latin typeface="+mj-ea"/>
                <a:ea typeface="+mj-ea"/>
              </a:rPr>
              <a:t>94</a:t>
            </a:r>
            <a:r>
              <a:rPr lang="zh-TW" altLang="en-US" sz="2300" b="1" dirty="0">
                <a:solidFill>
                  <a:srgbClr val="0000FF"/>
                </a:solidFill>
                <a:latin typeface="+mj-ea"/>
                <a:ea typeface="+mj-ea"/>
              </a:rPr>
              <a:t>條</a:t>
            </a:r>
          </a:p>
          <a:p>
            <a:pPr marL="0" lvl="1" indent="274638" algn="just" eaLnBrk="1" hangingPunct="1">
              <a:spcBef>
                <a:spcPts val="0"/>
              </a:spcBef>
              <a:buClr>
                <a:srgbClr val="006600"/>
              </a:buClr>
              <a:buSzPct val="75000"/>
              <a:defRPr/>
            </a:pPr>
            <a:r>
              <a:rPr lang="zh-TW" altLang="en-US" sz="2300" b="1" dirty="0">
                <a:solidFill>
                  <a:srgbClr val="006600"/>
                </a:solidFill>
                <a:latin typeface="+mj-ea"/>
                <a:ea typeface="+mj-ea"/>
              </a:rPr>
              <a:t>採購之驗收，無初驗程序者，除契約另有規定者外，機關應於接獲廠商通知備驗或可得驗收之程序完成後三十日內辦理驗收，並作成驗收紀錄。 </a:t>
            </a:r>
          </a:p>
        </p:txBody>
      </p:sp>
      <p:sp>
        <p:nvSpPr>
          <p:cNvPr id="6" name="Rectangle 2"/>
          <p:cNvSpPr txBox="1">
            <a:spLocks noChangeArrowheads="1"/>
          </p:cNvSpPr>
          <p:nvPr/>
        </p:nvSpPr>
        <p:spPr>
          <a:xfrm>
            <a:off x="6660232" y="143483"/>
            <a:ext cx="2810382" cy="477205"/>
          </a:xfrm>
          <a:prstGeom prst="rect">
            <a:avLst/>
          </a:prstGeom>
        </p:spPr>
        <p:txBody>
          <a:bodyPr vert="horz" wrap="square" lIns="91440" tIns="45720" rIns="91440" bIns="45720" numCol="1" anchor="ctr" anchorCtr="0" compatLnSpc="1">
            <a:prstTxWarp prst="textNoShape">
              <a:avLst/>
            </a:prstTxWarp>
            <a:no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2800" b="1" cap="none" smtClean="0">
                <a:solidFill>
                  <a:srgbClr val="003399"/>
                </a:solidFill>
                <a:effectLst/>
                <a:latin typeface="微軟正黑體" panose="020B0604030504040204" pitchFamily="34" charset="-120"/>
                <a:ea typeface="微軟正黑體" panose="020B0604030504040204" pitchFamily="34" charset="-120"/>
              </a:rPr>
              <a:t>第五章　驗收</a:t>
            </a:r>
            <a:endParaRPr kumimoji="0" lang="zh-TW" altLang="en-US" sz="2800" b="1" cap="none">
              <a:solidFill>
                <a:srgbClr val="003399"/>
              </a:solidFill>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73895587"/>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F5536C2-57E6-4FD2-AC74-F4A40CE16C0C}" type="slidenum">
              <a:rPr lang="en-US" altLang="zh-TW" sz="1400" smtClean="0">
                <a:solidFill>
                  <a:srgbClr val="AD1F1F"/>
                </a:solidFill>
                <a:latin typeface="Times New Roman" panose="02020603050405020304" pitchFamily="18" charset="0"/>
              </a:rPr>
              <a:pPr>
                <a:spcBef>
                  <a:spcPct val="0"/>
                </a:spcBef>
                <a:buClrTx/>
                <a:buSzTx/>
                <a:buFontTx/>
                <a:buNone/>
                <a:defRPr/>
              </a:pPr>
              <a:t>191</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42875" y="657225"/>
            <a:ext cx="8750300" cy="5688099"/>
          </a:xfrm>
          <a:prstGeom prst="rect">
            <a:avLst/>
          </a:prstGeom>
          <a:noFill/>
          <a:ln w="9525">
            <a:noFill/>
            <a:miter lim="800000"/>
            <a:headEnd/>
            <a:tailEnd/>
          </a:ln>
          <a:effectLst/>
        </p:spPr>
        <p:txBody>
          <a:bodyPr/>
          <a:lstStyle/>
          <a:p>
            <a:pPr marL="261938" indent="-261938" algn="just" eaLnBrk="1" hangingPunct="1">
              <a:spcBef>
                <a:spcPts val="0"/>
              </a:spcBef>
              <a:buClr>
                <a:prstClr val="black"/>
              </a:buClr>
              <a:buSzPct val="75000"/>
              <a:buFont typeface="Wingdings" pitchFamily="2" charset="2"/>
              <a:buChar char="l"/>
              <a:defRPr/>
            </a:pPr>
            <a:r>
              <a:rPr lang="zh-TW" altLang="en-US" sz="2500" b="1" dirty="0">
                <a:solidFill>
                  <a:srgbClr val="0000FF"/>
                </a:solidFill>
                <a:latin typeface="+mj-ea"/>
                <a:ea typeface="+mj-ea"/>
              </a:rPr>
              <a:t>細則第</a:t>
            </a:r>
            <a:r>
              <a:rPr lang="en-US" altLang="zh-TW" sz="2500" b="1" dirty="0">
                <a:solidFill>
                  <a:srgbClr val="0000FF"/>
                </a:solidFill>
                <a:latin typeface="+mj-ea"/>
                <a:ea typeface="+mj-ea"/>
              </a:rPr>
              <a:t>95</a:t>
            </a:r>
            <a:r>
              <a:rPr lang="zh-TW" altLang="en-US" sz="2500" b="1" dirty="0">
                <a:solidFill>
                  <a:srgbClr val="0000FF"/>
                </a:solidFill>
                <a:latin typeface="+mj-ea"/>
                <a:ea typeface="+mj-ea"/>
              </a:rPr>
              <a:t>條</a:t>
            </a:r>
          </a:p>
          <a:p>
            <a:pPr marL="0" lvl="1" indent="274638" algn="just" eaLnBrk="1" hangingPunct="1">
              <a:spcBef>
                <a:spcPts val="0"/>
              </a:spcBef>
              <a:buClr>
                <a:srgbClr val="006600"/>
              </a:buClr>
              <a:buSzPct val="75000"/>
              <a:defRPr/>
            </a:pPr>
            <a:r>
              <a:rPr lang="zh-TW" altLang="en-US" sz="2500" b="1" u="sng" dirty="0">
                <a:solidFill>
                  <a:srgbClr val="006600"/>
                </a:solidFill>
                <a:latin typeface="+mj-ea"/>
                <a:ea typeface="+mj-ea"/>
              </a:rPr>
              <a:t>前三條所定期限，其有特殊情形</a:t>
            </a:r>
            <a:r>
              <a:rPr lang="zh-TW" altLang="en-US" sz="2500" b="1" u="sng" dirty="0">
                <a:solidFill>
                  <a:srgbClr val="100278"/>
                </a:solidFill>
                <a:latin typeface="+mj-ea"/>
                <a:ea typeface="+mj-ea"/>
              </a:rPr>
              <a:t>必須延期者</a:t>
            </a:r>
            <a:r>
              <a:rPr lang="zh-TW" altLang="en-US" sz="2500" b="1" u="sng" dirty="0">
                <a:solidFill>
                  <a:srgbClr val="006600"/>
                </a:solidFill>
                <a:latin typeface="+mj-ea"/>
                <a:ea typeface="+mj-ea"/>
              </a:rPr>
              <a:t>，</a:t>
            </a:r>
            <a:r>
              <a:rPr lang="zh-TW" altLang="en-US" sz="2500" b="1" u="sng" dirty="0">
                <a:solidFill>
                  <a:srgbClr val="100278"/>
                </a:solidFill>
                <a:latin typeface="+mj-ea"/>
                <a:ea typeface="+mj-ea"/>
              </a:rPr>
              <a:t>應經</a:t>
            </a:r>
            <a:r>
              <a:rPr lang="zh-TW" altLang="en-US" sz="2500" b="1" dirty="0">
                <a:solidFill>
                  <a:srgbClr val="006600"/>
                </a:solidFill>
                <a:latin typeface="+mj-ea"/>
                <a:ea typeface="+mj-ea"/>
              </a:rPr>
              <a:t>機關首長或其授權人員</a:t>
            </a:r>
            <a:r>
              <a:rPr lang="zh-TW" altLang="en-US" sz="2500" b="1" u="sng" dirty="0">
                <a:solidFill>
                  <a:srgbClr val="100278"/>
                </a:solidFill>
                <a:latin typeface="+mj-ea"/>
                <a:ea typeface="+mj-ea"/>
              </a:rPr>
              <a:t>核准</a:t>
            </a:r>
            <a:r>
              <a:rPr lang="zh-TW" altLang="en-US" sz="2500" b="1" dirty="0">
                <a:solidFill>
                  <a:srgbClr val="006600"/>
                </a:solidFill>
                <a:latin typeface="+mj-ea"/>
                <a:ea typeface="+mj-ea"/>
              </a:rPr>
              <a:t>。 </a:t>
            </a:r>
          </a:p>
          <a:p>
            <a:pPr marL="261938" indent="-261938" algn="just" eaLnBrk="1" hangingPunct="1">
              <a:spcBef>
                <a:spcPts val="0"/>
              </a:spcBef>
              <a:buClr>
                <a:prstClr val="black"/>
              </a:buClr>
              <a:buSzPct val="75000"/>
              <a:buFont typeface="Wingdings" pitchFamily="2" charset="2"/>
              <a:buChar char="l"/>
              <a:defRPr/>
            </a:pPr>
            <a:r>
              <a:rPr lang="zh-TW" altLang="en-US" sz="2500" b="1" dirty="0">
                <a:solidFill>
                  <a:srgbClr val="AD1F1F"/>
                </a:solidFill>
                <a:latin typeface="+mj-ea"/>
                <a:ea typeface="+mj-ea"/>
              </a:rPr>
              <a:t>採購法第</a:t>
            </a:r>
            <a:r>
              <a:rPr lang="en-US" altLang="zh-TW" sz="2500" b="1" dirty="0">
                <a:solidFill>
                  <a:srgbClr val="AD1F1F"/>
                </a:solidFill>
                <a:latin typeface="+mj-ea"/>
                <a:ea typeface="+mj-ea"/>
              </a:rPr>
              <a:t>72</a:t>
            </a:r>
            <a:r>
              <a:rPr lang="zh-TW" altLang="en-US" sz="2500" b="1" dirty="0">
                <a:solidFill>
                  <a:srgbClr val="AD1F1F"/>
                </a:solidFill>
                <a:latin typeface="+mj-ea"/>
                <a:ea typeface="+mj-ea"/>
              </a:rPr>
              <a:t>條</a:t>
            </a:r>
          </a:p>
          <a:p>
            <a:pPr marL="0" lvl="1" indent="352425" algn="just" eaLnBrk="1" hangingPunct="1">
              <a:spcBef>
                <a:spcPts val="0"/>
              </a:spcBef>
              <a:buClr>
                <a:srgbClr val="006600"/>
              </a:buClr>
              <a:buSzPct val="75000"/>
              <a:tabLst>
                <a:tab pos="0" algn="l"/>
              </a:tabLst>
              <a:defRPr/>
            </a:pPr>
            <a:r>
              <a:rPr lang="zh-TW" altLang="en-US" sz="2500" b="1" dirty="0">
                <a:solidFill>
                  <a:srgbClr val="006600"/>
                </a:solidFill>
                <a:latin typeface="+mj-ea"/>
                <a:ea typeface="+mj-ea"/>
              </a:rPr>
              <a:t>機關辦理</a:t>
            </a:r>
            <a:r>
              <a:rPr lang="zh-TW" altLang="en-US" sz="2500" b="1" u="sng" dirty="0">
                <a:solidFill>
                  <a:srgbClr val="100278"/>
                </a:solidFill>
                <a:latin typeface="+mj-ea"/>
                <a:ea typeface="+mj-ea"/>
              </a:rPr>
              <a:t>驗收時應製作紀錄，由參加人員會同簽認</a:t>
            </a:r>
            <a:r>
              <a:rPr lang="zh-TW" altLang="en-US" sz="2500" b="1" dirty="0">
                <a:solidFill>
                  <a:srgbClr val="006600"/>
                </a:solidFill>
                <a:latin typeface="+mj-ea"/>
                <a:ea typeface="+mj-ea"/>
              </a:rPr>
              <a:t>。驗收結果與契約、圖說、貨樣規定</a:t>
            </a:r>
            <a:r>
              <a:rPr lang="zh-TW" altLang="en-US" sz="2500" b="1" u="sng" dirty="0">
                <a:solidFill>
                  <a:srgbClr val="100278"/>
                </a:solidFill>
                <a:latin typeface="+mj-ea"/>
                <a:ea typeface="+mj-ea"/>
              </a:rPr>
              <a:t>不符者</a:t>
            </a:r>
            <a:r>
              <a:rPr lang="zh-TW" altLang="en-US" sz="2500" b="1" dirty="0">
                <a:solidFill>
                  <a:srgbClr val="006600"/>
                </a:solidFill>
                <a:latin typeface="+mj-ea"/>
                <a:ea typeface="+mj-ea"/>
              </a:rPr>
              <a:t>，</a:t>
            </a:r>
            <a:r>
              <a:rPr lang="zh-TW" altLang="en-US" sz="2500" b="1" u="sng" dirty="0">
                <a:solidFill>
                  <a:srgbClr val="100278"/>
                </a:solidFill>
                <a:latin typeface="+mj-ea"/>
                <a:ea typeface="+mj-ea"/>
              </a:rPr>
              <a:t>應</a:t>
            </a:r>
            <a:r>
              <a:rPr lang="zh-TW" altLang="en-US" sz="2500" b="1" dirty="0">
                <a:solidFill>
                  <a:srgbClr val="006600"/>
                </a:solidFill>
                <a:latin typeface="+mj-ea"/>
                <a:ea typeface="+mj-ea"/>
              </a:rPr>
              <a:t>通知廠商</a:t>
            </a:r>
            <a:r>
              <a:rPr lang="zh-TW" altLang="en-US" sz="2500" b="1" u="sng" dirty="0">
                <a:solidFill>
                  <a:srgbClr val="100278"/>
                </a:solidFill>
                <a:latin typeface="+mj-ea"/>
                <a:ea typeface="+mj-ea"/>
              </a:rPr>
              <a:t>限期改善</a:t>
            </a:r>
            <a:r>
              <a:rPr lang="zh-TW" altLang="en-US" sz="2500" b="1" dirty="0">
                <a:solidFill>
                  <a:srgbClr val="006600"/>
                </a:solidFill>
                <a:latin typeface="+mj-ea"/>
                <a:ea typeface="+mj-ea"/>
              </a:rPr>
              <a:t>、</a:t>
            </a:r>
            <a:r>
              <a:rPr lang="zh-TW" altLang="en-US" sz="2500" b="1" u="sng" dirty="0">
                <a:solidFill>
                  <a:srgbClr val="100278"/>
                </a:solidFill>
                <a:latin typeface="+mj-ea"/>
                <a:ea typeface="+mj-ea"/>
              </a:rPr>
              <a:t>拆除</a:t>
            </a:r>
            <a:r>
              <a:rPr lang="zh-TW" altLang="en-US" sz="2500" b="1" dirty="0">
                <a:solidFill>
                  <a:srgbClr val="006600"/>
                </a:solidFill>
                <a:latin typeface="+mj-ea"/>
                <a:ea typeface="+mj-ea"/>
              </a:rPr>
              <a:t>、</a:t>
            </a:r>
            <a:r>
              <a:rPr lang="zh-TW" altLang="en-US" sz="2500" b="1" u="sng" dirty="0">
                <a:solidFill>
                  <a:srgbClr val="100278"/>
                </a:solidFill>
                <a:latin typeface="+mj-ea"/>
                <a:ea typeface="+mj-ea"/>
              </a:rPr>
              <a:t>重作</a:t>
            </a:r>
            <a:r>
              <a:rPr lang="zh-TW" altLang="en-US" sz="2500" b="1" dirty="0">
                <a:solidFill>
                  <a:srgbClr val="006600"/>
                </a:solidFill>
                <a:latin typeface="+mj-ea"/>
                <a:ea typeface="+mj-ea"/>
              </a:rPr>
              <a:t>、</a:t>
            </a:r>
            <a:r>
              <a:rPr lang="zh-TW" altLang="en-US" sz="2500" b="1" u="sng" dirty="0">
                <a:solidFill>
                  <a:srgbClr val="100278"/>
                </a:solidFill>
                <a:latin typeface="+mj-ea"/>
                <a:ea typeface="+mj-ea"/>
              </a:rPr>
              <a:t>退貨或換貨</a:t>
            </a:r>
            <a:r>
              <a:rPr lang="zh-TW" altLang="en-US" sz="2500" b="1" dirty="0">
                <a:solidFill>
                  <a:srgbClr val="006600"/>
                </a:solidFill>
                <a:latin typeface="+mj-ea"/>
                <a:ea typeface="+mj-ea"/>
              </a:rPr>
              <a:t>。其驗收結果不符部分非屬重要，而其他部分能先行使用，並經機關檢討認為</a:t>
            </a:r>
            <a:r>
              <a:rPr lang="zh-TW" altLang="en-US" sz="2500" b="1" u="sng" dirty="0">
                <a:solidFill>
                  <a:srgbClr val="100278"/>
                </a:solidFill>
                <a:latin typeface="+mj-ea"/>
                <a:ea typeface="+mj-ea"/>
              </a:rPr>
              <a:t>確有先行使用</a:t>
            </a:r>
            <a:r>
              <a:rPr lang="zh-TW" altLang="en-US" sz="2500" b="1" dirty="0">
                <a:solidFill>
                  <a:srgbClr val="006600"/>
                </a:solidFill>
                <a:latin typeface="+mj-ea"/>
                <a:ea typeface="+mj-ea"/>
              </a:rPr>
              <a:t>之</a:t>
            </a:r>
            <a:r>
              <a:rPr lang="zh-TW" altLang="en-US" sz="2500" b="1" u="sng" dirty="0">
                <a:solidFill>
                  <a:srgbClr val="100278"/>
                </a:solidFill>
                <a:latin typeface="+mj-ea"/>
                <a:ea typeface="+mj-ea"/>
              </a:rPr>
              <a:t>必要</a:t>
            </a:r>
            <a:r>
              <a:rPr lang="zh-TW" altLang="en-US" sz="2500" b="1" dirty="0">
                <a:solidFill>
                  <a:srgbClr val="006600"/>
                </a:solidFill>
                <a:latin typeface="+mj-ea"/>
                <a:ea typeface="+mj-ea"/>
              </a:rPr>
              <a:t>者，</a:t>
            </a:r>
            <a:r>
              <a:rPr lang="zh-TW" altLang="en-US" sz="2500" b="1" u="sng" dirty="0">
                <a:solidFill>
                  <a:srgbClr val="100278"/>
                </a:solidFill>
                <a:latin typeface="+mj-ea"/>
                <a:ea typeface="+mj-ea"/>
              </a:rPr>
              <a:t>得經</a:t>
            </a:r>
            <a:r>
              <a:rPr lang="zh-TW" altLang="en-US" sz="2500" b="1" dirty="0">
                <a:solidFill>
                  <a:srgbClr val="006600"/>
                </a:solidFill>
                <a:latin typeface="+mj-ea"/>
                <a:ea typeface="+mj-ea"/>
              </a:rPr>
              <a:t>機關首長或其授權人員</a:t>
            </a:r>
            <a:r>
              <a:rPr lang="zh-TW" altLang="en-US" sz="2500" b="1" u="sng" dirty="0">
                <a:solidFill>
                  <a:srgbClr val="100278"/>
                </a:solidFill>
                <a:latin typeface="+mj-ea"/>
                <a:ea typeface="+mj-ea"/>
              </a:rPr>
              <a:t>核准</a:t>
            </a:r>
            <a:r>
              <a:rPr lang="zh-TW" altLang="en-US" sz="2500" b="1" dirty="0">
                <a:solidFill>
                  <a:srgbClr val="006600"/>
                </a:solidFill>
                <a:latin typeface="+mj-ea"/>
                <a:ea typeface="+mj-ea"/>
              </a:rPr>
              <a:t>，</a:t>
            </a:r>
            <a:r>
              <a:rPr lang="zh-TW" altLang="en-US" sz="2500" b="1" u="sng" dirty="0">
                <a:solidFill>
                  <a:srgbClr val="100278"/>
                </a:solidFill>
                <a:latin typeface="+mj-ea"/>
                <a:ea typeface="+mj-ea"/>
              </a:rPr>
              <a:t>就其他部分辦理驗收並支付部分價金</a:t>
            </a:r>
            <a:r>
              <a:rPr lang="zh-TW" altLang="en-US" sz="2500" b="1" dirty="0">
                <a:solidFill>
                  <a:srgbClr val="006600"/>
                </a:solidFill>
                <a:latin typeface="+mj-ea"/>
                <a:ea typeface="+mj-ea"/>
              </a:rPr>
              <a:t>。</a:t>
            </a:r>
          </a:p>
          <a:p>
            <a:pPr marL="0" lvl="1" indent="352425" algn="just" eaLnBrk="1" hangingPunct="1">
              <a:spcBef>
                <a:spcPts val="0"/>
              </a:spcBef>
              <a:buClr>
                <a:srgbClr val="006600"/>
              </a:buClr>
              <a:buSzPct val="75000"/>
              <a:tabLst>
                <a:tab pos="0" algn="l"/>
              </a:tabLst>
              <a:defRPr/>
            </a:pPr>
            <a:r>
              <a:rPr lang="zh-TW" altLang="en-US" sz="2500" b="1" u="sng" dirty="0">
                <a:solidFill>
                  <a:srgbClr val="100278"/>
                </a:solidFill>
                <a:latin typeface="+mj-ea"/>
                <a:ea typeface="+mj-ea"/>
              </a:rPr>
              <a:t>驗收結果</a:t>
            </a:r>
            <a:r>
              <a:rPr lang="zh-TW" altLang="en-US" sz="2500" b="1" dirty="0">
                <a:solidFill>
                  <a:srgbClr val="006600"/>
                </a:solidFill>
                <a:latin typeface="+mj-ea"/>
                <a:ea typeface="+mj-ea"/>
              </a:rPr>
              <a:t>與規定</a:t>
            </a:r>
            <a:r>
              <a:rPr lang="zh-TW" altLang="en-US" sz="2500" b="1" u="sng" dirty="0">
                <a:solidFill>
                  <a:srgbClr val="100278"/>
                </a:solidFill>
                <a:latin typeface="+mj-ea"/>
                <a:ea typeface="+mj-ea"/>
              </a:rPr>
              <a:t>不符</a:t>
            </a:r>
            <a:r>
              <a:rPr lang="zh-TW" altLang="en-US" sz="2500" b="1" dirty="0">
                <a:solidFill>
                  <a:srgbClr val="006600"/>
                </a:solidFill>
                <a:latin typeface="+mj-ea"/>
                <a:ea typeface="+mj-ea"/>
              </a:rPr>
              <a:t>，而</a:t>
            </a:r>
            <a:r>
              <a:rPr lang="zh-TW" altLang="en-US" sz="2500" b="1" u="sng" dirty="0">
                <a:solidFill>
                  <a:srgbClr val="100278"/>
                </a:solidFill>
                <a:latin typeface="+mj-ea"/>
                <a:ea typeface="+mj-ea"/>
              </a:rPr>
              <a:t>不妨礙安全</a:t>
            </a:r>
            <a:r>
              <a:rPr lang="zh-TW" altLang="en-US" sz="2500" b="1" dirty="0">
                <a:solidFill>
                  <a:srgbClr val="006600"/>
                </a:solidFill>
                <a:latin typeface="+mj-ea"/>
                <a:ea typeface="+mj-ea"/>
              </a:rPr>
              <a:t>及</a:t>
            </a:r>
            <a:r>
              <a:rPr lang="zh-TW" altLang="en-US" sz="2500" b="1" u="sng" dirty="0">
                <a:solidFill>
                  <a:srgbClr val="100278"/>
                </a:solidFill>
                <a:latin typeface="+mj-ea"/>
                <a:ea typeface="+mj-ea"/>
              </a:rPr>
              <a:t>使用需求</a:t>
            </a:r>
            <a:r>
              <a:rPr lang="zh-TW" altLang="en-US" sz="2500" b="1" dirty="0">
                <a:solidFill>
                  <a:srgbClr val="006600"/>
                </a:solidFill>
                <a:latin typeface="+mj-ea"/>
                <a:ea typeface="+mj-ea"/>
              </a:rPr>
              <a:t>，</a:t>
            </a:r>
            <a:r>
              <a:rPr lang="zh-TW" altLang="en-US" sz="2500" b="1" u="sng" dirty="0">
                <a:solidFill>
                  <a:srgbClr val="100278"/>
                </a:solidFill>
                <a:latin typeface="+mj-ea"/>
                <a:ea typeface="+mj-ea"/>
              </a:rPr>
              <a:t>亦無減少通常效用或契約預定效用</a:t>
            </a:r>
            <a:r>
              <a:rPr lang="zh-TW" altLang="en-US" sz="2500" b="1" dirty="0">
                <a:solidFill>
                  <a:srgbClr val="006600"/>
                </a:solidFill>
                <a:latin typeface="+mj-ea"/>
                <a:ea typeface="+mj-ea"/>
              </a:rPr>
              <a:t>，</a:t>
            </a:r>
            <a:r>
              <a:rPr lang="zh-TW" altLang="en-US" sz="2500" b="1" u="sng" dirty="0">
                <a:solidFill>
                  <a:srgbClr val="100278"/>
                </a:solidFill>
                <a:latin typeface="+mj-ea"/>
                <a:ea typeface="+mj-ea"/>
              </a:rPr>
              <a:t>經機關檢討不必</a:t>
            </a:r>
            <a:r>
              <a:rPr lang="zh-TW" altLang="en-US" sz="2500" b="1" u="sng">
                <a:solidFill>
                  <a:srgbClr val="100278"/>
                </a:solidFill>
                <a:latin typeface="+mj-ea"/>
                <a:ea typeface="+mj-ea"/>
              </a:rPr>
              <a:t>拆</a:t>
            </a:r>
            <a:r>
              <a:rPr lang="zh-TW" altLang="en-US" sz="2500" b="1" u="sng" smtClean="0">
                <a:solidFill>
                  <a:srgbClr val="100278"/>
                </a:solidFill>
                <a:latin typeface="+mj-ea"/>
                <a:ea typeface="+mj-ea"/>
              </a:rPr>
              <a:t>換或</a:t>
            </a:r>
            <a:r>
              <a:rPr lang="zh-TW" altLang="en-US" sz="2500" b="1" u="sng">
                <a:solidFill>
                  <a:srgbClr val="100278"/>
                </a:solidFill>
                <a:latin typeface="+mj-ea"/>
                <a:ea typeface="+mj-ea"/>
              </a:rPr>
              <a:t>拆換</a:t>
            </a:r>
            <a:r>
              <a:rPr lang="zh-TW" altLang="en-US" sz="2500" b="1" dirty="0">
                <a:solidFill>
                  <a:srgbClr val="006600"/>
                </a:solidFill>
                <a:latin typeface="+mj-ea"/>
                <a:ea typeface="+mj-ea"/>
              </a:rPr>
              <a:t>確有</a:t>
            </a:r>
            <a:r>
              <a:rPr lang="zh-TW" altLang="en-US" sz="2500" b="1" u="sng" dirty="0">
                <a:solidFill>
                  <a:srgbClr val="100278"/>
                </a:solidFill>
                <a:latin typeface="+mj-ea"/>
                <a:ea typeface="+mj-ea"/>
              </a:rPr>
              <a:t>困難</a:t>
            </a:r>
            <a:r>
              <a:rPr lang="zh-TW" altLang="en-US" sz="2500" b="1" dirty="0">
                <a:solidFill>
                  <a:srgbClr val="006600"/>
                </a:solidFill>
                <a:latin typeface="+mj-ea"/>
                <a:ea typeface="+mj-ea"/>
              </a:rPr>
              <a:t>者，</a:t>
            </a:r>
            <a:r>
              <a:rPr lang="zh-TW" altLang="en-US" sz="2500" b="1" u="sng" dirty="0">
                <a:solidFill>
                  <a:srgbClr val="C00000"/>
                </a:solidFill>
                <a:latin typeface="+mj-ea"/>
                <a:ea typeface="+mj-ea"/>
              </a:rPr>
              <a:t>得</a:t>
            </a:r>
            <a:r>
              <a:rPr lang="zh-TW" altLang="en-US" sz="2500" b="1" dirty="0">
                <a:solidFill>
                  <a:srgbClr val="006600"/>
                </a:solidFill>
                <a:latin typeface="+mj-ea"/>
                <a:ea typeface="+mj-ea"/>
              </a:rPr>
              <a:t>於必要時</a:t>
            </a:r>
            <a:r>
              <a:rPr lang="zh-TW" altLang="en-US" sz="2500" b="1" u="sng" dirty="0">
                <a:solidFill>
                  <a:srgbClr val="660033"/>
                </a:solidFill>
                <a:latin typeface="+mj-ea"/>
                <a:ea typeface="+mj-ea"/>
              </a:rPr>
              <a:t>減價收受</a:t>
            </a:r>
            <a:r>
              <a:rPr lang="zh-TW" altLang="en-US" sz="2500" b="1" dirty="0">
                <a:solidFill>
                  <a:srgbClr val="006600"/>
                </a:solidFill>
                <a:latin typeface="+mj-ea"/>
                <a:ea typeface="+mj-ea"/>
              </a:rPr>
              <a:t>。其在</a:t>
            </a:r>
            <a:r>
              <a:rPr lang="zh-TW" altLang="en-US" sz="2500" b="1" u="sng" dirty="0">
                <a:solidFill>
                  <a:srgbClr val="100278"/>
                </a:solidFill>
                <a:latin typeface="+mj-ea"/>
                <a:ea typeface="+mj-ea"/>
              </a:rPr>
              <a:t>查核金額以上</a:t>
            </a:r>
            <a:r>
              <a:rPr lang="zh-TW" altLang="en-US" sz="2500" b="1" dirty="0">
                <a:solidFill>
                  <a:srgbClr val="006600"/>
                </a:solidFill>
                <a:latin typeface="+mj-ea"/>
                <a:ea typeface="+mj-ea"/>
              </a:rPr>
              <a:t>之採購，</a:t>
            </a:r>
            <a:r>
              <a:rPr lang="zh-TW" altLang="en-US" sz="2500" b="1" u="sng" dirty="0">
                <a:solidFill>
                  <a:srgbClr val="100278"/>
                </a:solidFill>
                <a:latin typeface="+mj-ea"/>
                <a:ea typeface="+mj-ea"/>
              </a:rPr>
              <a:t>應</a:t>
            </a:r>
            <a:r>
              <a:rPr lang="zh-TW" altLang="en-US" sz="2500" b="1" dirty="0">
                <a:solidFill>
                  <a:srgbClr val="006600"/>
                </a:solidFill>
                <a:latin typeface="+mj-ea"/>
                <a:ea typeface="+mj-ea"/>
              </a:rPr>
              <a:t>先</a:t>
            </a:r>
            <a:r>
              <a:rPr lang="zh-TW" altLang="en-US" sz="2500" b="1" u="sng" dirty="0">
                <a:solidFill>
                  <a:srgbClr val="100278"/>
                </a:solidFill>
                <a:latin typeface="+mj-ea"/>
                <a:ea typeface="+mj-ea"/>
              </a:rPr>
              <a:t>報經上級機關核准</a:t>
            </a:r>
            <a:r>
              <a:rPr lang="zh-TW" altLang="en-US" sz="2500" b="1" dirty="0">
                <a:solidFill>
                  <a:srgbClr val="006600"/>
                </a:solidFill>
                <a:latin typeface="+mj-ea"/>
                <a:ea typeface="+mj-ea"/>
              </a:rPr>
              <a:t>；</a:t>
            </a:r>
            <a:r>
              <a:rPr lang="zh-TW" altLang="en-US" sz="2500" b="1" u="sng" dirty="0">
                <a:solidFill>
                  <a:srgbClr val="100278"/>
                </a:solidFill>
                <a:latin typeface="+mj-ea"/>
                <a:ea typeface="+mj-ea"/>
              </a:rPr>
              <a:t>未達查核</a:t>
            </a:r>
            <a:r>
              <a:rPr lang="zh-TW" altLang="en-US" sz="2500" b="1" dirty="0">
                <a:solidFill>
                  <a:srgbClr val="006600"/>
                </a:solidFill>
                <a:latin typeface="+mj-ea"/>
                <a:ea typeface="+mj-ea"/>
              </a:rPr>
              <a:t>金額之採購，</a:t>
            </a:r>
            <a:r>
              <a:rPr lang="zh-TW" altLang="en-US" sz="2500" b="1" u="sng" dirty="0">
                <a:solidFill>
                  <a:srgbClr val="100278"/>
                </a:solidFill>
                <a:latin typeface="+mj-ea"/>
                <a:ea typeface="+mj-ea"/>
              </a:rPr>
              <a:t>應經機關首長</a:t>
            </a:r>
            <a:r>
              <a:rPr lang="zh-TW" altLang="en-US" sz="2500" b="1" dirty="0">
                <a:solidFill>
                  <a:srgbClr val="006600"/>
                </a:solidFill>
                <a:latin typeface="+mj-ea"/>
                <a:ea typeface="+mj-ea"/>
              </a:rPr>
              <a:t>或其授權人員</a:t>
            </a:r>
            <a:r>
              <a:rPr lang="zh-TW" altLang="en-US" sz="2500" b="1" u="sng" dirty="0">
                <a:solidFill>
                  <a:srgbClr val="100278"/>
                </a:solidFill>
                <a:latin typeface="+mj-ea"/>
                <a:ea typeface="+mj-ea"/>
              </a:rPr>
              <a:t>核准</a:t>
            </a:r>
            <a:r>
              <a:rPr lang="zh-TW" altLang="en-US" sz="2500" b="1" dirty="0">
                <a:solidFill>
                  <a:srgbClr val="006600"/>
                </a:solidFill>
                <a:latin typeface="+mj-ea"/>
                <a:ea typeface="+mj-ea"/>
              </a:rPr>
              <a:t>。</a:t>
            </a:r>
          </a:p>
          <a:p>
            <a:pPr marL="0" lvl="1" indent="352425" algn="just" eaLnBrk="1" hangingPunct="1">
              <a:spcBef>
                <a:spcPts val="0"/>
              </a:spcBef>
              <a:buClr>
                <a:srgbClr val="006600"/>
              </a:buClr>
              <a:buSzPct val="75000"/>
              <a:tabLst>
                <a:tab pos="0" algn="l"/>
              </a:tabLst>
              <a:defRPr/>
            </a:pPr>
            <a:r>
              <a:rPr lang="zh-TW" altLang="en-US" sz="2500" b="1" dirty="0">
                <a:solidFill>
                  <a:srgbClr val="006600"/>
                </a:solidFill>
                <a:latin typeface="+mj-ea"/>
                <a:ea typeface="+mj-ea"/>
              </a:rPr>
              <a:t>驗收人對工程、財物隱蔽部分，於必要時得拆驗或化驗。  </a:t>
            </a:r>
          </a:p>
        </p:txBody>
      </p:sp>
      <p:sp>
        <p:nvSpPr>
          <p:cNvPr id="5" name="Rectangle 2"/>
          <p:cNvSpPr txBox="1">
            <a:spLocks noChangeArrowheads="1"/>
          </p:cNvSpPr>
          <p:nvPr/>
        </p:nvSpPr>
        <p:spPr>
          <a:xfrm>
            <a:off x="5994774" y="224644"/>
            <a:ext cx="3149226" cy="657225"/>
          </a:xfrm>
          <a:prstGeom prst="rect">
            <a:avLst/>
          </a:prstGeom>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200" b="1" cap="none" smtClean="0">
                <a:solidFill>
                  <a:srgbClr val="003399"/>
                </a:solidFill>
                <a:effectLst/>
                <a:latin typeface="微軟正黑體" panose="020B0604030504040204" pitchFamily="34" charset="-120"/>
                <a:ea typeface="微軟正黑體" panose="020B0604030504040204" pitchFamily="34" charset="-120"/>
              </a:rPr>
              <a:t>第五章　驗收</a:t>
            </a:r>
            <a:endParaRPr kumimoji="0" lang="zh-TW" altLang="en-US" sz="3200" b="1" cap="none">
              <a:solidFill>
                <a:srgbClr val="003399"/>
              </a:solidFill>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32994531"/>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E326A47-9830-49E6-B278-A31DB2AF0118}" type="slidenum">
              <a:rPr lang="en-US" altLang="zh-TW" sz="1400" smtClean="0">
                <a:solidFill>
                  <a:srgbClr val="AD1F1F"/>
                </a:solidFill>
                <a:latin typeface="Times New Roman" panose="02020603050405020304" pitchFamily="18" charset="0"/>
              </a:rPr>
              <a:pPr>
                <a:spcBef>
                  <a:spcPct val="0"/>
                </a:spcBef>
                <a:buClrTx/>
                <a:buSzTx/>
                <a:buFontTx/>
                <a:buNone/>
                <a:defRPr/>
              </a:pPr>
              <a:t>192</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78184" y="1088739"/>
            <a:ext cx="8750300" cy="5112569"/>
          </a:xfrm>
          <a:prstGeom prst="rect">
            <a:avLst/>
          </a:prstGeom>
          <a:noFill/>
          <a:ln w="9525">
            <a:noFill/>
            <a:miter lim="800000"/>
            <a:headEnd/>
            <a:tailEnd/>
          </a:ln>
          <a:effectLst/>
        </p:spPr>
        <p:txBody>
          <a:bodyPr/>
          <a:lstStyle/>
          <a:p>
            <a:pPr marL="261938" indent="-261938" algn="just" eaLnBrk="1" hangingPunct="1">
              <a:spcBef>
                <a:spcPts val="1200"/>
              </a:spcBef>
              <a:buClr>
                <a:prstClr val="black"/>
              </a:buClr>
              <a:buSzPct val="75000"/>
              <a:buFont typeface="Wingdings" pitchFamily="2" charset="2"/>
              <a:buChar char="l"/>
              <a:defRPr/>
            </a:pPr>
            <a:r>
              <a:rPr lang="en-US" altLang="zh-TW" sz="2800" b="1" smtClean="0">
                <a:solidFill>
                  <a:srgbClr val="100278"/>
                </a:solidFill>
                <a:latin typeface="微軟正黑體" panose="020B0604030504040204" pitchFamily="34" charset="-120"/>
                <a:ea typeface="微軟正黑體" panose="020B0604030504040204" pitchFamily="34" charset="-120"/>
              </a:rPr>
              <a:t>92.7.3</a:t>
            </a:r>
            <a:r>
              <a:rPr lang="zh-TW" altLang="en-US" sz="2800" b="1" smtClean="0">
                <a:solidFill>
                  <a:srgbClr val="100278"/>
                </a:solidFill>
                <a:latin typeface="微軟正黑體" panose="020B0604030504040204" pitchFamily="34" charset="-120"/>
                <a:ea typeface="微軟正黑體" panose="020B0604030504040204" pitchFamily="34" charset="-120"/>
              </a:rPr>
              <a:t>工程</a:t>
            </a:r>
            <a:r>
              <a:rPr lang="zh-TW" altLang="en-US" sz="2800" b="1">
                <a:solidFill>
                  <a:srgbClr val="100278"/>
                </a:solidFill>
                <a:latin typeface="微軟正黑體" panose="020B0604030504040204" pitchFamily="34" charset="-120"/>
                <a:ea typeface="微軟正黑體" panose="020B0604030504040204" pitchFamily="34" charset="-120"/>
              </a:rPr>
              <a:t>企字</a:t>
            </a:r>
            <a:r>
              <a:rPr lang="zh-TW" altLang="en-US" sz="2800" b="1" smtClean="0">
                <a:solidFill>
                  <a:srgbClr val="100278"/>
                </a:solidFill>
                <a:latin typeface="微軟正黑體" panose="020B0604030504040204" pitchFamily="34" charset="-120"/>
                <a:ea typeface="微軟正黑體" panose="020B0604030504040204" pitchFamily="34" charset="-120"/>
              </a:rPr>
              <a:t>第</a:t>
            </a:r>
            <a:r>
              <a:rPr lang="en-US" altLang="zh-TW" sz="2800" b="1" smtClean="0">
                <a:solidFill>
                  <a:srgbClr val="100278"/>
                </a:solidFill>
                <a:latin typeface="微軟正黑體" panose="020B0604030504040204" pitchFamily="34" charset="-120"/>
                <a:ea typeface="微軟正黑體" panose="020B0604030504040204" pitchFamily="34" charset="-120"/>
              </a:rPr>
              <a:t>09200274780</a:t>
            </a:r>
            <a:r>
              <a:rPr lang="zh-TW" altLang="en-US" sz="2800" b="1" smtClean="0">
                <a:solidFill>
                  <a:srgbClr val="100278"/>
                </a:solidFill>
                <a:latin typeface="微軟正黑體" panose="020B0604030504040204" pitchFamily="34" charset="-120"/>
                <a:ea typeface="微軟正黑體" panose="020B0604030504040204" pitchFamily="34" charset="-120"/>
              </a:rPr>
              <a:t>號</a:t>
            </a:r>
            <a:r>
              <a:rPr lang="zh-TW" altLang="en-US" sz="2800" b="1">
                <a:solidFill>
                  <a:srgbClr val="100278"/>
                </a:solidFill>
                <a:latin typeface="微軟正黑體" panose="020B0604030504040204" pitchFamily="34" charset="-120"/>
                <a:ea typeface="微軟正黑體" panose="020B0604030504040204" pitchFamily="34" charset="-120"/>
              </a:rPr>
              <a:t>函 </a:t>
            </a:r>
          </a:p>
          <a:p>
            <a:pPr marL="257175" lvl="1" indent="549275" algn="just" eaLnBrk="1" hangingPunct="1">
              <a:spcBef>
                <a:spcPts val="0"/>
              </a:spcBef>
              <a:buClr>
                <a:srgbClr val="006600"/>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勞務採購依本法施行細則</a:t>
            </a:r>
            <a:r>
              <a:rPr lang="zh-TW" altLang="en-US" sz="2800" b="1" smtClean="0">
                <a:solidFill>
                  <a:srgbClr val="0000FF"/>
                </a:solidFill>
                <a:latin typeface="微軟正黑體" panose="020B0604030504040204" pitchFamily="34" charset="-120"/>
                <a:ea typeface="微軟正黑體" panose="020B0604030504040204" pitchFamily="34" charset="-120"/>
              </a:rPr>
              <a:t>第</a:t>
            </a:r>
            <a:r>
              <a:rPr lang="en-US" altLang="zh-TW" sz="2800" b="1" smtClean="0">
                <a:solidFill>
                  <a:srgbClr val="0000FF"/>
                </a:solidFill>
                <a:latin typeface="微軟正黑體" panose="020B0604030504040204" pitchFamily="34" charset="-120"/>
                <a:ea typeface="微軟正黑體" panose="020B0604030504040204" pitchFamily="34" charset="-120"/>
              </a:rPr>
              <a:t>90-1</a:t>
            </a:r>
            <a:r>
              <a:rPr lang="zh-TW" altLang="en-US" sz="2800" b="1" smtClean="0">
                <a:solidFill>
                  <a:srgbClr val="0000FF"/>
                </a:solidFill>
                <a:latin typeface="微軟正黑體" panose="020B0604030504040204" pitchFamily="34" charset="-120"/>
                <a:ea typeface="微軟正黑體" panose="020B0604030504040204" pitchFamily="34" charset="-120"/>
              </a:rPr>
              <a:t>規定</a:t>
            </a:r>
            <a:r>
              <a:rPr lang="zh-TW" altLang="en-US" sz="2800" b="1">
                <a:solidFill>
                  <a:srgbClr val="0000FF"/>
                </a:solidFill>
                <a:latin typeface="微軟正黑體" panose="020B0604030504040204" pitchFamily="34" charset="-120"/>
                <a:ea typeface="微軟正黑體" panose="020B0604030504040204" pitchFamily="34" charset="-120"/>
              </a:rPr>
              <a:t>採書面或召開審查會方式辦理驗收者，其書面驗收文件或審查會紀錄，得視為驗收紀錄</a:t>
            </a:r>
            <a:r>
              <a:rPr lang="zh-TW" altLang="en-US" sz="2800" b="1" smtClean="0">
                <a:solidFill>
                  <a:srgbClr val="0000FF"/>
                </a:solidFill>
                <a:latin typeface="微軟正黑體" panose="020B0604030504040204" pitchFamily="34" charset="-120"/>
                <a:ea typeface="微軟正黑體" panose="020B0604030504040204" pitchFamily="34" charset="-120"/>
              </a:rPr>
              <a:t>。</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marL="257175" lvl="1" indent="549275" algn="just" eaLnBrk="1" hangingPunct="1">
              <a:spcBef>
                <a:spcPts val="0"/>
              </a:spcBef>
              <a:buClr>
                <a:srgbClr val="006600"/>
              </a:buClr>
              <a:buSzPct val="75000"/>
              <a:defRPr/>
            </a:pPr>
            <a:r>
              <a:rPr lang="zh-TW" altLang="en-US" sz="2800" b="1" smtClean="0">
                <a:solidFill>
                  <a:srgbClr val="0000FF"/>
                </a:solidFill>
                <a:latin typeface="微軟正黑體" panose="020B0604030504040204" pitchFamily="34" charset="-120"/>
                <a:ea typeface="微軟正黑體" panose="020B0604030504040204" pitchFamily="34" charset="-120"/>
              </a:rPr>
              <a:t>至於</a:t>
            </a:r>
            <a:r>
              <a:rPr lang="zh-TW" altLang="en-US" sz="2800" b="1">
                <a:solidFill>
                  <a:srgbClr val="0000FF"/>
                </a:solidFill>
                <a:latin typeface="微軟正黑體" panose="020B0604030504040204" pitchFamily="34" charset="-120"/>
                <a:ea typeface="微軟正黑體" panose="020B0604030504040204" pitchFamily="34" charset="-120"/>
              </a:rPr>
              <a:t>是否指派主驗人並通知接管單位或使用單位會驗乙節，依本法</a:t>
            </a:r>
            <a:r>
              <a:rPr lang="zh-TW" altLang="en-US" sz="2800" b="1" smtClean="0">
                <a:solidFill>
                  <a:srgbClr val="0000FF"/>
                </a:solidFill>
                <a:latin typeface="微軟正黑體" panose="020B0604030504040204" pitchFamily="34" charset="-120"/>
                <a:ea typeface="微軟正黑體" panose="020B0604030504040204" pitchFamily="34" charset="-120"/>
              </a:rPr>
              <a:t>第</a:t>
            </a:r>
            <a:r>
              <a:rPr lang="en-US" altLang="zh-TW" sz="2800" b="1" smtClean="0">
                <a:solidFill>
                  <a:srgbClr val="0000FF"/>
                </a:solidFill>
                <a:latin typeface="微軟正黑體" panose="020B0604030504040204" pitchFamily="34" charset="-120"/>
                <a:ea typeface="微軟正黑體" panose="020B0604030504040204" pitchFamily="34" charset="-120"/>
              </a:rPr>
              <a:t>71</a:t>
            </a:r>
            <a:r>
              <a:rPr lang="zh-TW" altLang="en-US" sz="2800" b="1" smtClean="0">
                <a:solidFill>
                  <a:srgbClr val="0000FF"/>
                </a:solidFill>
                <a:latin typeface="微軟正黑體" panose="020B0604030504040204" pitchFamily="34" charset="-120"/>
                <a:ea typeface="微軟正黑體" panose="020B0604030504040204" pitchFamily="34" charset="-120"/>
              </a:rPr>
              <a:t>條第</a:t>
            </a:r>
            <a:r>
              <a:rPr lang="en-US" altLang="zh-TW" sz="2800" b="1" smtClean="0">
                <a:solidFill>
                  <a:srgbClr val="0000FF"/>
                </a:solidFill>
                <a:latin typeface="微軟正黑體" panose="020B0604030504040204" pitchFamily="34" charset="-120"/>
                <a:ea typeface="微軟正黑體" panose="020B0604030504040204" pitchFamily="34" charset="-120"/>
              </a:rPr>
              <a:t>4</a:t>
            </a:r>
            <a:r>
              <a:rPr lang="zh-TW" altLang="en-US" sz="2800" b="1" smtClean="0">
                <a:solidFill>
                  <a:srgbClr val="0000FF"/>
                </a:solidFill>
                <a:latin typeface="微軟正黑體" panose="020B0604030504040204" pitchFamily="34" charset="-120"/>
                <a:ea typeface="微軟正黑體" panose="020B0604030504040204" pitchFamily="34" charset="-120"/>
              </a:rPr>
              <a:t>項</a:t>
            </a:r>
            <a:r>
              <a:rPr lang="zh-TW" altLang="en-US" sz="2800" b="1">
                <a:solidFill>
                  <a:srgbClr val="0000FF"/>
                </a:solidFill>
                <a:latin typeface="微軟正黑體" panose="020B0604030504040204" pitchFamily="34" charset="-120"/>
                <a:ea typeface="微軟正黑體" panose="020B0604030504040204" pitchFamily="34" charset="-120"/>
              </a:rPr>
              <a:t>規定，準用同條</a:t>
            </a:r>
            <a:r>
              <a:rPr lang="zh-TW" altLang="en-US" sz="2800" b="1" smtClean="0">
                <a:solidFill>
                  <a:srgbClr val="0000FF"/>
                </a:solidFill>
                <a:latin typeface="微軟正黑體" panose="020B0604030504040204" pitchFamily="34" charset="-120"/>
                <a:ea typeface="微軟正黑體" panose="020B0604030504040204" pitchFamily="34" charset="-120"/>
              </a:rPr>
              <a:t>第</a:t>
            </a:r>
            <a:r>
              <a:rPr lang="en-US" altLang="zh-TW" sz="2800" b="1" smtClean="0">
                <a:solidFill>
                  <a:srgbClr val="0000FF"/>
                </a:solidFill>
                <a:latin typeface="微軟正黑體" panose="020B0604030504040204" pitchFamily="34" charset="-120"/>
                <a:ea typeface="微軟正黑體" panose="020B0604030504040204" pitchFamily="34" charset="-120"/>
              </a:rPr>
              <a:t>2</a:t>
            </a:r>
            <a:r>
              <a:rPr lang="zh-TW" altLang="en-US" sz="2800" b="1" smtClean="0">
                <a:solidFill>
                  <a:srgbClr val="0000FF"/>
                </a:solidFill>
                <a:latin typeface="微軟正黑體" panose="020B0604030504040204" pitchFamily="34" charset="-120"/>
                <a:ea typeface="微軟正黑體" panose="020B0604030504040204" pitchFamily="34" charset="-120"/>
              </a:rPr>
              <a:t>項</a:t>
            </a:r>
            <a:r>
              <a:rPr lang="zh-TW" altLang="en-US" sz="2800" b="1">
                <a:solidFill>
                  <a:srgbClr val="0000FF"/>
                </a:solidFill>
                <a:latin typeface="微軟正黑體" panose="020B0604030504040204" pitchFamily="34" charset="-120"/>
                <a:ea typeface="微軟正黑體" panose="020B0604030504040204" pitchFamily="34" charset="-120"/>
              </a:rPr>
              <a:t>之規定。例如採</a:t>
            </a:r>
            <a:r>
              <a:rPr lang="zh-TW" altLang="en-US" sz="2800" b="1" u="sng">
                <a:solidFill>
                  <a:srgbClr val="660033"/>
                </a:solidFill>
                <a:latin typeface="微軟正黑體" panose="020B0604030504040204" pitchFamily="34" charset="-120"/>
                <a:ea typeface="微軟正黑體" panose="020B0604030504040204" pitchFamily="34" charset="-120"/>
              </a:rPr>
              <a:t>召開審查會方式辦理驗收者</a:t>
            </a:r>
            <a:r>
              <a:rPr lang="zh-TW" altLang="en-US" sz="2800" b="1">
                <a:solidFill>
                  <a:srgbClr val="0000FF"/>
                </a:solidFill>
                <a:latin typeface="微軟正黑體" panose="020B0604030504040204" pitchFamily="34" charset="-120"/>
                <a:ea typeface="微軟正黑體" panose="020B0604030504040204" pitchFamily="34" charset="-120"/>
              </a:rPr>
              <a:t>，機關首長或其授權人員指派之</a:t>
            </a:r>
            <a:r>
              <a:rPr lang="zh-TW" altLang="en-US" sz="2800" b="1" u="sng">
                <a:solidFill>
                  <a:srgbClr val="660033"/>
                </a:solidFill>
                <a:latin typeface="微軟正黑體" panose="020B0604030504040204" pitchFamily="34" charset="-120"/>
                <a:ea typeface="微軟正黑體" panose="020B0604030504040204" pitchFamily="34" charset="-120"/>
              </a:rPr>
              <a:t>主持人得視同主驗人</a:t>
            </a:r>
            <a:r>
              <a:rPr lang="zh-TW" altLang="en-US" sz="2800" b="1">
                <a:solidFill>
                  <a:srgbClr val="0000FF"/>
                </a:solidFill>
                <a:latin typeface="微軟正黑體" panose="020B0604030504040204" pitchFamily="34" charset="-120"/>
                <a:ea typeface="微軟正黑體" panose="020B0604030504040204" pitchFamily="34" charset="-120"/>
              </a:rPr>
              <a:t>，會同審查之接管或使用單位人員得視同會驗人員。如採書面驗收，其內部簽核或支出憑證之簽辦文件得載明主驗人、會驗人欄位供使用</a:t>
            </a:r>
            <a:r>
              <a:rPr lang="zh-TW" altLang="en-US" sz="2800" b="1" smtClean="0">
                <a:solidFill>
                  <a:srgbClr val="0000FF"/>
                </a:solidFill>
                <a:latin typeface="微軟正黑體" panose="020B0604030504040204" pitchFamily="34" charset="-120"/>
                <a:ea typeface="微軟正黑體" panose="020B0604030504040204" pitchFamily="34" charset="-120"/>
              </a:rPr>
              <a:t>。</a:t>
            </a:r>
            <a:endParaRPr lang="en-US" altLang="zh-TW" sz="2800" b="1">
              <a:solidFill>
                <a:srgbClr val="0000FF"/>
              </a:solidFill>
              <a:latin typeface="微軟正黑體" panose="020B0604030504040204" pitchFamily="34" charset="-120"/>
              <a:ea typeface="微軟正黑體" panose="020B0604030504040204" pitchFamily="34" charset="-120"/>
            </a:endParaRPr>
          </a:p>
          <a:p>
            <a:pPr marL="257175" lvl="1" indent="549275" algn="just" eaLnBrk="1" hangingPunct="1">
              <a:spcBef>
                <a:spcPts val="0"/>
              </a:spcBef>
              <a:buClr>
                <a:srgbClr val="006600"/>
              </a:buClr>
              <a:buSzPct val="75000"/>
              <a:defRPr/>
            </a:pPr>
            <a:endParaRPr lang="zh-TW" altLang="en-US" sz="2800" b="1" dirty="0">
              <a:solidFill>
                <a:srgbClr val="0000FF"/>
              </a:solidFill>
              <a:latin typeface="微軟正黑體" panose="020B0604030504040204" pitchFamily="34" charset="-120"/>
              <a:ea typeface="微軟正黑體" panose="020B0604030504040204" pitchFamily="34" charset="-120"/>
            </a:endParaRPr>
          </a:p>
        </p:txBody>
      </p:sp>
      <p:sp>
        <p:nvSpPr>
          <p:cNvPr id="5" name="Rectangle 2"/>
          <p:cNvSpPr txBox="1">
            <a:spLocks noChangeArrowheads="1"/>
          </p:cNvSpPr>
          <p:nvPr/>
        </p:nvSpPr>
        <p:spPr>
          <a:xfrm>
            <a:off x="214313" y="440668"/>
            <a:ext cx="7057987" cy="540407"/>
          </a:xfrm>
          <a:prstGeom prst="rect">
            <a:avLst/>
          </a:prstGeom>
        </p:spPr>
        <p:txBody>
          <a:bodyPr vert="horz" wrap="square" lIns="91440" tIns="45720" rIns="91440" bIns="45720" numCol="1" anchor="ctr" anchorCtr="0" compatLnSpc="1">
            <a:prstTxWarp prst="textNoShape">
              <a:avLst/>
            </a:prstTxWarp>
            <a:normAutofit fontScale="90000"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a:solidFill>
                  <a:srgbClr val="003399"/>
                </a:solidFill>
                <a:effectLst/>
                <a:latin typeface="微軟正黑體" panose="020B0604030504040204" pitchFamily="34" charset="-120"/>
              </a:rPr>
              <a:t>召開審查</a:t>
            </a:r>
            <a:r>
              <a:rPr kumimoji="0" lang="zh-TW" altLang="en-US" b="1" cap="none" smtClean="0">
                <a:solidFill>
                  <a:srgbClr val="003399"/>
                </a:solidFill>
                <a:effectLst/>
                <a:latin typeface="微軟正黑體" panose="020B0604030504040204" pitchFamily="34" charset="-120"/>
              </a:rPr>
              <a:t>會議主持人</a:t>
            </a:r>
            <a:r>
              <a:rPr kumimoji="0" lang="zh-TW" altLang="en-US" b="1" cap="none">
                <a:solidFill>
                  <a:srgbClr val="003399"/>
                </a:solidFill>
                <a:effectLst/>
                <a:latin typeface="微軟正黑體" panose="020B0604030504040204" pitchFamily="34" charset="-120"/>
              </a:rPr>
              <a:t>得視同主驗人</a:t>
            </a:r>
          </a:p>
        </p:txBody>
      </p:sp>
    </p:spTree>
    <p:extLst>
      <p:ext uri="{BB962C8B-B14F-4D97-AF65-F5344CB8AC3E}">
        <p14:creationId xmlns:p14="http://schemas.microsoft.com/office/powerpoint/2010/main" val="3803496403"/>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EBC9874C-3E31-4BFC-945B-3D18013E8A50}"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193</a:t>
            </a:fld>
            <a:endParaRPr lang="en-US" altLang="zh-TW" sz="1400">
              <a:solidFill>
                <a:srgbClr val="AD1F1F"/>
              </a:solidFill>
              <a:latin typeface="Times New Roman" panose="02020603050405020304" pitchFamily="18" charset="0"/>
            </a:endParaRPr>
          </a:p>
        </p:txBody>
      </p:sp>
      <p:sp>
        <p:nvSpPr>
          <p:cNvPr id="2" name="書卷 (水平) 1">
            <a:extLst/>
          </p:cNvPr>
          <p:cNvSpPr/>
          <p:nvPr/>
        </p:nvSpPr>
        <p:spPr>
          <a:xfrm>
            <a:off x="2375756" y="2024844"/>
            <a:ext cx="4932548" cy="1477131"/>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200" b="1">
                <a:solidFill>
                  <a:srgbClr val="100278"/>
                </a:solidFill>
                <a:latin typeface="微軟正黑體" panose="020B0604030504040204" pitchFamily="34" charset="-120"/>
              </a:rPr>
              <a:t>驗收</a:t>
            </a:r>
            <a:r>
              <a:rPr lang="zh-TW" altLang="en-US" sz="3200" b="1" smtClean="0">
                <a:solidFill>
                  <a:srgbClr val="100278"/>
                </a:solidFill>
                <a:latin typeface="微軟正黑體" panose="020B0604030504040204" pitchFamily="34" charset="-120"/>
              </a:rPr>
              <a:t>作業程序及</a:t>
            </a:r>
            <a:endParaRPr lang="en-US" altLang="zh-TW" sz="3200" b="1" smtClean="0">
              <a:solidFill>
                <a:srgbClr val="100278"/>
              </a:solidFill>
              <a:latin typeface="微軟正黑體" panose="020B0604030504040204" pitchFamily="34" charset="-120"/>
            </a:endParaRPr>
          </a:p>
          <a:p>
            <a:pPr algn="ctr" eaLnBrk="1" hangingPunct="1">
              <a:defRPr/>
            </a:pPr>
            <a:r>
              <a:rPr lang="zh-TW" altLang="en-US" sz="3200" b="1" smtClean="0">
                <a:solidFill>
                  <a:srgbClr val="100278"/>
                </a:solidFill>
                <a:latin typeface="微軟正黑體" panose="020B0604030504040204" pitchFamily="34" charset="-120"/>
              </a:rPr>
              <a:t>主驗人主持要領</a:t>
            </a:r>
            <a:endParaRPr lang="zh-TW" altLang="en-US" sz="3200" b="1" dirty="0">
              <a:solidFill>
                <a:srgbClr val="100278"/>
              </a:solidFill>
              <a:latin typeface="微軟正黑體" panose="020B0604030504040204" pitchFamily="34" charset="-120"/>
            </a:endParaRPr>
          </a:p>
        </p:txBody>
      </p:sp>
    </p:spTree>
    <p:extLst>
      <p:ext uri="{BB962C8B-B14F-4D97-AF65-F5344CB8AC3E}">
        <p14:creationId xmlns:p14="http://schemas.microsoft.com/office/powerpoint/2010/main" val="1911845252"/>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92B6B036-E836-4FCE-B411-BBE7166ABEA2}" type="slidenum">
              <a:rPr lang="en-US" altLang="zh-TW" sz="1400" smtClean="0">
                <a:solidFill>
                  <a:srgbClr val="AD1F1F"/>
                </a:solidFill>
                <a:latin typeface="Times New Roman" panose="02020603050405020304" pitchFamily="18" charset="0"/>
              </a:rPr>
              <a:pPr>
                <a:spcBef>
                  <a:spcPct val="0"/>
                </a:spcBef>
                <a:buClrTx/>
                <a:buSzTx/>
                <a:buFontTx/>
                <a:buNone/>
                <a:defRPr/>
              </a:pPr>
              <a:t>194</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42875" y="1016731"/>
            <a:ext cx="8750300" cy="5704743"/>
          </a:xfrm>
          <a:prstGeom prst="rect">
            <a:avLst/>
          </a:prstGeom>
          <a:noFill/>
          <a:ln w="9525">
            <a:noFill/>
            <a:miter lim="800000"/>
            <a:headEnd/>
            <a:tailEnd/>
          </a:ln>
          <a:effectLst/>
        </p:spPr>
        <p:txBody>
          <a:bodyPr/>
          <a:lstStyle/>
          <a:p>
            <a:pPr algn="just" eaLnBrk="1" hangingPunct="1">
              <a:spcBef>
                <a:spcPct val="20000"/>
              </a:spcBef>
              <a:buClr>
                <a:srgbClr val="C00000"/>
              </a:buClr>
              <a:buSzPct val="75000"/>
              <a:defRPr/>
            </a:pPr>
            <a:r>
              <a:rPr lang="zh-TW" altLang="en-US" sz="2800" b="1" smtClean="0">
                <a:solidFill>
                  <a:srgbClr val="006600"/>
                </a:solidFill>
                <a:latin typeface="微軟正黑體" panose="020B0604030504040204" pitchFamily="34" charset="-120"/>
                <a:ea typeface="微軟正黑體" panose="020B0604030504040204" pitchFamily="34" charset="-120"/>
              </a:rPr>
              <a:t>實地驗收作業及紀錄應載示事項：</a:t>
            </a:r>
            <a:endParaRPr lang="en-US" altLang="zh-TW" sz="2800" b="1" smtClean="0">
              <a:solidFill>
                <a:srgbClr val="006600"/>
              </a:solidFill>
              <a:latin typeface="微軟正黑體" panose="020B0604030504040204" pitchFamily="34" charset="-120"/>
              <a:ea typeface="微軟正黑體" panose="020B0604030504040204" pitchFamily="34" charset="-120"/>
            </a:endParaRPr>
          </a:p>
          <a:p>
            <a:pPr marL="357188" indent="-357188" algn="just" eaLnBrk="1" hangingPunct="1">
              <a:spcBef>
                <a:spcPts val="0"/>
              </a:spcBef>
              <a:buClr>
                <a:srgbClr val="C00000"/>
              </a:buClr>
              <a:buSzPct val="75000"/>
              <a:buFont typeface="Wingdings" panose="05000000000000000000" pitchFamily="2" charset="2"/>
              <a:buChar char="n"/>
              <a:defRPr/>
            </a:pPr>
            <a:r>
              <a:rPr lang="zh-TW" altLang="en-US" sz="2800" b="1" smtClean="0">
                <a:solidFill>
                  <a:prstClr val="black"/>
                </a:solidFill>
                <a:latin typeface="微軟正黑體" panose="020B0604030504040204" pitchFamily="34" charset="-120"/>
                <a:ea typeface="微軟正黑體" panose="020B0604030504040204" pitchFamily="34" charset="-120"/>
              </a:rPr>
              <a:t>①確認會同驗收人員是否已到場</a:t>
            </a:r>
            <a:endParaRPr lang="en-US" altLang="zh-TW" sz="2800" b="1" smtClean="0">
              <a:solidFill>
                <a:prstClr val="black"/>
              </a:solidFill>
              <a:latin typeface="微軟正黑體" panose="020B0604030504040204" pitchFamily="34" charset="-120"/>
              <a:ea typeface="微軟正黑體" panose="020B0604030504040204" pitchFamily="34" charset="-120"/>
            </a:endParaRPr>
          </a:p>
          <a:p>
            <a:pPr marL="808038" lvl="1" indent="-350838" algn="just" eaLnBrk="1" hangingPunct="1">
              <a:lnSpc>
                <a:spcPts val="2900"/>
              </a:lnSpc>
              <a:spcBef>
                <a:spcPts val="0"/>
              </a:spcBef>
              <a:buClr>
                <a:srgbClr val="006600"/>
              </a:buClr>
              <a:buSzPct val="75000"/>
              <a:buFont typeface="Wingdings" panose="05000000000000000000" pitchFamily="2" charset="2"/>
              <a:buChar char="Ø"/>
              <a:defRPr/>
            </a:pPr>
            <a:r>
              <a:rPr lang="zh-TW" altLang="en-US" sz="2700" b="1" spc="-100" smtClean="0">
                <a:solidFill>
                  <a:srgbClr val="0000FF"/>
                </a:solidFill>
                <a:latin typeface="微軟正黑體" panose="020B0604030504040204" pitchFamily="34" charset="-120"/>
                <a:ea typeface="微軟正黑體" panose="020B0604030504040204" pitchFamily="34" charset="-120"/>
              </a:rPr>
              <a:t>機關驗收主驗人、廠商代表</a:t>
            </a:r>
            <a:r>
              <a:rPr lang="en-US" altLang="zh-TW" sz="2700" b="1" spc="-100" smtClean="0">
                <a:solidFill>
                  <a:srgbClr val="0000FF"/>
                </a:solidFill>
                <a:latin typeface="微軟正黑體" panose="020B0604030504040204" pitchFamily="34" charset="-120"/>
                <a:ea typeface="微軟正黑體" panose="020B0604030504040204" pitchFamily="34" charset="-120"/>
              </a:rPr>
              <a:t>(</a:t>
            </a:r>
            <a:r>
              <a:rPr lang="zh-TW" altLang="en-US" sz="2700" b="1" spc="-100" smtClean="0">
                <a:solidFill>
                  <a:srgbClr val="0000FF"/>
                </a:solidFill>
                <a:latin typeface="微軟正黑體" panose="020B0604030504040204" pitchFamily="34" charset="-120"/>
                <a:ea typeface="微軟正黑體" panose="020B0604030504040204" pitchFamily="34" charset="-120"/>
              </a:rPr>
              <a:t>財物或勞務採購廠商未派員仍得驗收，</a:t>
            </a:r>
            <a:r>
              <a:rPr lang="zh-TW" altLang="en-US" sz="2700" b="1" spc="-100" smtClean="0">
                <a:solidFill>
                  <a:srgbClr val="660033"/>
                </a:solidFill>
                <a:latin typeface="微軟正黑體" panose="020B0604030504040204" pitchFamily="34" charset="-120"/>
                <a:ea typeface="微軟正黑體" panose="020B0604030504040204" pitchFamily="34" charset="-120"/>
              </a:rPr>
              <a:t>細</a:t>
            </a:r>
            <a:r>
              <a:rPr lang="en-US" altLang="zh-TW" sz="2700" b="1" spc="-100" smtClean="0">
                <a:solidFill>
                  <a:srgbClr val="660033"/>
                </a:solidFill>
                <a:latin typeface="微軟正黑體" panose="020B0604030504040204" pitchFamily="34" charset="-120"/>
                <a:ea typeface="微軟正黑體" panose="020B0604030504040204" pitchFamily="34" charset="-120"/>
              </a:rPr>
              <a:t>§96,2</a:t>
            </a:r>
            <a:r>
              <a:rPr lang="en-US" altLang="zh-TW" sz="2700" b="1" spc="-100" smtClean="0">
                <a:solidFill>
                  <a:srgbClr val="0000FF"/>
                </a:solidFill>
                <a:latin typeface="微軟正黑體" panose="020B0604030504040204" pitchFamily="34" charset="-120"/>
                <a:ea typeface="微軟正黑體" panose="020B0604030504040204" pitchFamily="34" charset="-120"/>
              </a:rPr>
              <a:t>)</a:t>
            </a:r>
            <a:r>
              <a:rPr lang="zh-TW" altLang="en-US" sz="2700" b="1" spc="-100" smtClean="0">
                <a:solidFill>
                  <a:srgbClr val="0000FF"/>
                </a:solidFill>
                <a:latin typeface="微軟正黑體" panose="020B0604030504040204" pitchFamily="34" charset="-120"/>
                <a:ea typeface="微軟正黑體" panose="020B0604030504040204" pitchFamily="34" charset="-120"/>
              </a:rPr>
              <a:t>、需求或使用單位人員</a:t>
            </a:r>
            <a:r>
              <a:rPr lang="en-US" altLang="zh-TW" sz="2700" b="1" spc="-100" smtClean="0">
                <a:solidFill>
                  <a:srgbClr val="660033"/>
                </a:solidFill>
                <a:latin typeface="微軟正黑體" panose="020B0604030504040204" pitchFamily="34" charset="-120"/>
                <a:ea typeface="微軟正黑體" panose="020B0604030504040204" pitchFamily="34" charset="-120"/>
              </a:rPr>
              <a:t>(</a:t>
            </a:r>
            <a:r>
              <a:rPr lang="zh-TW" altLang="en-US" sz="2700" b="1" spc="-100" smtClean="0">
                <a:solidFill>
                  <a:srgbClr val="660033"/>
                </a:solidFill>
                <a:latin typeface="微軟正黑體" panose="020B0604030504040204" pitchFamily="34" charset="-120"/>
                <a:ea typeface="微軟正黑體" panose="020B0604030504040204" pitchFamily="34" charset="-120"/>
              </a:rPr>
              <a:t>會驗人員</a:t>
            </a:r>
            <a:r>
              <a:rPr lang="en-US" altLang="zh-TW" sz="2700" b="1" spc="-100" smtClean="0">
                <a:solidFill>
                  <a:srgbClr val="660033"/>
                </a:solidFill>
                <a:latin typeface="微軟正黑體" panose="020B0604030504040204" pitchFamily="34" charset="-120"/>
                <a:ea typeface="微軟正黑體" panose="020B0604030504040204" pitchFamily="34" charset="-120"/>
              </a:rPr>
              <a:t>)</a:t>
            </a:r>
            <a:r>
              <a:rPr lang="zh-TW" altLang="en-US" sz="2700" b="1" spc="-100" smtClean="0">
                <a:solidFill>
                  <a:srgbClr val="0000FF"/>
                </a:solidFill>
                <a:latin typeface="微軟正黑體" panose="020B0604030504040204" pitchFamily="34" charset="-120"/>
                <a:ea typeface="微軟正黑體" panose="020B0604030504040204" pitchFamily="34" charset="-120"/>
              </a:rPr>
              <a:t>、監辦單位人員</a:t>
            </a:r>
            <a:r>
              <a:rPr lang="zh-TW" altLang="en-US" sz="2700" b="1" spc="-100">
                <a:solidFill>
                  <a:srgbClr val="0000FF"/>
                </a:solidFill>
                <a:latin typeface="微軟正黑體" panose="020B0604030504040204" pitchFamily="34" charset="-120"/>
                <a:ea typeface="微軟正黑體" panose="020B0604030504040204" pitchFamily="34" charset="-120"/>
              </a:rPr>
              <a:t>，</a:t>
            </a:r>
            <a:r>
              <a:rPr lang="zh-TW" altLang="en-US" sz="2700" b="1" spc="-100" smtClean="0">
                <a:solidFill>
                  <a:srgbClr val="0000FF"/>
                </a:solidFill>
                <a:latin typeface="微軟正黑體" panose="020B0604030504040204" pitchFamily="34" charset="-120"/>
                <a:ea typeface="微軟正黑體" panose="020B0604030504040204" pitchFamily="34" charset="-120"/>
              </a:rPr>
              <a:t>或個案另聘之相關專家</a:t>
            </a:r>
            <a:r>
              <a:rPr lang="en-US" altLang="zh-TW" sz="2700" b="1" spc="-100" smtClean="0">
                <a:solidFill>
                  <a:srgbClr val="660033"/>
                </a:solidFill>
                <a:latin typeface="微軟正黑體" panose="020B0604030504040204" pitchFamily="34" charset="-120"/>
                <a:ea typeface="微軟正黑體" panose="020B0604030504040204" pitchFamily="34" charset="-120"/>
              </a:rPr>
              <a:t>(</a:t>
            </a:r>
            <a:r>
              <a:rPr lang="zh-TW" altLang="en-US" sz="2700" b="1" spc="-100" smtClean="0">
                <a:solidFill>
                  <a:srgbClr val="660033"/>
                </a:solidFill>
                <a:latin typeface="微軟正黑體" panose="020B0604030504040204" pitchFamily="34" charset="-120"/>
                <a:ea typeface="微軟正黑體" panose="020B0604030504040204" pitchFamily="34" charset="-120"/>
              </a:rPr>
              <a:t>協驗</a:t>
            </a:r>
            <a:r>
              <a:rPr lang="zh-TW" altLang="en-US" sz="2700" b="1" spc="-100">
                <a:solidFill>
                  <a:srgbClr val="660033"/>
                </a:solidFill>
                <a:latin typeface="微軟正黑體" panose="020B0604030504040204" pitchFamily="34" charset="-120"/>
                <a:ea typeface="微軟正黑體" panose="020B0604030504040204" pitchFamily="34" charset="-120"/>
              </a:rPr>
              <a:t>人員</a:t>
            </a:r>
            <a:r>
              <a:rPr lang="en-US" altLang="zh-TW" sz="2700" b="1" spc="-100">
                <a:solidFill>
                  <a:srgbClr val="660033"/>
                </a:solidFill>
                <a:latin typeface="微軟正黑體" panose="020B0604030504040204" pitchFamily="34" charset="-120"/>
                <a:ea typeface="微軟正黑體" panose="020B0604030504040204" pitchFamily="34" charset="-120"/>
              </a:rPr>
              <a:t>) </a:t>
            </a:r>
            <a:r>
              <a:rPr lang="zh-TW" altLang="en-US" sz="2700" b="1" spc="-100" smtClean="0">
                <a:solidFill>
                  <a:srgbClr val="0000FF"/>
                </a:solidFill>
                <a:latin typeface="微軟正黑體" panose="020B0604030504040204" pitchFamily="34" charset="-120"/>
                <a:ea typeface="微軟正黑體" panose="020B0604030504040204" pitchFamily="34" charset="-120"/>
              </a:rPr>
              <a:t>。</a:t>
            </a:r>
            <a:endParaRPr lang="en-US" altLang="zh-TW" sz="2700" b="1" spc="-100" smtClean="0">
              <a:solidFill>
                <a:srgbClr val="0000FF"/>
              </a:solidFill>
              <a:latin typeface="微軟正黑體" panose="020B0604030504040204" pitchFamily="34" charset="-120"/>
              <a:ea typeface="微軟正黑體" panose="020B0604030504040204" pitchFamily="34" charset="-120"/>
            </a:endParaRPr>
          </a:p>
          <a:p>
            <a:pPr marL="808038" lvl="1" indent="-350838" algn="just" eaLnBrk="1" hangingPunct="1">
              <a:lnSpc>
                <a:spcPts val="2900"/>
              </a:lnSpc>
              <a:spcBef>
                <a:spcPts val="0"/>
              </a:spcBef>
              <a:buClr>
                <a:srgbClr val="006600"/>
              </a:buClr>
              <a:buSzPct val="75000"/>
              <a:buFont typeface="Wingdings" panose="05000000000000000000" pitchFamily="2" charset="2"/>
              <a:buChar char="Ø"/>
              <a:defRPr/>
            </a:pPr>
            <a:r>
              <a:rPr lang="zh-TW" altLang="en-US" sz="2700" b="1" smtClean="0">
                <a:solidFill>
                  <a:srgbClr val="0000FF"/>
                </a:solidFill>
                <a:latin typeface="微軟正黑體" panose="020B0604030504040204" pitchFamily="34" charset="-120"/>
                <a:ea typeface="微軟正黑體" panose="020B0604030504040204" pitchFamily="34" charset="-120"/>
              </a:rPr>
              <a:t>如屬查核金額以上，上級機關監辦人員是否到場；或屬通案授權機關自行辦理</a:t>
            </a:r>
            <a:r>
              <a:rPr lang="en-US" altLang="zh-TW" sz="2700" b="1" smtClean="0">
                <a:solidFill>
                  <a:srgbClr val="660033"/>
                </a:solidFill>
                <a:latin typeface="微軟正黑體" panose="020B0604030504040204" pitchFamily="34" charset="-120"/>
                <a:ea typeface="微軟正黑體" panose="020B0604030504040204" pitchFamily="34" charset="-120"/>
              </a:rPr>
              <a:t>(§12,1)</a:t>
            </a:r>
            <a:r>
              <a:rPr lang="zh-TW" altLang="en-US" sz="2700" b="1" smtClean="0">
                <a:solidFill>
                  <a:srgbClr val="0000FF"/>
                </a:solidFill>
                <a:latin typeface="微軟正黑體" panose="020B0604030504040204" pitchFamily="34" charset="-120"/>
                <a:ea typeface="微軟正黑體" panose="020B0604030504040204" pitchFamily="34" charset="-120"/>
              </a:rPr>
              <a:t>；或上級機關個案決定</a:t>
            </a:r>
            <a:r>
              <a:rPr lang="zh-TW" altLang="en-US" sz="2700" b="1">
                <a:solidFill>
                  <a:srgbClr val="0000FF"/>
                </a:solidFill>
                <a:latin typeface="微軟正黑體" panose="020B0604030504040204" pitchFamily="34" charset="-120"/>
                <a:ea typeface="微軟正黑體" panose="020B0604030504040204" pitchFamily="34" charset="-120"/>
              </a:rPr>
              <a:t>機關自行辦理</a:t>
            </a:r>
            <a:r>
              <a:rPr lang="en-US" altLang="zh-TW" sz="2700" b="1" smtClean="0">
                <a:solidFill>
                  <a:srgbClr val="660033"/>
                </a:solidFill>
                <a:latin typeface="微軟正黑體" panose="020B0604030504040204" pitchFamily="34" charset="-120"/>
                <a:ea typeface="微軟正黑體" panose="020B0604030504040204" pitchFamily="34" charset="-120"/>
              </a:rPr>
              <a:t>(</a:t>
            </a:r>
            <a:r>
              <a:rPr lang="zh-TW" altLang="en-US" sz="2700" b="1" smtClean="0">
                <a:solidFill>
                  <a:srgbClr val="660033"/>
                </a:solidFill>
                <a:latin typeface="微軟正黑體" panose="020B0604030504040204" pitchFamily="34" charset="-120"/>
                <a:ea typeface="微軟正黑體" panose="020B0604030504040204" pitchFamily="34" charset="-120"/>
              </a:rPr>
              <a:t>細</a:t>
            </a:r>
            <a:r>
              <a:rPr lang="en-US" altLang="zh-TW" sz="2700" b="1" smtClean="0">
                <a:solidFill>
                  <a:srgbClr val="660033"/>
                </a:solidFill>
                <a:latin typeface="微軟正黑體" panose="020B0604030504040204" pitchFamily="34" charset="-120"/>
                <a:ea typeface="微軟正黑體" panose="020B0604030504040204" pitchFamily="34" charset="-120"/>
              </a:rPr>
              <a:t>§10)</a:t>
            </a:r>
            <a:r>
              <a:rPr lang="zh-TW" altLang="en-US" sz="2700" b="1" smtClean="0">
                <a:solidFill>
                  <a:srgbClr val="0000FF"/>
                </a:solidFill>
                <a:latin typeface="微軟正黑體" panose="020B0604030504040204" pitchFamily="34" charset="-120"/>
                <a:ea typeface="微軟正黑體" panose="020B0604030504040204" pitchFamily="34" charset="-120"/>
              </a:rPr>
              <a:t>。</a:t>
            </a:r>
            <a:endParaRPr lang="en-US" altLang="zh-TW" sz="2700" b="1" smtClean="0">
              <a:solidFill>
                <a:srgbClr val="0000FF"/>
              </a:solidFill>
              <a:latin typeface="微軟正黑體" panose="020B0604030504040204" pitchFamily="34" charset="-120"/>
              <a:ea typeface="微軟正黑體" panose="020B0604030504040204" pitchFamily="34" charset="-120"/>
            </a:endParaRPr>
          </a:p>
          <a:p>
            <a:pPr marL="808038" lvl="1" indent="-350838" algn="just" eaLnBrk="1" hangingPunct="1">
              <a:lnSpc>
                <a:spcPts val="2900"/>
              </a:lnSpc>
              <a:spcBef>
                <a:spcPts val="0"/>
              </a:spcBef>
              <a:buClr>
                <a:srgbClr val="006600"/>
              </a:buClr>
              <a:buSzPct val="75000"/>
              <a:buFont typeface="Wingdings" panose="05000000000000000000" pitchFamily="2" charset="2"/>
              <a:buChar char="Ø"/>
              <a:defRPr/>
            </a:pPr>
            <a:r>
              <a:rPr lang="zh-TW" altLang="en-US" sz="2700" b="1">
                <a:solidFill>
                  <a:srgbClr val="0000FF"/>
                </a:solidFill>
                <a:latin typeface="微軟正黑體" panose="020B0604030504040204" pitchFamily="34" charset="-120"/>
                <a:ea typeface="微軟正黑體" panose="020B0604030504040204" pitchFamily="34" charset="-120"/>
              </a:rPr>
              <a:t>工程採購之驗收，營造業之專任工程</a:t>
            </a:r>
            <a:r>
              <a:rPr lang="zh-TW" altLang="en-US" sz="2700" b="1" smtClean="0">
                <a:solidFill>
                  <a:srgbClr val="0000FF"/>
                </a:solidFill>
                <a:latin typeface="微軟正黑體" panose="020B0604030504040204" pitchFamily="34" charset="-120"/>
                <a:ea typeface="微軟正黑體" panose="020B0604030504040204" pitchFamily="34" charset="-120"/>
              </a:rPr>
              <a:t>人員及</a:t>
            </a:r>
            <a:r>
              <a:rPr lang="zh-TW" altLang="en-US" sz="2700" b="1">
                <a:solidFill>
                  <a:srgbClr val="0000FF"/>
                </a:solidFill>
                <a:latin typeface="微軟正黑體" panose="020B0604030504040204" pitchFamily="34" charset="-120"/>
                <a:ea typeface="微軟正黑體" panose="020B0604030504040204" pitchFamily="34" charset="-120"/>
              </a:rPr>
              <a:t>工地主任應在現場</a:t>
            </a:r>
            <a:r>
              <a:rPr lang="zh-TW" altLang="en-US" sz="2700" b="1" smtClean="0">
                <a:solidFill>
                  <a:srgbClr val="0000FF"/>
                </a:solidFill>
                <a:latin typeface="微軟正黑體" panose="020B0604030504040204" pitchFamily="34" charset="-120"/>
                <a:ea typeface="微軟正黑體" panose="020B0604030504040204" pitchFamily="34" charset="-120"/>
              </a:rPr>
              <a:t>說明</a:t>
            </a:r>
            <a:r>
              <a:rPr lang="en-US" altLang="zh-TW" sz="2700" b="1" smtClean="0">
                <a:solidFill>
                  <a:srgbClr val="660033"/>
                </a:solidFill>
                <a:latin typeface="微軟正黑體" panose="020B0604030504040204" pitchFamily="34" charset="-120"/>
                <a:ea typeface="微軟正黑體" panose="020B0604030504040204" pitchFamily="34" charset="-120"/>
              </a:rPr>
              <a:t>(</a:t>
            </a:r>
            <a:r>
              <a:rPr lang="zh-TW" altLang="en-US" sz="2700" b="1" smtClean="0">
                <a:solidFill>
                  <a:srgbClr val="660033"/>
                </a:solidFill>
                <a:latin typeface="微軟正黑體" panose="020B0604030504040204" pitchFamily="34" charset="-120"/>
                <a:ea typeface="微軟正黑體" panose="020B0604030504040204" pitchFamily="34" charset="-120"/>
              </a:rPr>
              <a:t>營造業法</a:t>
            </a:r>
            <a:r>
              <a:rPr lang="en-US" altLang="zh-TW" sz="2700" b="1" smtClean="0">
                <a:solidFill>
                  <a:srgbClr val="660033"/>
                </a:solidFill>
                <a:latin typeface="微軟正黑體" panose="020B0604030504040204" pitchFamily="34" charset="-120"/>
                <a:ea typeface="微軟正黑體" panose="020B0604030504040204" pitchFamily="34" charset="-120"/>
              </a:rPr>
              <a:t>§41)</a:t>
            </a:r>
            <a:r>
              <a:rPr lang="zh-TW" altLang="en-US" sz="2700" b="1" smtClean="0">
                <a:solidFill>
                  <a:srgbClr val="0000FF"/>
                </a:solidFill>
                <a:latin typeface="微軟正黑體" panose="020B0604030504040204" pitchFamily="34" charset="-120"/>
                <a:ea typeface="微軟正黑體" panose="020B0604030504040204" pitchFamily="34" charset="-120"/>
              </a:rPr>
              <a:t> ，未到場不予驗收。</a:t>
            </a:r>
            <a:endParaRPr lang="en-US" altLang="zh-TW" sz="2700" b="1" smtClean="0">
              <a:solidFill>
                <a:srgbClr val="0000FF"/>
              </a:solidFill>
              <a:latin typeface="微軟正黑體" panose="020B0604030504040204" pitchFamily="34" charset="-120"/>
              <a:ea typeface="微軟正黑體" panose="020B0604030504040204" pitchFamily="34" charset="-120"/>
            </a:endParaRPr>
          </a:p>
          <a:p>
            <a:pPr marL="808038" lvl="1" indent="-350838" algn="just" eaLnBrk="1" hangingPunct="1">
              <a:lnSpc>
                <a:spcPts val="2900"/>
              </a:lnSpc>
              <a:spcBef>
                <a:spcPts val="0"/>
              </a:spcBef>
              <a:buClr>
                <a:srgbClr val="006600"/>
              </a:buClr>
              <a:buSzPct val="75000"/>
              <a:buFont typeface="Wingdings" panose="05000000000000000000" pitchFamily="2" charset="2"/>
              <a:buChar char="Ø"/>
              <a:defRPr/>
            </a:pPr>
            <a:r>
              <a:rPr lang="zh-TW" altLang="en-US" sz="2700" b="1">
                <a:solidFill>
                  <a:srgbClr val="0000FF"/>
                </a:solidFill>
                <a:latin typeface="微軟正黑體" panose="020B0604030504040204" pitchFamily="34" charset="-120"/>
                <a:ea typeface="微軟正黑體" panose="020B0604030504040204" pitchFamily="34" charset="-120"/>
              </a:rPr>
              <a:t>工程採購之驗收</a:t>
            </a:r>
            <a:r>
              <a:rPr lang="zh-TW" altLang="en-US" sz="2700" b="1" smtClean="0">
                <a:solidFill>
                  <a:srgbClr val="0000FF"/>
                </a:solidFill>
                <a:latin typeface="微軟正黑體" panose="020B0604030504040204" pitchFamily="34" charset="-120"/>
                <a:ea typeface="微軟正黑體" panose="020B0604030504040204" pitchFamily="34" charset="-120"/>
              </a:rPr>
              <a:t>，技術服務廠商代表</a:t>
            </a:r>
            <a:r>
              <a:rPr lang="en-US" altLang="zh-TW" sz="2700" b="1" smtClean="0">
                <a:solidFill>
                  <a:srgbClr val="660033"/>
                </a:solidFill>
                <a:latin typeface="微軟正黑體" panose="020B0604030504040204" pitchFamily="34" charset="-120"/>
                <a:ea typeface="微軟正黑體" panose="020B0604030504040204" pitchFamily="34" charset="-120"/>
              </a:rPr>
              <a:t>(</a:t>
            </a:r>
            <a:r>
              <a:rPr lang="zh-TW" altLang="en-US" sz="2700" b="1" smtClean="0">
                <a:solidFill>
                  <a:srgbClr val="660033"/>
                </a:solidFill>
                <a:latin typeface="微軟正黑體" panose="020B0604030504040204" pitchFamily="34" charset="-120"/>
                <a:ea typeface="微軟正黑體" panose="020B0604030504040204" pitchFamily="34" charset="-120"/>
              </a:rPr>
              <a:t>協驗人員：設計監造、專案管理</a:t>
            </a:r>
            <a:r>
              <a:rPr lang="en-US" altLang="zh-TW" sz="2700" b="1" smtClean="0">
                <a:solidFill>
                  <a:srgbClr val="660033"/>
                </a:solidFill>
                <a:latin typeface="微軟正黑體" panose="020B0604030504040204" pitchFamily="34" charset="-120"/>
                <a:ea typeface="微軟正黑體" panose="020B0604030504040204" pitchFamily="34" charset="-120"/>
              </a:rPr>
              <a:t>)</a:t>
            </a:r>
            <a:r>
              <a:rPr lang="zh-TW" altLang="en-US" sz="2700" b="1" smtClean="0">
                <a:solidFill>
                  <a:srgbClr val="0000FF"/>
                </a:solidFill>
                <a:latin typeface="微軟正黑體" panose="020B0604030504040204" pitchFamily="34" charset="-120"/>
                <a:ea typeface="微軟正黑體" panose="020B0604030504040204" pitchFamily="34" charset="-120"/>
              </a:rPr>
              <a:t> </a:t>
            </a:r>
            <a:r>
              <a:rPr lang="zh-TW" altLang="en-US" sz="2700" b="1">
                <a:solidFill>
                  <a:srgbClr val="0000FF"/>
                </a:solidFill>
                <a:latin typeface="微軟正黑體" panose="020B0604030504040204" pitchFamily="34" charset="-120"/>
                <a:ea typeface="微軟正黑體" panose="020B0604030504040204" pitchFamily="34" charset="-120"/>
              </a:rPr>
              <a:t>，未</a:t>
            </a:r>
            <a:r>
              <a:rPr lang="zh-TW" altLang="en-US" sz="2700" b="1" smtClean="0">
                <a:solidFill>
                  <a:srgbClr val="0000FF"/>
                </a:solidFill>
                <a:latin typeface="微軟正黑體" panose="020B0604030504040204" pitchFamily="34" charset="-120"/>
                <a:ea typeface="微軟正黑體" panose="020B0604030504040204" pitchFamily="34" charset="-120"/>
              </a:rPr>
              <a:t>到場應予計罰。</a:t>
            </a:r>
            <a:endParaRPr lang="en-US" altLang="zh-TW" sz="2700" b="1" smtClean="0">
              <a:solidFill>
                <a:srgbClr val="0000FF"/>
              </a:solidFill>
              <a:latin typeface="微軟正黑體" panose="020B0604030504040204" pitchFamily="34" charset="-120"/>
              <a:ea typeface="微軟正黑體" panose="020B0604030504040204" pitchFamily="34" charset="-120"/>
            </a:endParaRPr>
          </a:p>
          <a:p>
            <a:pPr marL="808038" lvl="1" indent="-350838" algn="just" eaLnBrk="1" hangingPunct="1">
              <a:lnSpc>
                <a:spcPts val="2900"/>
              </a:lnSpc>
              <a:spcBef>
                <a:spcPts val="0"/>
              </a:spcBef>
              <a:buClr>
                <a:srgbClr val="006600"/>
              </a:buClr>
              <a:buSzPct val="75000"/>
              <a:buFont typeface="Wingdings" panose="05000000000000000000" pitchFamily="2" charset="2"/>
              <a:buChar char="Ø"/>
              <a:defRPr/>
            </a:pPr>
            <a:r>
              <a:rPr lang="zh-TW" altLang="en-US" sz="2700" b="1" smtClean="0">
                <a:solidFill>
                  <a:srgbClr val="0000FF"/>
                </a:solidFill>
                <a:latin typeface="微軟正黑體" panose="020B0604030504040204" pitchFamily="34" charset="-120"/>
                <a:ea typeface="微軟正黑體" panose="020B0604030504040204" pitchFamily="34" charset="-120"/>
              </a:rPr>
              <a:t>原奉派或依分層負責授權之主驗人如未能主持，是否已另派代理人</a:t>
            </a:r>
            <a:r>
              <a:rPr lang="en-US" altLang="zh-TW" sz="2700" b="1" smtClean="0">
                <a:solidFill>
                  <a:srgbClr val="0000FF"/>
                </a:solidFill>
                <a:latin typeface="微軟正黑體" panose="020B0604030504040204" pitchFamily="34" charset="-120"/>
                <a:ea typeface="微軟正黑體" panose="020B0604030504040204" pitchFamily="34" charset="-120"/>
              </a:rPr>
              <a:t>(</a:t>
            </a:r>
            <a:r>
              <a:rPr lang="zh-TW" altLang="en-US" sz="2700" b="1" smtClean="0">
                <a:solidFill>
                  <a:srgbClr val="0000FF"/>
                </a:solidFill>
                <a:latin typeface="微軟正黑體" panose="020B0604030504040204" pitchFamily="34" charset="-120"/>
                <a:ea typeface="微軟正黑體" panose="020B0604030504040204" pitchFamily="34" charset="-120"/>
              </a:rPr>
              <a:t>書面核准文件</a:t>
            </a:r>
            <a:r>
              <a:rPr lang="en-US" altLang="zh-TW" sz="2700" b="1" smtClean="0">
                <a:solidFill>
                  <a:srgbClr val="0000FF"/>
                </a:solidFill>
                <a:latin typeface="微軟正黑體" panose="020B0604030504040204" pitchFamily="34" charset="-120"/>
                <a:ea typeface="微軟正黑體" panose="020B0604030504040204" pitchFamily="34" charset="-120"/>
              </a:rPr>
              <a:t>)</a:t>
            </a:r>
            <a:r>
              <a:rPr lang="zh-TW" altLang="en-US" sz="2700" b="1" smtClean="0">
                <a:solidFill>
                  <a:srgbClr val="0000FF"/>
                </a:solidFill>
                <a:latin typeface="微軟正黑體" panose="020B0604030504040204" pitchFamily="34" charset="-120"/>
                <a:ea typeface="微軟正黑體" panose="020B0604030504040204" pitchFamily="34" charset="-120"/>
              </a:rPr>
              <a:t>。</a:t>
            </a:r>
            <a:endParaRPr lang="zh-TW" altLang="en-US" sz="2700" b="1" dirty="0">
              <a:solidFill>
                <a:srgbClr val="0000FF"/>
              </a:solidFill>
              <a:latin typeface="微軟正黑體" panose="020B0604030504040204" pitchFamily="34" charset="-120"/>
              <a:ea typeface="微軟正黑體" panose="020B0604030504040204" pitchFamily="34" charset="-120"/>
            </a:endParaRPr>
          </a:p>
        </p:txBody>
      </p:sp>
      <p:sp>
        <p:nvSpPr>
          <p:cNvPr id="5" name="Rectangle 2"/>
          <p:cNvSpPr txBox="1">
            <a:spLocks noChangeArrowheads="1"/>
          </p:cNvSpPr>
          <p:nvPr/>
        </p:nvSpPr>
        <p:spPr>
          <a:xfrm>
            <a:off x="214313" y="440668"/>
            <a:ext cx="8354131" cy="540407"/>
          </a:xfrm>
          <a:prstGeom prst="rect">
            <a:avLst/>
          </a:prstGeom>
        </p:spPr>
        <p:txBody>
          <a:bodyPr vert="horz" wrap="square" lIns="91440" tIns="45720" rIns="91440" bIns="45720" numCol="1" anchor="ctr" anchorCtr="0" compatLnSpc="1">
            <a:prstTxWarp prst="textNoShape">
              <a:avLst/>
            </a:prstTxWarp>
            <a:normAutofit fontScale="90000"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a:solidFill>
                  <a:srgbClr val="003399"/>
                </a:solidFill>
                <a:effectLst/>
                <a:latin typeface="微軟正黑體" panose="020B0604030504040204" pitchFamily="34" charset="-120"/>
              </a:rPr>
              <a:t>驗收作業及紀錄應載示事項</a:t>
            </a:r>
          </a:p>
        </p:txBody>
      </p:sp>
    </p:spTree>
    <p:extLst>
      <p:ext uri="{BB962C8B-B14F-4D97-AF65-F5344CB8AC3E}">
        <p14:creationId xmlns:p14="http://schemas.microsoft.com/office/powerpoint/2010/main" val="3012159328"/>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92B6B036-E836-4FCE-B411-BBE7166ABEA2}" type="slidenum">
              <a:rPr lang="en-US" altLang="zh-TW" sz="1400" smtClean="0">
                <a:solidFill>
                  <a:srgbClr val="AD1F1F"/>
                </a:solidFill>
                <a:latin typeface="Times New Roman" panose="02020603050405020304" pitchFamily="18" charset="0"/>
              </a:rPr>
              <a:pPr>
                <a:spcBef>
                  <a:spcPct val="0"/>
                </a:spcBef>
                <a:buClrTx/>
                <a:buSzTx/>
                <a:buFontTx/>
                <a:buNone/>
                <a:defRPr/>
              </a:pPr>
              <a:t>195</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42875" y="1087439"/>
            <a:ext cx="8750300" cy="5389562"/>
          </a:xfrm>
          <a:prstGeom prst="rect">
            <a:avLst/>
          </a:prstGeom>
          <a:noFill/>
          <a:ln w="9525">
            <a:noFill/>
            <a:miter lim="800000"/>
            <a:headEnd/>
            <a:tailEnd/>
          </a:ln>
          <a:effectLst/>
        </p:spPr>
        <p:txBody>
          <a:bodyPr/>
          <a:lstStyle/>
          <a:p>
            <a:pPr algn="just" eaLnBrk="1" hangingPunct="1">
              <a:spcBef>
                <a:spcPct val="20000"/>
              </a:spcBef>
              <a:buClr>
                <a:srgbClr val="C00000"/>
              </a:buClr>
              <a:buSzPct val="75000"/>
              <a:defRPr/>
            </a:pPr>
            <a:r>
              <a:rPr lang="zh-TW" altLang="en-US" sz="2800" b="1" smtClean="0">
                <a:solidFill>
                  <a:srgbClr val="006600"/>
                </a:solidFill>
                <a:latin typeface="微軟正黑體" panose="020B0604030504040204" pitchFamily="34" charset="-120"/>
                <a:ea typeface="微軟正黑體" panose="020B0604030504040204" pitchFamily="34" charset="-120"/>
              </a:rPr>
              <a:t>驗收作業及紀錄應載示事項：</a:t>
            </a:r>
            <a:endParaRPr lang="en-US" altLang="zh-TW" sz="2800" b="1" smtClean="0">
              <a:solidFill>
                <a:srgbClr val="006600"/>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r>
              <a:rPr lang="zh-TW" altLang="en-US" sz="2800" b="1" smtClean="0">
                <a:solidFill>
                  <a:prstClr val="black"/>
                </a:solidFill>
                <a:latin typeface="微軟正黑體" panose="020B0604030504040204" pitchFamily="34" charset="-120"/>
                <a:ea typeface="微軟正黑體" panose="020B0604030504040204" pitchFamily="34" charset="-120"/>
              </a:rPr>
              <a:t>②主驗人宣布開始辦理驗收</a:t>
            </a:r>
            <a:r>
              <a:rPr lang="zh-TW" altLang="en-US" sz="2800" b="1" smtClean="0">
                <a:solidFill>
                  <a:srgbClr val="0000FF"/>
                </a:solidFill>
                <a:latin typeface="微軟正黑體" panose="020B0604030504040204" pitchFamily="34" charset="-120"/>
                <a:ea typeface="微軟正黑體" panose="020B0604030504040204" pitchFamily="34" charset="-120"/>
              </a:rPr>
              <a:t>。</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r>
              <a:rPr lang="zh-TW" altLang="en-US" sz="2800" b="1" smtClean="0">
                <a:solidFill>
                  <a:prstClr val="black"/>
                </a:solidFill>
                <a:latin typeface="微軟正黑體" panose="020B0604030504040204" pitchFamily="34" charset="-120"/>
                <a:ea typeface="微軟正黑體" panose="020B0604030504040204" pitchFamily="34" charset="-120"/>
              </a:rPr>
              <a:t>③主</a:t>
            </a:r>
            <a:r>
              <a:rPr lang="zh-TW" altLang="en-US" sz="2800" b="1">
                <a:solidFill>
                  <a:prstClr val="black"/>
                </a:solidFill>
                <a:latin typeface="微軟正黑體" panose="020B0604030504040204" pitchFamily="34" charset="-120"/>
                <a:ea typeface="微軟正黑體" panose="020B0604030504040204" pitchFamily="34" charset="-120"/>
              </a:rPr>
              <a:t>驗人主持驗收</a:t>
            </a:r>
            <a:r>
              <a:rPr lang="zh-TW" altLang="en-US" sz="2800" b="1" smtClean="0">
                <a:solidFill>
                  <a:prstClr val="black"/>
                </a:solidFill>
                <a:latin typeface="微軟正黑體" panose="020B0604030504040204" pitchFamily="34" charset="-120"/>
                <a:ea typeface="微軟正黑體" panose="020B0604030504040204" pitchFamily="34" charset="-120"/>
              </a:rPr>
              <a:t>程序</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marL="808038" lvl="1" indent="-350838" algn="just" eaLnBrk="1" hangingPunct="1">
              <a:spcBef>
                <a:spcPts val="0"/>
              </a:spcBef>
              <a:buClr>
                <a:srgbClr val="006600"/>
              </a:buClr>
              <a:buSzPct val="75000"/>
              <a:buFont typeface="Wingdings" panose="05000000000000000000" pitchFamily="2" charset="2"/>
              <a:buChar char="Ø"/>
              <a:defRPr/>
            </a:pPr>
            <a:r>
              <a:rPr lang="zh-TW" altLang="en-US" sz="2800" b="1" smtClean="0">
                <a:solidFill>
                  <a:srgbClr val="0000FF"/>
                </a:solidFill>
                <a:latin typeface="微軟正黑體" panose="020B0604030504040204" pitchFamily="34" charset="-120"/>
                <a:ea typeface="微軟正黑體" panose="020B0604030504040204" pitchFamily="34" charset="-120"/>
              </a:rPr>
              <a:t>說明契約有無規定驗收方式與應檢附之文件；</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marL="808038" lvl="1" indent="-350838" algn="just" eaLnBrk="1" hangingPunct="1">
              <a:spcBef>
                <a:spcPts val="0"/>
              </a:spcBef>
              <a:buClr>
                <a:srgbClr val="006600"/>
              </a:buClr>
              <a:buSzPct val="75000"/>
              <a:buFont typeface="Wingdings" panose="05000000000000000000" pitchFamily="2" charset="2"/>
              <a:buChar char="Ø"/>
              <a:defRPr/>
            </a:pPr>
            <a:r>
              <a:rPr lang="zh-TW" altLang="en-US" sz="2800" b="1" smtClean="0">
                <a:solidFill>
                  <a:srgbClr val="0000FF"/>
                </a:solidFill>
                <a:latin typeface="微軟正黑體" panose="020B0604030504040204" pitchFamily="34" charset="-120"/>
                <a:ea typeface="微軟正黑體" panose="020B0604030504040204" pitchFamily="34" charset="-120"/>
              </a:rPr>
              <a:t>說明有無辦理初驗程序及初驗辦理情形；</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marL="808038" lvl="1" indent="-350838" algn="just" eaLnBrk="1" hangingPunct="1">
              <a:spcBef>
                <a:spcPts val="0"/>
              </a:spcBef>
              <a:buClr>
                <a:srgbClr val="006600"/>
              </a:buClr>
              <a:buSzPct val="75000"/>
              <a:buFont typeface="Wingdings" panose="05000000000000000000" pitchFamily="2" charset="2"/>
              <a:buChar char="Ø"/>
              <a:defRPr/>
            </a:pPr>
            <a:r>
              <a:rPr lang="zh-TW" altLang="en-US" sz="2800" b="1" smtClean="0">
                <a:solidFill>
                  <a:srgbClr val="0000FF"/>
                </a:solidFill>
                <a:latin typeface="微軟正黑體" panose="020B0604030504040204" pitchFamily="34" charset="-120"/>
                <a:ea typeface="微軟正黑體" panose="020B0604030504040204" pitchFamily="34" charset="-120"/>
              </a:rPr>
              <a:t>說明有</a:t>
            </a:r>
            <a:r>
              <a:rPr lang="zh-TW" altLang="en-US" sz="2800" b="1">
                <a:solidFill>
                  <a:srgbClr val="0000FF"/>
                </a:solidFill>
                <a:latin typeface="微軟正黑體" panose="020B0604030504040204" pitchFamily="34" charset="-120"/>
                <a:ea typeface="微軟正黑體" panose="020B0604030504040204" pitchFamily="34" charset="-120"/>
              </a:rPr>
              <a:t>無</a:t>
            </a:r>
            <a:r>
              <a:rPr lang="zh-TW" altLang="en-US" sz="2800" b="1" smtClean="0">
                <a:solidFill>
                  <a:srgbClr val="0000FF"/>
                </a:solidFill>
                <a:latin typeface="微軟正黑體" panose="020B0604030504040204" pitchFamily="34" charset="-120"/>
                <a:ea typeface="微軟正黑體" panose="020B0604030504040204" pitchFamily="34" charset="-120"/>
              </a:rPr>
              <a:t>辦理查驗</a:t>
            </a:r>
            <a:r>
              <a:rPr lang="zh-TW" altLang="en-US" sz="2800" b="1">
                <a:solidFill>
                  <a:srgbClr val="0000FF"/>
                </a:solidFill>
                <a:latin typeface="微軟正黑體" panose="020B0604030504040204" pitchFamily="34" charset="-120"/>
                <a:ea typeface="微軟正黑體" panose="020B0604030504040204" pitchFamily="34" charset="-120"/>
              </a:rPr>
              <a:t>程序</a:t>
            </a:r>
            <a:r>
              <a:rPr lang="zh-TW" altLang="en-US" sz="2800" b="1" smtClean="0">
                <a:solidFill>
                  <a:srgbClr val="0000FF"/>
                </a:solidFill>
                <a:latin typeface="微軟正黑體" panose="020B0604030504040204" pitchFamily="34" charset="-120"/>
                <a:ea typeface="微軟正黑體" panose="020B0604030504040204" pitchFamily="34" charset="-120"/>
              </a:rPr>
              <a:t>及查驗</a:t>
            </a:r>
            <a:r>
              <a:rPr lang="zh-TW" altLang="en-US" sz="2800" b="1">
                <a:solidFill>
                  <a:srgbClr val="0000FF"/>
                </a:solidFill>
                <a:latin typeface="微軟正黑體" panose="020B0604030504040204" pitchFamily="34" charset="-120"/>
                <a:ea typeface="微軟正黑體" panose="020B0604030504040204" pitchFamily="34" charset="-120"/>
              </a:rPr>
              <a:t>辦理</a:t>
            </a:r>
            <a:r>
              <a:rPr lang="zh-TW" altLang="en-US" sz="2800" b="1" smtClean="0">
                <a:solidFill>
                  <a:srgbClr val="0000FF"/>
                </a:solidFill>
                <a:latin typeface="微軟正黑體" panose="020B0604030504040204" pitchFamily="34" charset="-120"/>
                <a:ea typeface="微軟正黑體" panose="020B0604030504040204" pitchFamily="34" charset="-120"/>
              </a:rPr>
              <a:t>情形；</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marL="808038" lvl="1" indent="-350838" algn="just" eaLnBrk="1" hangingPunct="1">
              <a:spcBef>
                <a:spcPts val="0"/>
              </a:spcBef>
              <a:buClr>
                <a:srgbClr val="006600"/>
              </a:buClr>
              <a:buSzPct val="75000"/>
              <a:buFont typeface="Wingdings" panose="05000000000000000000" pitchFamily="2" charset="2"/>
              <a:buChar char="Ø"/>
              <a:defRPr/>
            </a:pPr>
            <a:r>
              <a:rPr lang="zh-TW" altLang="en-US" sz="2800" b="1" smtClean="0">
                <a:solidFill>
                  <a:srgbClr val="0000FF"/>
                </a:solidFill>
                <a:latin typeface="微軟正黑體" panose="020B0604030504040204" pitchFamily="34" charset="-120"/>
                <a:ea typeface="微軟正黑體" panose="020B0604030504040204" pitchFamily="34" charset="-120"/>
              </a:rPr>
              <a:t>說明履約期間有無測試、試運轉及其辦理</a:t>
            </a:r>
            <a:r>
              <a:rPr lang="zh-TW" altLang="en-US" sz="2800" b="1">
                <a:solidFill>
                  <a:srgbClr val="0000FF"/>
                </a:solidFill>
                <a:latin typeface="微軟正黑體" panose="020B0604030504040204" pitchFamily="34" charset="-120"/>
                <a:ea typeface="微軟正黑體" panose="020B0604030504040204" pitchFamily="34" charset="-120"/>
              </a:rPr>
              <a:t>情形；</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marL="808038" lvl="1" indent="-350838" algn="just" eaLnBrk="1" hangingPunct="1">
              <a:spcBef>
                <a:spcPts val="0"/>
              </a:spcBef>
              <a:buClr>
                <a:srgbClr val="006600"/>
              </a:buClr>
              <a:buSzPct val="75000"/>
              <a:buFont typeface="Wingdings" panose="05000000000000000000" pitchFamily="2" charset="2"/>
              <a:buChar char="Ø"/>
              <a:defRPr/>
            </a:pPr>
            <a:r>
              <a:rPr lang="zh-TW" altLang="en-US" sz="2800" b="1" smtClean="0">
                <a:solidFill>
                  <a:srgbClr val="0000FF"/>
                </a:solidFill>
                <a:latin typeface="微軟正黑體" panose="020B0604030504040204" pitchFamily="34" charset="-120"/>
                <a:ea typeface="微軟正黑體" panose="020B0604030504040204" pitchFamily="34" charset="-120"/>
              </a:rPr>
              <a:t>說明驗收方式係採逐項點驗或抽查驗核。</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lvl="1" algn="just" eaLnBrk="1" hangingPunct="1">
              <a:spcBef>
                <a:spcPts val="0"/>
              </a:spcBef>
              <a:buClr>
                <a:srgbClr val="006600"/>
              </a:buClr>
              <a:buSzPct val="75000"/>
              <a:defRPr/>
            </a:pPr>
            <a:r>
              <a:rPr lang="zh-TW" altLang="en-US" sz="2800" b="1" smtClean="0">
                <a:solidFill>
                  <a:prstClr val="black"/>
                </a:solidFill>
                <a:latin typeface="微軟正黑體" panose="020B0604030504040204" pitchFamily="34" charset="-120"/>
                <a:ea typeface="微軟正黑體" panose="020B0604030504040204" pitchFamily="34" charset="-120"/>
              </a:rPr>
              <a:t>以上事項並記載</a:t>
            </a:r>
            <a:r>
              <a:rPr lang="zh-TW" altLang="en-US" sz="2800" b="1">
                <a:solidFill>
                  <a:prstClr val="black"/>
                </a:solidFill>
                <a:latin typeface="微軟正黑體" panose="020B0604030504040204" pitchFamily="34" charset="-120"/>
                <a:ea typeface="微軟正黑體" panose="020B0604030504040204" pitchFamily="34" charset="-120"/>
              </a:rPr>
              <a:t>於</a:t>
            </a:r>
            <a:r>
              <a:rPr lang="zh-TW" altLang="en-US" sz="2800" b="1" smtClean="0">
                <a:solidFill>
                  <a:prstClr val="black"/>
                </a:solidFill>
                <a:latin typeface="微軟正黑體" panose="020B0604030504040204" pitchFamily="34" charset="-120"/>
                <a:ea typeface="微軟正黑體" panose="020B0604030504040204" pitchFamily="34" charset="-120"/>
              </a:rPr>
              <a:t>驗收紀錄。</a:t>
            </a:r>
            <a:endParaRPr lang="en-US" altLang="zh-TW" sz="2800" b="1" smtClean="0">
              <a:solidFill>
                <a:prstClr val="black"/>
              </a:solidFill>
              <a:latin typeface="微軟正黑體" panose="020B0604030504040204" pitchFamily="34" charset="-120"/>
              <a:ea typeface="微軟正黑體" panose="020B0604030504040204" pitchFamily="34" charset="-120"/>
            </a:endParaRPr>
          </a:p>
        </p:txBody>
      </p:sp>
      <p:sp>
        <p:nvSpPr>
          <p:cNvPr id="5" name="Rectangle 2"/>
          <p:cNvSpPr txBox="1">
            <a:spLocks noChangeArrowheads="1"/>
          </p:cNvSpPr>
          <p:nvPr/>
        </p:nvSpPr>
        <p:spPr>
          <a:xfrm>
            <a:off x="214313" y="440668"/>
            <a:ext cx="8354131" cy="540407"/>
          </a:xfrm>
          <a:prstGeom prst="rect">
            <a:avLst/>
          </a:prstGeom>
        </p:spPr>
        <p:txBody>
          <a:bodyPr vert="horz" wrap="square" lIns="91440" tIns="45720" rIns="91440" bIns="45720" numCol="1" anchor="ctr" anchorCtr="0" compatLnSpc="1">
            <a:prstTxWarp prst="textNoShape">
              <a:avLst/>
            </a:prstTxWarp>
            <a:normAutofit fontScale="90000"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a:solidFill>
                  <a:srgbClr val="003399"/>
                </a:solidFill>
                <a:effectLst/>
                <a:latin typeface="微軟正黑體" panose="020B0604030504040204" pitchFamily="34" charset="-120"/>
              </a:rPr>
              <a:t>驗收作業及紀錄應載示事項</a:t>
            </a:r>
          </a:p>
        </p:txBody>
      </p:sp>
    </p:spTree>
    <p:extLst>
      <p:ext uri="{BB962C8B-B14F-4D97-AF65-F5344CB8AC3E}">
        <p14:creationId xmlns:p14="http://schemas.microsoft.com/office/powerpoint/2010/main" val="3637608816"/>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92B6B036-E836-4FCE-B411-BBE7166ABEA2}" type="slidenum">
              <a:rPr lang="en-US" altLang="zh-TW" sz="1400" smtClean="0">
                <a:solidFill>
                  <a:srgbClr val="AD1F1F"/>
                </a:solidFill>
                <a:latin typeface="Times New Roman" panose="02020603050405020304" pitchFamily="18" charset="0"/>
              </a:rPr>
              <a:pPr>
                <a:spcBef>
                  <a:spcPct val="0"/>
                </a:spcBef>
                <a:buClrTx/>
                <a:buSzTx/>
                <a:buFontTx/>
                <a:buNone/>
                <a:defRPr/>
              </a:pPr>
              <a:t>196</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42875" y="1087439"/>
            <a:ext cx="8750300" cy="5389562"/>
          </a:xfrm>
          <a:prstGeom prst="rect">
            <a:avLst/>
          </a:prstGeom>
          <a:noFill/>
          <a:ln w="9525">
            <a:noFill/>
            <a:miter lim="800000"/>
            <a:headEnd/>
            <a:tailEnd/>
          </a:ln>
          <a:effectLst/>
        </p:spPr>
        <p:txBody>
          <a:bodyPr/>
          <a:lstStyle/>
          <a:p>
            <a:pPr algn="just" eaLnBrk="1" hangingPunct="1">
              <a:spcBef>
                <a:spcPct val="20000"/>
              </a:spcBef>
              <a:buClr>
                <a:srgbClr val="C00000"/>
              </a:buClr>
              <a:buSzPct val="75000"/>
              <a:defRPr/>
            </a:pPr>
            <a:r>
              <a:rPr lang="zh-TW" altLang="en-US" sz="2800" b="1" smtClean="0">
                <a:solidFill>
                  <a:srgbClr val="006600"/>
                </a:solidFill>
                <a:latin typeface="微軟正黑體" panose="020B0604030504040204" pitchFamily="34" charset="-120"/>
                <a:ea typeface="微軟正黑體" panose="020B0604030504040204" pitchFamily="34" charset="-120"/>
              </a:rPr>
              <a:t>驗收作業及紀錄應載示事項：</a:t>
            </a:r>
            <a:endParaRPr lang="en-US" altLang="zh-TW" sz="2800" b="1" smtClean="0">
              <a:solidFill>
                <a:srgbClr val="006600"/>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r>
              <a:rPr lang="zh-TW" altLang="en-US" sz="2800" b="1" smtClean="0">
                <a:solidFill>
                  <a:prstClr val="black"/>
                </a:solidFill>
                <a:latin typeface="微軟正黑體" panose="020B0604030504040204" pitchFamily="34" charset="-120"/>
                <a:ea typeface="微軟正黑體" panose="020B0604030504040204" pitchFamily="34" charset="-120"/>
              </a:rPr>
              <a:t>④如係抽查驗核，由主</a:t>
            </a:r>
            <a:r>
              <a:rPr lang="zh-TW" altLang="en-US" sz="2800" b="1">
                <a:solidFill>
                  <a:prstClr val="black"/>
                </a:solidFill>
                <a:latin typeface="微軟正黑體" panose="020B0604030504040204" pitchFamily="34" charset="-120"/>
                <a:ea typeface="微軟正黑體" panose="020B0604030504040204" pitchFamily="34" charset="-120"/>
              </a:rPr>
              <a:t>驗</a:t>
            </a:r>
            <a:r>
              <a:rPr lang="zh-TW" altLang="en-US" sz="2800" b="1" smtClean="0">
                <a:solidFill>
                  <a:prstClr val="black"/>
                </a:solidFill>
                <a:latin typeface="微軟正黑體" panose="020B0604030504040204" pitchFamily="34" charset="-120"/>
                <a:ea typeface="微軟正黑體" panose="020B0604030504040204" pitchFamily="34" charset="-120"/>
              </a:rPr>
              <a:t>人決定抽驗項目，丈量實際尺寸、外</a:t>
            </a:r>
            <a:r>
              <a:rPr lang="zh-TW" altLang="en-US" sz="2800" b="1">
                <a:solidFill>
                  <a:prstClr val="black"/>
                </a:solidFill>
                <a:latin typeface="微軟正黑體" panose="020B0604030504040204" pitchFamily="34" charset="-120"/>
                <a:ea typeface="微軟正黑體" panose="020B0604030504040204" pitchFamily="34" charset="-120"/>
              </a:rPr>
              <a:t>觀型式、清點數量</a:t>
            </a:r>
            <a:r>
              <a:rPr lang="zh-TW" altLang="en-US" sz="2800" b="1" smtClean="0">
                <a:solidFill>
                  <a:prstClr val="black"/>
                </a:solidFill>
                <a:latin typeface="微軟正黑體" panose="020B0604030504040204" pitchFamily="34" charset="-120"/>
                <a:ea typeface="微軟正黑體" panose="020B0604030504040204" pitchFamily="34" charset="-120"/>
              </a:rPr>
              <a:t>，核對是否契約</a:t>
            </a:r>
            <a:r>
              <a:rPr lang="zh-TW" altLang="en-US" sz="2800" b="1">
                <a:solidFill>
                  <a:prstClr val="black"/>
                </a:solidFill>
                <a:latin typeface="微軟正黑體" panose="020B0604030504040204" pitchFamily="34" charset="-120"/>
                <a:ea typeface="微軟正黑體" panose="020B0604030504040204" pitchFamily="34" charset="-120"/>
              </a:rPr>
              <a:t>、圖說、貨樣</a:t>
            </a:r>
            <a:r>
              <a:rPr lang="zh-TW" altLang="en-US" sz="2800" b="1" smtClean="0">
                <a:solidFill>
                  <a:prstClr val="black"/>
                </a:solidFill>
                <a:latin typeface="微軟正黑體" panose="020B0604030504040204" pitchFamily="34" charset="-120"/>
                <a:ea typeface="微軟正黑體" panose="020B0604030504040204" pitchFamily="34" charset="-120"/>
              </a:rPr>
              <a:t>規定相符，並於 </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驗收經過</a:t>
            </a:r>
            <a:r>
              <a:rPr lang="en-US" altLang="zh-TW" sz="2800" b="1">
                <a:solidFill>
                  <a:srgbClr val="0000FF"/>
                </a:solidFill>
                <a:latin typeface="微軟正黑體" panose="020B0604030504040204" pitchFamily="34" charset="-120"/>
                <a:ea typeface="微軟正黑體" panose="020B0604030504040204" pitchFamily="34" charset="-120"/>
              </a:rPr>
              <a:t>] </a:t>
            </a:r>
            <a:r>
              <a:rPr lang="zh-TW" altLang="en-US" sz="2800" b="1" smtClean="0">
                <a:solidFill>
                  <a:prstClr val="black"/>
                </a:solidFill>
                <a:latin typeface="微軟正黑體" panose="020B0604030504040204" pitchFamily="34" charset="-120"/>
                <a:ea typeface="微軟正黑體" panose="020B0604030504040204" pitchFamily="34" charset="-120"/>
              </a:rPr>
              <a:t>欄位詳細記載抽驗</a:t>
            </a:r>
            <a:r>
              <a:rPr lang="zh-TW" altLang="en-US" sz="2800" b="1">
                <a:solidFill>
                  <a:prstClr val="black"/>
                </a:solidFill>
                <a:latin typeface="微軟正黑體" panose="020B0604030504040204" pitchFamily="34" charset="-120"/>
                <a:ea typeface="微軟正黑體" panose="020B0604030504040204" pitchFamily="34" charset="-120"/>
              </a:rPr>
              <a:t>或逐項點驗之</a:t>
            </a:r>
            <a:r>
              <a:rPr lang="zh-TW" altLang="en-US" sz="2800" b="1" smtClean="0">
                <a:solidFill>
                  <a:prstClr val="black"/>
                </a:solidFill>
                <a:latin typeface="微軟正黑體" panose="020B0604030504040204" pitchFamily="34" charset="-120"/>
                <a:ea typeface="微軟正黑體" panose="020B0604030504040204" pitchFamily="34" charset="-120"/>
              </a:rPr>
              <a:t>項目、抽驗結果、與契約之差異等，如抽驗項目多，另紙記載作為驗收紀錄之附件。</a:t>
            </a:r>
            <a:endParaRPr lang="en-US" altLang="zh-TW" sz="2800" b="1" smtClean="0">
              <a:solidFill>
                <a:prstClr val="black"/>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r>
              <a:rPr lang="zh-TW" altLang="en-US" sz="2800" b="1" smtClean="0">
                <a:solidFill>
                  <a:prstClr val="black"/>
                </a:solidFill>
                <a:latin typeface="微軟正黑體" panose="020B0604030504040204" pitchFamily="34" charset="-120"/>
                <a:ea typeface="微軟正黑體" panose="020B0604030504040204" pitchFamily="34" charset="-120"/>
              </a:rPr>
              <a:t>⑤</a:t>
            </a:r>
            <a:r>
              <a:rPr lang="zh-TW" altLang="en-US" sz="2800" b="1">
                <a:solidFill>
                  <a:prstClr val="black"/>
                </a:solidFill>
                <a:latin typeface="微軟正黑體" panose="020B0604030504040204" pitchFamily="34" charset="-120"/>
                <a:ea typeface="微軟正黑體" panose="020B0604030504040204" pitchFamily="34" charset="-120"/>
              </a:rPr>
              <a:t>抽查驗</a:t>
            </a:r>
            <a:r>
              <a:rPr lang="zh-TW" altLang="en-US" sz="2800" b="1" smtClean="0">
                <a:solidFill>
                  <a:prstClr val="black"/>
                </a:solidFill>
                <a:latin typeface="微軟正黑體" panose="020B0604030504040204" pitchFamily="34" charset="-120"/>
                <a:ea typeface="微軟正黑體" panose="020B0604030504040204" pitchFamily="34" charset="-120"/>
              </a:rPr>
              <a:t>核過程中，得由監驗、會驗、協驗人員建議抽驗項目，增加驗收之客觀性。</a:t>
            </a:r>
            <a:endParaRPr lang="zh-TW" altLang="en-US" sz="2800" b="1">
              <a:solidFill>
                <a:prstClr val="black"/>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r>
              <a:rPr lang="zh-TW" altLang="en-US" sz="2800" b="1" smtClean="0">
                <a:solidFill>
                  <a:prstClr val="black"/>
                </a:solidFill>
                <a:latin typeface="微軟正黑體" panose="020B0604030504040204" pitchFamily="34" charset="-120"/>
                <a:ea typeface="微軟正黑體" panose="020B0604030504040204" pitchFamily="34" charset="-120"/>
              </a:rPr>
              <a:t>⑥針對驗收瑕疵、缺失項目，由</a:t>
            </a:r>
            <a:r>
              <a:rPr lang="zh-TW" altLang="en-US" sz="2800" b="1">
                <a:solidFill>
                  <a:prstClr val="black"/>
                </a:solidFill>
                <a:latin typeface="微軟正黑體" panose="020B0604030504040204" pitchFamily="34" charset="-120"/>
                <a:ea typeface="微軟正黑體" panose="020B0604030504040204" pitchFamily="34" charset="-120"/>
              </a:rPr>
              <a:t>主驗人衡</a:t>
            </a:r>
            <a:r>
              <a:rPr lang="zh-TW" altLang="en-US" sz="2800" b="1" smtClean="0">
                <a:solidFill>
                  <a:prstClr val="black"/>
                </a:solidFill>
                <a:latin typeface="微軟正黑體" panose="020B0604030504040204" pitchFamily="34" charset="-120"/>
                <a:ea typeface="微軟正黑體" panose="020B0604030504040204" pitchFamily="34" charset="-120"/>
              </a:rPr>
              <a:t>酌改善需要及機關使用需要等因素，予廠商合理改善</a:t>
            </a:r>
            <a:r>
              <a:rPr lang="zh-TW" altLang="en-US" sz="2800" b="1">
                <a:solidFill>
                  <a:prstClr val="black"/>
                </a:solidFill>
                <a:latin typeface="微軟正黑體" panose="020B0604030504040204" pitchFamily="34" charset="-120"/>
                <a:ea typeface="微軟正黑體" panose="020B0604030504040204" pitchFamily="34" charset="-120"/>
              </a:rPr>
              <a:t>期</a:t>
            </a:r>
            <a:r>
              <a:rPr lang="zh-TW" altLang="en-US" sz="2800" b="1" smtClean="0">
                <a:solidFill>
                  <a:prstClr val="black"/>
                </a:solidFill>
                <a:latin typeface="微軟正黑體" panose="020B0604030504040204" pitchFamily="34" charset="-120"/>
                <a:ea typeface="微軟正黑體" panose="020B0604030504040204" pitchFamily="34" charset="-120"/>
              </a:rPr>
              <a:t>限，</a:t>
            </a:r>
            <a:r>
              <a:rPr lang="zh-TW" altLang="en-US" sz="2800" b="1">
                <a:solidFill>
                  <a:prstClr val="black"/>
                </a:solidFill>
                <a:latin typeface="微軟正黑體" panose="020B0604030504040204" pitchFamily="34" charset="-120"/>
                <a:ea typeface="微軟正黑體" panose="020B0604030504040204" pitchFamily="34" charset="-120"/>
              </a:rPr>
              <a:t>載</a:t>
            </a:r>
            <a:r>
              <a:rPr lang="zh-TW" altLang="en-US" sz="2800" b="1" smtClean="0">
                <a:solidFill>
                  <a:prstClr val="black"/>
                </a:solidFill>
                <a:latin typeface="微軟正黑體" panose="020B0604030504040204" pitchFamily="34" charset="-120"/>
                <a:ea typeface="微軟正黑體" panose="020B0604030504040204" pitchFamily="34" charset="-120"/>
              </a:rPr>
              <a:t>明於驗收紀錄，</a:t>
            </a:r>
            <a:r>
              <a:rPr lang="zh-TW" altLang="en-US" sz="2800" b="1">
                <a:solidFill>
                  <a:prstClr val="black"/>
                </a:solidFill>
                <a:latin typeface="微軟正黑體" panose="020B0604030504040204" pitchFamily="34" charset="-120"/>
                <a:ea typeface="微軟正黑體" panose="020B0604030504040204" pitchFamily="34" charset="-120"/>
              </a:rPr>
              <a:t>另於 </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驗收結果</a:t>
            </a:r>
            <a:r>
              <a:rPr lang="en-US" altLang="zh-TW" sz="2800" b="1">
                <a:solidFill>
                  <a:srgbClr val="0000FF"/>
                </a:solidFill>
                <a:latin typeface="微軟正黑體" panose="020B0604030504040204" pitchFamily="34" charset="-120"/>
                <a:ea typeface="微軟正黑體" panose="020B0604030504040204" pitchFamily="34" charset="-120"/>
              </a:rPr>
              <a:t>] </a:t>
            </a:r>
            <a:r>
              <a:rPr lang="zh-TW" altLang="en-US" sz="2800" b="1" smtClean="0">
                <a:solidFill>
                  <a:prstClr val="black"/>
                </a:solidFill>
                <a:latin typeface="微軟正黑體" panose="020B0604030504040204" pitchFamily="34" charset="-120"/>
                <a:ea typeface="微軟正黑體" panose="020B0604030504040204" pitchFamily="34" charset="-120"/>
              </a:rPr>
              <a:t>欄位記載</a:t>
            </a:r>
            <a:r>
              <a:rPr lang="en-US" altLang="zh-TW" sz="2800" b="1" smtClean="0">
                <a:solidFill>
                  <a:prstClr val="black"/>
                </a:solidFill>
                <a:latin typeface="微軟正黑體" panose="020B0604030504040204" pitchFamily="34" charset="-120"/>
                <a:ea typeface="微軟正黑體" panose="020B0604030504040204" pitchFamily="34" charset="-120"/>
              </a:rPr>
              <a:t>『</a:t>
            </a:r>
            <a:r>
              <a:rPr lang="zh-TW" altLang="en-US" sz="2800" b="1">
                <a:solidFill>
                  <a:prstClr val="black"/>
                </a:solidFill>
                <a:latin typeface="微軟正黑體" panose="020B0604030504040204" pitchFamily="34" charset="-120"/>
                <a:ea typeface="微軟正黑體" panose="020B0604030504040204" pitchFamily="34" charset="-120"/>
              </a:rPr>
              <a:t>驗收不合格</a:t>
            </a:r>
            <a:r>
              <a:rPr lang="en-US" altLang="zh-TW" sz="2800" b="1" smtClean="0">
                <a:solidFill>
                  <a:prstClr val="black"/>
                </a:solidFill>
                <a:latin typeface="微軟正黑體" panose="020B0604030504040204" pitchFamily="34" charset="-120"/>
                <a:ea typeface="微軟正黑體" panose="020B0604030504040204" pitchFamily="34" charset="-120"/>
              </a:rPr>
              <a:t>』</a:t>
            </a:r>
            <a:r>
              <a:rPr lang="zh-TW" altLang="en-US" sz="2800" b="1" smtClean="0">
                <a:solidFill>
                  <a:prstClr val="black"/>
                </a:solidFill>
                <a:latin typeface="微軟正黑體" panose="020B0604030504040204" pitchFamily="34" charset="-120"/>
                <a:ea typeface="微軟正黑體" panose="020B0604030504040204" pitchFamily="34" charset="-120"/>
              </a:rPr>
              <a:t>。</a:t>
            </a:r>
            <a:endParaRPr lang="zh-TW" altLang="en-US" sz="2800" b="1" dirty="0">
              <a:solidFill>
                <a:srgbClr val="0000FF"/>
              </a:solidFill>
              <a:latin typeface="微軟正黑體" panose="020B0604030504040204" pitchFamily="34" charset="-120"/>
              <a:ea typeface="微軟正黑體" panose="020B0604030504040204" pitchFamily="34" charset="-120"/>
            </a:endParaRPr>
          </a:p>
        </p:txBody>
      </p:sp>
      <p:sp>
        <p:nvSpPr>
          <p:cNvPr id="5" name="Rectangle 2"/>
          <p:cNvSpPr txBox="1">
            <a:spLocks noChangeArrowheads="1"/>
          </p:cNvSpPr>
          <p:nvPr/>
        </p:nvSpPr>
        <p:spPr>
          <a:xfrm>
            <a:off x="214313" y="440668"/>
            <a:ext cx="8354131" cy="540407"/>
          </a:xfrm>
          <a:prstGeom prst="rect">
            <a:avLst/>
          </a:prstGeom>
        </p:spPr>
        <p:txBody>
          <a:bodyPr vert="horz" wrap="square" lIns="91440" tIns="45720" rIns="91440" bIns="45720" numCol="1" anchor="ctr" anchorCtr="0" compatLnSpc="1">
            <a:prstTxWarp prst="textNoShape">
              <a:avLst/>
            </a:prstTxWarp>
            <a:normAutofit fontScale="90000"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a:solidFill>
                  <a:srgbClr val="003399"/>
                </a:solidFill>
                <a:effectLst/>
                <a:latin typeface="微軟正黑體" panose="020B0604030504040204" pitchFamily="34" charset="-120"/>
              </a:rPr>
              <a:t>驗收作業及紀錄應載示事項</a:t>
            </a:r>
          </a:p>
        </p:txBody>
      </p:sp>
    </p:spTree>
    <p:extLst>
      <p:ext uri="{BB962C8B-B14F-4D97-AF65-F5344CB8AC3E}">
        <p14:creationId xmlns:p14="http://schemas.microsoft.com/office/powerpoint/2010/main" val="2496171673"/>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197</a:t>
            </a:fld>
            <a:endParaRPr lang="en-US" altLang="zh-TW" sz="1400">
              <a:solidFill>
                <a:srgbClr val="AD1F1F"/>
              </a:solidFill>
              <a:latin typeface="Times New Roman" panose="02020603050405020304" pitchFamily="18" charset="0"/>
            </a:endParaRPr>
          </a:p>
        </p:txBody>
      </p:sp>
      <p:sp>
        <p:nvSpPr>
          <p:cNvPr id="4" name="Rectangle 2"/>
          <p:cNvSpPr txBox="1">
            <a:spLocks noChangeArrowheads="1"/>
          </p:cNvSpPr>
          <p:nvPr/>
        </p:nvSpPr>
        <p:spPr>
          <a:xfrm>
            <a:off x="214313" y="440668"/>
            <a:ext cx="4177667" cy="540407"/>
          </a:xfrm>
          <a:prstGeom prst="rect">
            <a:avLst/>
          </a:prstGeom>
        </p:spPr>
        <p:txBody>
          <a:bodyPr vert="horz" wrap="square" lIns="91440" tIns="45720" rIns="91440" bIns="45720" numCol="1" anchor="ctr" anchorCtr="0" compatLnSpc="1">
            <a:prstTxWarp prst="textNoShape">
              <a:avLst/>
            </a:prstTxWarp>
            <a:normAutofit fontScale="90000"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smtClean="0">
                <a:solidFill>
                  <a:srgbClr val="0000FF"/>
                </a:solidFill>
                <a:effectLst/>
                <a:latin typeface="微軟正黑體" panose="020B0604030504040204" pitchFamily="34" charset="-120"/>
              </a:rPr>
              <a:t>驗收經過另紙記載</a:t>
            </a:r>
            <a:endParaRPr kumimoji="0" lang="zh-TW" altLang="en-US" b="1" cap="none">
              <a:solidFill>
                <a:srgbClr val="0000FF"/>
              </a:solidFill>
              <a:effectLst/>
              <a:latin typeface="微軟正黑體" panose="020B0604030504040204" pitchFamily="34" charset="-120"/>
            </a:endParaRPr>
          </a:p>
        </p:txBody>
      </p:sp>
      <p:sp>
        <p:nvSpPr>
          <p:cNvPr id="9" name="上彎箭號 8"/>
          <p:cNvSpPr/>
          <p:nvPr/>
        </p:nvSpPr>
        <p:spPr>
          <a:xfrm rot="5400000">
            <a:off x="53498" y="2906942"/>
            <a:ext cx="2736304" cy="2124236"/>
          </a:xfrm>
          <a:prstGeom prst="bentUpArrow">
            <a:avLst>
              <a:gd name="adj1" fmla="val 25000"/>
              <a:gd name="adj2" fmla="val 24254"/>
              <a:gd name="adj3" fmla="val 25000"/>
            </a:avLst>
          </a:prstGeom>
          <a:solidFill>
            <a:srgbClr val="100278"/>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pic>
        <p:nvPicPr>
          <p:cNvPr id="10" name="圖片 9"/>
          <p:cNvPicPr>
            <a:picLocks noChangeAspect="1"/>
          </p:cNvPicPr>
          <p:nvPr/>
        </p:nvPicPr>
        <p:blipFill>
          <a:blip r:embed="rId3"/>
          <a:stretch>
            <a:fillRect/>
          </a:stretch>
        </p:blipFill>
        <p:spPr>
          <a:xfrm>
            <a:off x="230118" y="1114935"/>
            <a:ext cx="7429500" cy="1352550"/>
          </a:xfrm>
          <a:prstGeom prst="rect">
            <a:avLst/>
          </a:prstGeom>
          <a:ln w="38100">
            <a:solidFill>
              <a:srgbClr val="006600"/>
            </a:solidFill>
          </a:ln>
        </p:spPr>
      </p:pic>
      <p:sp>
        <p:nvSpPr>
          <p:cNvPr id="2" name="矩形 1"/>
          <p:cNvSpPr/>
          <p:nvPr/>
        </p:nvSpPr>
        <p:spPr>
          <a:xfrm>
            <a:off x="8172400" y="3248980"/>
            <a:ext cx="324036"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grpSp>
        <p:nvGrpSpPr>
          <p:cNvPr id="26" name="群組 25"/>
          <p:cNvGrpSpPr/>
          <p:nvPr/>
        </p:nvGrpSpPr>
        <p:grpSpPr>
          <a:xfrm>
            <a:off x="2555776" y="2276872"/>
            <a:ext cx="6399820" cy="4444603"/>
            <a:chOff x="2591780" y="2276871"/>
            <a:chExt cx="6399820" cy="4444603"/>
          </a:xfrm>
        </p:grpSpPr>
        <p:pic>
          <p:nvPicPr>
            <p:cNvPr id="11" name="圖片 10"/>
            <p:cNvPicPr>
              <a:picLocks noChangeAspect="1"/>
            </p:cNvPicPr>
            <p:nvPr/>
          </p:nvPicPr>
          <p:blipFill>
            <a:blip r:embed="rId4"/>
            <a:stretch>
              <a:fillRect/>
            </a:stretch>
          </p:blipFill>
          <p:spPr>
            <a:xfrm>
              <a:off x="2591780" y="2276871"/>
              <a:ext cx="6399820" cy="4444603"/>
            </a:xfrm>
            <a:prstGeom prst="rect">
              <a:avLst/>
            </a:prstGeom>
            <a:ln w="38100">
              <a:solidFill>
                <a:srgbClr val="006600"/>
              </a:solidFill>
            </a:ln>
          </p:spPr>
        </p:pic>
        <p:pic>
          <p:nvPicPr>
            <p:cNvPr id="18" name="圖片 17"/>
            <p:cNvPicPr>
              <a:picLocks noChangeAspect="1"/>
            </p:cNvPicPr>
            <p:nvPr/>
          </p:nvPicPr>
          <p:blipFill>
            <a:blip r:embed="rId5"/>
            <a:stretch>
              <a:fillRect/>
            </a:stretch>
          </p:blipFill>
          <p:spPr>
            <a:xfrm>
              <a:off x="6400006" y="3625019"/>
              <a:ext cx="476250" cy="200025"/>
            </a:xfrm>
            <a:prstGeom prst="rect">
              <a:avLst/>
            </a:prstGeom>
          </p:spPr>
        </p:pic>
        <p:pic>
          <p:nvPicPr>
            <p:cNvPr id="19" name="圖片 18"/>
            <p:cNvPicPr>
              <a:picLocks noChangeAspect="1"/>
            </p:cNvPicPr>
            <p:nvPr/>
          </p:nvPicPr>
          <p:blipFill>
            <a:blip r:embed="rId5"/>
            <a:stretch>
              <a:fillRect/>
            </a:stretch>
          </p:blipFill>
          <p:spPr>
            <a:xfrm>
              <a:off x="7156090" y="3877047"/>
              <a:ext cx="476250" cy="200025"/>
            </a:xfrm>
            <a:prstGeom prst="rect">
              <a:avLst/>
            </a:prstGeom>
          </p:spPr>
        </p:pic>
        <p:pic>
          <p:nvPicPr>
            <p:cNvPr id="20" name="圖片 19"/>
            <p:cNvPicPr>
              <a:picLocks noChangeAspect="1"/>
            </p:cNvPicPr>
            <p:nvPr/>
          </p:nvPicPr>
          <p:blipFill>
            <a:blip r:embed="rId5"/>
            <a:stretch>
              <a:fillRect/>
            </a:stretch>
          </p:blipFill>
          <p:spPr>
            <a:xfrm>
              <a:off x="6264188" y="4129075"/>
              <a:ext cx="476250" cy="200025"/>
            </a:xfrm>
            <a:prstGeom prst="rect">
              <a:avLst/>
            </a:prstGeom>
          </p:spPr>
        </p:pic>
        <p:pic>
          <p:nvPicPr>
            <p:cNvPr id="21" name="圖片 20"/>
            <p:cNvPicPr>
              <a:picLocks noChangeAspect="1"/>
            </p:cNvPicPr>
            <p:nvPr/>
          </p:nvPicPr>
          <p:blipFill>
            <a:blip r:embed="rId5"/>
            <a:stretch>
              <a:fillRect/>
            </a:stretch>
          </p:blipFill>
          <p:spPr>
            <a:xfrm>
              <a:off x="6472014" y="4417107"/>
              <a:ext cx="476250" cy="200025"/>
            </a:xfrm>
            <a:prstGeom prst="rect">
              <a:avLst/>
            </a:prstGeom>
          </p:spPr>
        </p:pic>
        <p:pic>
          <p:nvPicPr>
            <p:cNvPr id="22" name="圖片 21"/>
            <p:cNvPicPr>
              <a:picLocks noChangeAspect="1"/>
            </p:cNvPicPr>
            <p:nvPr/>
          </p:nvPicPr>
          <p:blipFill>
            <a:blip r:embed="rId5"/>
            <a:stretch>
              <a:fillRect/>
            </a:stretch>
          </p:blipFill>
          <p:spPr>
            <a:xfrm>
              <a:off x="7408118" y="4669135"/>
              <a:ext cx="476250" cy="200025"/>
            </a:xfrm>
            <a:prstGeom prst="rect">
              <a:avLst/>
            </a:prstGeom>
          </p:spPr>
        </p:pic>
        <p:pic>
          <p:nvPicPr>
            <p:cNvPr id="23" name="圖片 22"/>
            <p:cNvPicPr>
              <a:picLocks noChangeAspect="1"/>
            </p:cNvPicPr>
            <p:nvPr/>
          </p:nvPicPr>
          <p:blipFill>
            <a:blip r:embed="rId5"/>
            <a:stretch>
              <a:fillRect/>
            </a:stretch>
          </p:blipFill>
          <p:spPr>
            <a:xfrm>
              <a:off x="6327998" y="5101183"/>
              <a:ext cx="476250" cy="200025"/>
            </a:xfrm>
            <a:prstGeom prst="rect">
              <a:avLst/>
            </a:prstGeom>
          </p:spPr>
        </p:pic>
        <p:pic>
          <p:nvPicPr>
            <p:cNvPr id="24" name="圖片 23"/>
            <p:cNvPicPr>
              <a:picLocks noChangeAspect="1"/>
            </p:cNvPicPr>
            <p:nvPr/>
          </p:nvPicPr>
          <p:blipFill>
            <a:blip r:embed="rId5"/>
            <a:stretch>
              <a:fillRect/>
            </a:stretch>
          </p:blipFill>
          <p:spPr>
            <a:xfrm>
              <a:off x="6084168" y="5533231"/>
              <a:ext cx="476250" cy="200025"/>
            </a:xfrm>
            <a:prstGeom prst="rect">
              <a:avLst/>
            </a:prstGeom>
          </p:spPr>
        </p:pic>
        <p:pic>
          <p:nvPicPr>
            <p:cNvPr id="25" name="圖片 24"/>
            <p:cNvPicPr>
              <a:picLocks noChangeAspect="1"/>
            </p:cNvPicPr>
            <p:nvPr/>
          </p:nvPicPr>
          <p:blipFill>
            <a:blip r:embed="rId5"/>
            <a:stretch>
              <a:fillRect/>
            </a:stretch>
          </p:blipFill>
          <p:spPr>
            <a:xfrm>
              <a:off x="6291994" y="6217307"/>
              <a:ext cx="476250" cy="200025"/>
            </a:xfrm>
            <a:prstGeom prst="rect">
              <a:avLst/>
            </a:prstGeom>
          </p:spPr>
        </p:pic>
      </p:grpSp>
      <p:pic>
        <p:nvPicPr>
          <p:cNvPr id="17" name="圖片 16"/>
          <p:cNvPicPr>
            <a:picLocks noChangeAspect="1"/>
          </p:cNvPicPr>
          <p:nvPr/>
        </p:nvPicPr>
        <p:blipFill>
          <a:blip r:embed="rId5"/>
          <a:stretch>
            <a:fillRect/>
          </a:stretch>
        </p:blipFill>
        <p:spPr>
          <a:xfrm>
            <a:off x="8164202" y="3228975"/>
            <a:ext cx="476250" cy="200025"/>
          </a:xfrm>
          <a:prstGeom prst="rect">
            <a:avLst/>
          </a:prstGeom>
        </p:spPr>
      </p:pic>
    </p:spTree>
    <p:extLst>
      <p:ext uri="{BB962C8B-B14F-4D97-AF65-F5344CB8AC3E}">
        <p14:creationId xmlns:p14="http://schemas.microsoft.com/office/powerpoint/2010/main" val="3082894722"/>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92B6B036-E836-4FCE-B411-BBE7166ABEA2}" type="slidenum">
              <a:rPr lang="en-US" altLang="zh-TW" sz="1400" smtClean="0">
                <a:solidFill>
                  <a:srgbClr val="AD1F1F"/>
                </a:solidFill>
                <a:latin typeface="Times New Roman" panose="02020603050405020304" pitchFamily="18" charset="0"/>
              </a:rPr>
              <a:pPr>
                <a:spcBef>
                  <a:spcPct val="0"/>
                </a:spcBef>
                <a:buClrTx/>
                <a:buSzTx/>
                <a:buFontTx/>
                <a:buNone/>
                <a:defRPr/>
              </a:pPr>
              <a:t>198</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42875" y="1052736"/>
            <a:ext cx="8750300" cy="3529693"/>
          </a:xfrm>
          <a:prstGeom prst="rect">
            <a:avLst/>
          </a:prstGeom>
          <a:noFill/>
          <a:ln w="9525">
            <a:noFill/>
            <a:miter lim="800000"/>
            <a:headEnd/>
            <a:tailEnd/>
          </a:ln>
          <a:effectLst/>
        </p:spPr>
        <p:txBody>
          <a:bodyPr/>
          <a:lstStyle/>
          <a:p>
            <a:pPr algn="just" eaLnBrk="1" hangingPunct="1">
              <a:spcBef>
                <a:spcPct val="20000"/>
              </a:spcBef>
              <a:buClr>
                <a:srgbClr val="C00000"/>
              </a:buClr>
              <a:buSzPct val="75000"/>
              <a:defRPr/>
            </a:pPr>
            <a:r>
              <a:rPr lang="zh-TW" altLang="en-US" sz="2800" b="1" smtClean="0">
                <a:solidFill>
                  <a:srgbClr val="006600"/>
                </a:solidFill>
                <a:latin typeface="微軟正黑體" panose="020B0604030504040204" pitchFamily="34" charset="-120"/>
                <a:ea typeface="微軟正黑體" panose="020B0604030504040204" pitchFamily="34" charset="-120"/>
              </a:rPr>
              <a:t>驗收作業及紀錄應載示事項：</a:t>
            </a:r>
            <a:endParaRPr lang="en-US" altLang="zh-TW" sz="2800" b="1" smtClean="0">
              <a:solidFill>
                <a:srgbClr val="006600"/>
              </a:solidFill>
              <a:latin typeface="微軟正黑體" panose="020B0604030504040204" pitchFamily="34" charset="-120"/>
              <a:ea typeface="微軟正黑體" panose="020B0604030504040204" pitchFamily="34" charset="-120"/>
            </a:endParaRPr>
          </a:p>
          <a:p>
            <a:pPr marL="357188" indent="-357188" algn="just" eaLnBrk="1" hangingPunct="1">
              <a:spcBef>
                <a:spcPts val="0"/>
              </a:spcBef>
              <a:buClr>
                <a:srgbClr val="C00000"/>
              </a:buClr>
              <a:buSzPct val="75000"/>
              <a:buFont typeface="Wingdings" panose="05000000000000000000" pitchFamily="2" charset="2"/>
              <a:buChar char="n"/>
              <a:defRPr/>
            </a:pPr>
            <a:r>
              <a:rPr lang="zh-TW" altLang="en-US" sz="2800" b="1" smtClean="0">
                <a:solidFill>
                  <a:prstClr val="black"/>
                </a:solidFill>
                <a:latin typeface="微軟正黑體" panose="020B0604030504040204" pitchFamily="34" charset="-120"/>
                <a:ea typeface="微軟正黑體" panose="020B0604030504040204" pitchFamily="34" charset="-120"/>
              </a:rPr>
              <a:t>⑦</a:t>
            </a:r>
            <a:r>
              <a:rPr lang="zh-TW" altLang="en-US" sz="2800" b="1">
                <a:solidFill>
                  <a:prstClr val="black"/>
                </a:solidFill>
                <a:latin typeface="微軟正黑體" panose="020B0604030504040204" pitchFamily="34" charset="-120"/>
                <a:ea typeface="微軟正黑體" panose="020B0604030504040204" pitchFamily="34" charset="-120"/>
              </a:rPr>
              <a:t>如有驗收結果與規定</a:t>
            </a:r>
            <a:r>
              <a:rPr lang="zh-TW" altLang="en-US" sz="2800" b="1" smtClean="0">
                <a:solidFill>
                  <a:prstClr val="black"/>
                </a:solidFill>
                <a:latin typeface="微軟正黑體" panose="020B0604030504040204" pitchFamily="34" charset="-120"/>
                <a:ea typeface="微軟正黑體" panose="020B0604030504040204" pitchFamily="34" charset="-120"/>
              </a:rPr>
              <a:t>不符得減價</a:t>
            </a:r>
            <a:r>
              <a:rPr lang="zh-TW" altLang="en-US" sz="2800" b="1">
                <a:solidFill>
                  <a:prstClr val="black"/>
                </a:solidFill>
                <a:latin typeface="微軟正黑體" panose="020B0604030504040204" pitchFamily="34" charset="-120"/>
                <a:ea typeface="微軟正黑體" panose="020B0604030504040204" pitchFamily="34" charset="-120"/>
              </a:rPr>
              <a:t>收受</a:t>
            </a:r>
            <a:r>
              <a:rPr lang="zh-TW" altLang="en-US" sz="2800" b="1" smtClean="0">
                <a:solidFill>
                  <a:prstClr val="black"/>
                </a:solidFill>
                <a:latin typeface="微軟正黑體" panose="020B0604030504040204" pitchFamily="34" charset="-120"/>
                <a:ea typeface="微軟正黑體" panose="020B0604030504040204" pitchFamily="34" charset="-120"/>
              </a:rPr>
              <a:t>之項目，該部分應於紀錄記載另案簽辦，如屬查核金額以上尚須報上級機關核准</a:t>
            </a:r>
            <a:r>
              <a:rPr lang="en-US" altLang="zh-TW" sz="2800" b="1" smtClean="0">
                <a:solidFill>
                  <a:srgbClr val="660033"/>
                </a:solidFill>
                <a:latin typeface="微軟正黑體" panose="020B0604030504040204" pitchFamily="34" charset="-120"/>
                <a:ea typeface="微軟正黑體" panose="020B0604030504040204" pitchFamily="34" charset="-120"/>
              </a:rPr>
              <a:t>(§72,2)</a:t>
            </a:r>
            <a:r>
              <a:rPr lang="zh-TW" altLang="en-US" sz="2800" b="1" smtClean="0">
                <a:solidFill>
                  <a:prstClr val="black"/>
                </a:solidFill>
                <a:latin typeface="微軟正黑體" panose="020B0604030504040204" pitchFamily="34" charset="-120"/>
                <a:ea typeface="微軟正黑體" panose="020B0604030504040204" pitchFamily="34" charset="-120"/>
              </a:rPr>
              <a:t>。</a:t>
            </a:r>
            <a:endParaRPr lang="en-US" altLang="zh-TW" sz="2800" b="1" smtClean="0">
              <a:solidFill>
                <a:prstClr val="black"/>
              </a:solidFill>
              <a:latin typeface="微軟正黑體" panose="020B0604030504040204" pitchFamily="34" charset="-120"/>
              <a:ea typeface="微軟正黑體" panose="020B0604030504040204" pitchFamily="34" charset="-120"/>
            </a:endParaRPr>
          </a:p>
          <a:p>
            <a:pPr marL="357188" indent="-357188" algn="just" eaLnBrk="1" hangingPunct="1">
              <a:spcBef>
                <a:spcPts val="0"/>
              </a:spcBef>
              <a:buClr>
                <a:srgbClr val="C00000"/>
              </a:buClr>
              <a:buSzPct val="75000"/>
              <a:buFont typeface="Wingdings" panose="05000000000000000000" pitchFamily="2" charset="2"/>
              <a:buChar char="n"/>
              <a:defRPr/>
            </a:pPr>
            <a:r>
              <a:rPr lang="zh-TW" altLang="en-US" sz="2800" b="1" smtClean="0">
                <a:solidFill>
                  <a:prstClr val="black"/>
                </a:solidFill>
                <a:latin typeface="微軟正黑體" panose="020B0604030504040204" pitchFamily="34" charset="-120"/>
                <a:ea typeface="微軟正黑體" panose="020B0604030504040204" pitchFamily="34" charset="-120"/>
              </a:rPr>
              <a:t>⑧驗收結果如均與契約規定相符，除勾選 </a:t>
            </a:r>
            <a:r>
              <a:rPr lang="en-US" altLang="zh-TW" sz="2800" b="1" smtClean="0">
                <a:solidFill>
                  <a:srgbClr val="0000FF"/>
                </a:solidFill>
                <a:latin typeface="微軟正黑體" panose="020B0604030504040204" pitchFamily="34" charset="-120"/>
                <a:ea typeface="微軟正黑體" panose="020B0604030504040204" pitchFamily="34" charset="-120"/>
              </a:rPr>
              <a:t>[</a:t>
            </a:r>
            <a:r>
              <a:rPr lang="zh-TW" altLang="en-US" sz="2800" b="1" smtClean="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800" b="1" smtClean="0">
                <a:solidFill>
                  <a:srgbClr val="0000FF"/>
                </a:solidFill>
                <a:latin typeface="微軟正黑體" panose="020B0604030504040204" pitchFamily="34" charset="-120"/>
                <a:ea typeface="微軟正黑體" panose="020B0604030504040204" pitchFamily="34" charset="-120"/>
              </a:rPr>
              <a:t>與</a:t>
            </a:r>
            <a:r>
              <a:rPr lang="zh-TW" altLang="en-US" sz="2800" b="1">
                <a:solidFill>
                  <a:srgbClr val="0000FF"/>
                </a:solidFill>
                <a:latin typeface="微軟正黑體" panose="020B0604030504040204" pitchFamily="34" charset="-120"/>
                <a:ea typeface="微軟正黑體" panose="020B0604030504040204" pitchFamily="34" charset="-120"/>
              </a:rPr>
              <a:t>契約、圖說、貨樣規定相符</a:t>
            </a:r>
            <a:r>
              <a:rPr lang="en-US" altLang="zh-TW" sz="2800" b="1" smtClean="0">
                <a:solidFill>
                  <a:srgbClr val="0000FF"/>
                </a:solidFill>
                <a:latin typeface="微軟正黑體" panose="020B0604030504040204" pitchFamily="34" charset="-120"/>
                <a:ea typeface="微軟正黑體" panose="020B0604030504040204" pitchFamily="34" charset="-120"/>
              </a:rPr>
              <a:t>]</a:t>
            </a:r>
            <a:r>
              <a:rPr lang="en-US" altLang="zh-TW" sz="2800" b="1" smtClean="0">
                <a:solidFill>
                  <a:prstClr val="black"/>
                </a:solidFill>
                <a:latin typeface="微軟正黑體" panose="020B0604030504040204" pitchFamily="34" charset="-120"/>
                <a:ea typeface="微軟正黑體" panose="020B0604030504040204" pitchFamily="34" charset="-120"/>
              </a:rPr>
              <a:t> </a:t>
            </a:r>
            <a:r>
              <a:rPr lang="zh-TW" altLang="en-US" sz="2800" b="1" smtClean="0">
                <a:solidFill>
                  <a:prstClr val="black"/>
                </a:solidFill>
                <a:latin typeface="微軟正黑體" panose="020B0604030504040204" pitchFamily="34" charset="-120"/>
                <a:ea typeface="微軟正黑體" panose="020B0604030504040204" pitchFamily="34" charset="-120"/>
              </a:rPr>
              <a:t>外，應另於 </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驗收結果</a:t>
            </a:r>
            <a:r>
              <a:rPr lang="en-US" altLang="zh-TW" sz="2800" b="1">
                <a:solidFill>
                  <a:srgbClr val="0000FF"/>
                </a:solidFill>
                <a:latin typeface="微軟正黑體" panose="020B0604030504040204" pitchFamily="34" charset="-120"/>
                <a:ea typeface="微軟正黑體" panose="020B0604030504040204" pitchFamily="34" charset="-120"/>
              </a:rPr>
              <a:t>] </a:t>
            </a:r>
            <a:r>
              <a:rPr lang="zh-TW" altLang="en-US" sz="2800" b="1" smtClean="0">
                <a:solidFill>
                  <a:prstClr val="black"/>
                </a:solidFill>
                <a:latin typeface="微軟正黑體" panose="020B0604030504040204" pitchFamily="34" charset="-120"/>
                <a:ea typeface="微軟正黑體" panose="020B0604030504040204" pitchFamily="34" charset="-120"/>
              </a:rPr>
              <a:t>欄位記載</a:t>
            </a:r>
            <a:r>
              <a:rPr lang="en-US" altLang="zh-TW" sz="2800" b="1" smtClean="0">
                <a:solidFill>
                  <a:prstClr val="black"/>
                </a:solidFill>
                <a:latin typeface="微軟正黑體" panose="020B0604030504040204" pitchFamily="34" charset="-120"/>
                <a:ea typeface="微軟正黑體" panose="020B0604030504040204" pitchFamily="34" charset="-120"/>
              </a:rPr>
              <a:t>『</a:t>
            </a:r>
            <a:r>
              <a:rPr lang="zh-TW" altLang="en-US" sz="2800" b="1" smtClean="0">
                <a:solidFill>
                  <a:prstClr val="black"/>
                </a:solidFill>
                <a:latin typeface="微軟正黑體" panose="020B0604030504040204" pitchFamily="34" charset="-120"/>
                <a:ea typeface="微軟正黑體" panose="020B0604030504040204" pitchFamily="34" charset="-120"/>
              </a:rPr>
              <a:t>驗收合格</a:t>
            </a:r>
            <a:r>
              <a:rPr lang="en-US" altLang="zh-TW" sz="2800" b="1" smtClean="0">
                <a:solidFill>
                  <a:prstClr val="black"/>
                </a:solidFill>
                <a:latin typeface="微軟正黑體" panose="020B0604030504040204" pitchFamily="34" charset="-120"/>
                <a:ea typeface="微軟正黑體" panose="020B0604030504040204" pitchFamily="34" charset="-120"/>
              </a:rPr>
              <a:t>』</a:t>
            </a:r>
            <a:r>
              <a:rPr lang="zh-TW" altLang="en-US" sz="2800" b="1" smtClean="0">
                <a:solidFill>
                  <a:prstClr val="black"/>
                </a:solidFill>
                <a:latin typeface="微軟正黑體" panose="020B0604030504040204" pitchFamily="34" charset="-120"/>
                <a:ea typeface="微軟正黑體" panose="020B0604030504040204" pitchFamily="34" charset="-120"/>
              </a:rPr>
              <a:t>字樣。</a:t>
            </a:r>
            <a:endParaRPr lang="en-US" altLang="zh-TW" sz="2800" b="1" smtClean="0">
              <a:solidFill>
                <a:prstClr val="black"/>
              </a:solidFill>
              <a:latin typeface="微軟正黑體" panose="020B0604030504040204" pitchFamily="34" charset="-120"/>
              <a:ea typeface="微軟正黑體" panose="020B0604030504040204" pitchFamily="34" charset="-120"/>
            </a:endParaRPr>
          </a:p>
          <a:p>
            <a:pPr marL="357188" indent="-357188" algn="just" eaLnBrk="1" hangingPunct="1">
              <a:spcBef>
                <a:spcPts val="0"/>
              </a:spcBef>
              <a:buClr>
                <a:srgbClr val="C00000"/>
              </a:buClr>
              <a:buSzPct val="75000"/>
              <a:buFont typeface="Wingdings" panose="05000000000000000000" pitchFamily="2" charset="2"/>
              <a:buChar char="n"/>
              <a:defRPr/>
            </a:pPr>
            <a:r>
              <a:rPr lang="zh-TW" altLang="en-US" sz="2800" b="1" smtClean="0">
                <a:solidFill>
                  <a:prstClr val="black"/>
                </a:solidFill>
                <a:latin typeface="微軟正黑體" panose="020B0604030504040204" pitchFamily="34" charset="-120"/>
                <a:ea typeface="微軟正黑體" panose="020B0604030504040204" pitchFamily="34" charset="-120"/>
              </a:rPr>
              <a:t>⑨確認驗收紀錄記載事項之正確性，如下：</a:t>
            </a:r>
            <a:endParaRPr lang="en-US" altLang="zh-TW" sz="2800" b="1">
              <a:solidFill>
                <a:srgbClr val="0000FF"/>
              </a:solidFill>
              <a:latin typeface="微軟正黑體" panose="020B0604030504040204" pitchFamily="34" charset="-120"/>
              <a:ea typeface="微軟正黑體" panose="020B0604030504040204" pitchFamily="34" charset="-120"/>
            </a:endParaRPr>
          </a:p>
          <a:p>
            <a:pPr lvl="1" algn="just" eaLnBrk="1" hangingPunct="1">
              <a:spcBef>
                <a:spcPts val="0"/>
              </a:spcBef>
              <a:buClr>
                <a:srgbClr val="006600"/>
              </a:buClr>
              <a:buSzPct val="75000"/>
              <a:defRPr/>
            </a:pPr>
            <a:endParaRPr lang="zh-TW" altLang="en-US" sz="2800" b="1" dirty="0">
              <a:solidFill>
                <a:srgbClr val="0000FF"/>
              </a:solidFill>
              <a:latin typeface="微軟正黑體" panose="020B0604030504040204" pitchFamily="34" charset="-120"/>
              <a:ea typeface="微軟正黑體" panose="020B0604030504040204" pitchFamily="34" charset="-120"/>
            </a:endParaRPr>
          </a:p>
        </p:txBody>
      </p:sp>
      <p:sp>
        <p:nvSpPr>
          <p:cNvPr id="5" name="Rectangle 2"/>
          <p:cNvSpPr txBox="1">
            <a:spLocks noChangeArrowheads="1"/>
          </p:cNvSpPr>
          <p:nvPr/>
        </p:nvSpPr>
        <p:spPr>
          <a:xfrm>
            <a:off x="214313" y="440668"/>
            <a:ext cx="8354131" cy="540407"/>
          </a:xfrm>
          <a:prstGeom prst="rect">
            <a:avLst/>
          </a:prstGeom>
        </p:spPr>
        <p:txBody>
          <a:bodyPr vert="horz" wrap="square" lIns="91440" tIns="45720" rIns="91440" bIns="45720" numCol="1" anchor="ctr" anchorCtr="0" compatLnSpc="1">
            <a:prstTxWarp prst="textNoShape">
              <a:avLst/>
            </a:prstTxWarp>
            <a:normAutofit fontScale="90000"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a:solidFill>
                  <a:srgbClr val="003399"/>
                </a:solidFill>
                <a:effectLst/>
                <a:latin typeface="微軟正黑體" panose="020B0604030504040204" pitchFamily="34" charset="-120"/>
              </a:rPr>
              <a:t>驗收作業及紀錄應載示事項</a:t>
            </a:r>
          </a:p>
        </p:txBody>
      </p:sp>
      <p:pic>
        <p:nvPicPr>
          <p:cNvPr id="2" name="圖片 1"/>
          <p:cNvPicPr>
            <a:picLocks noChangeAspect="1"/>
          </p:cNvPicPr>
          <p:nvPr/>
        </p:nvPicPr>
        <p:blipFill>
          <a:blip r:embed="rId3"/>
          <a:stretch>
            <a:fillRect/>
          </a:stretch>
        </p:blipFill>
        <p:spPr>
          <a:xfrm>
            <a:off x="1052512" y="4545124"/>
            <a:ext cx="7038975" cy="2276872"/>
          </a:xfrm>
          <a:prstGeom prst="rect">
            <a:avLst/>
          </a:prstGeom>
          <a:ln w="28575">
            <a:solidFill>
              <a:srgbClr val="006600"/>
            </a:solidFill>
          </a:ln>
        </p:spPr>
      </p:pic>
    </p:spTree>
    <p:extLst>
      <p:ext uri="{BB962C8B-B14F-4D97-AF65-F5344CB8AC3E}">
        <p14:creationId xmlns:p14="http://schemas.microsoft.com/office/powerpoint/2010/main" val="2093338616"/>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92B6B036-E836-4FCE-B411-BBE7166ABEA2}" type="slidenum">
              <a:rPr lang="en-US" altLang="zh-TW" sz="1400" smtClean="0">
                <a:solidFill>
                  <a:srgbClr val="AD1F1F"/>
                </a:solidFill>
                <a:latin typeface="Times New Roman" panose="02020603050405020304" pitchFamily="18" charset="0"/>
              </a:rPr>
              <a:pPr>
                <a:spcBef>
                  <a:spcPct val="0"/>
                </a:spcBef>
                <a:buClrTx/>
                <a:buSzTx/>
                <a:buFontTx/>
                <a:buNone/>
                <a:defRPr/>
              </a:pPr>
              <a:t>199</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42875" y="1087439"/>
            <a:ext cx="8750300" cy="5389561"/>
          </a:xfrm>
          <a:prstGeom prst="rect">
            <a:avLst/>
          </a:prstGeom>
          <a:noFill/>
          <a:ln w="9525">
            <a:noFill/>
            <a:miter lim="800000"/>
            <a:headEnd/>
            <a:tailEnd/>
          </a:ln>
          <a:effectLst/>
        </p:spPr>
        <p:txBody>
          <a:bodyPr/>
          <a:lstStyle/>
          <a:p>
            <a:pPr algn="just" eaLnBrk="1" hangingPunct="1">
              <a:spcBef>
                <a:spcPct val="20000"/>
              </a:spcBef>
              <a:buClr>
                <a:srgbClr val="C00000"/>
              </a:buClr>
              <a:buSzPct val="75000"/>
              <a:defRPr/>
            </a:pPr>
            <a:r>
              <a:rPr lang="zh-TW" altLang="en-US" sz="2800" b="1" smtClean="0">
                <a:solidFill>
                  <a:srgbClr val="006600"/>
                </a:solidFill>
                <a:latin typeface="微軟正黑體" panose="020B0604030504040204" pitchFamily="34" charset="-120"/>
                <a:ea typeface="微軟正黑體" panose="020B0604030504040204" pitchFamily="34" charset="-120"/>
              </a:rPr>
              <a:t>驗收作業及紀錄應載示事項：</a:t>
            </a:r>
            <a:endParaRPr lang="en-US" altLang="zh-TW" sz="2800" b="1" smtClean="0">
              <a:solidFill>
                <a:srgbClr val="006600"/>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r>
              <a:rPr lang="zh-TW" altLang="en-US" sz="2800" b="1" smtClean="0">
                <a:solidFill>
                  <a:prstClr val="black"/>
                </a:solidFill>
                <a:latin typeface="微軟正黑體" panose="020B0604030504040204" pitchFamily="34" charset="-120"/>
                <a:ea typeface="微軟正黑體" panose="020B0604030504040204" pitchFamily="34" charset="-120"/>
              </a:rPr>
              <a:t>⑩確認驗收紀錄內容之正確性與完整性後，相關人員於紀錄會同簽認</a:t>
            </a:r>
            <a:r>
              <a:rPr lang="en-US" altLang="zh-TW" sz="2800" b="1">
                <a:solidFill>
                  <a:srgbClr val="660033"/>
                </a:solidFill>
                <a:latin typeface="微軟正黑體" panose="020B0604030504040204" pitchFamily="34" charset="-120"/>
                <a:ea typeface="微軟正黑體" panose="020B0604030504040204" pitchFamily="34" charset="-120"/>
              </a:rPr>
              <a:t>(</a:t>
            </a:r>
            <a:r>
              <a:rPr lang="zh-TW" altLang="en-US" sz="2800" b="1">
                <a:solidFill>
                  <a:srgbClr val="660033"/>
                </a:solidFill>
                <a:latin typeface="微軟正黑體" panose="020B0604030504040204" pitchFamily="34" charset="-120"/>
                <a:ea typeface="微軟正黑體" panose="020B0604030504040204" pitchFamily="34" charset="-120"/>
              </a:rPr>
              <a:t>細</a:t>
            </a:r>
            <a:r>
              <a:rPr lang="en-US" altLang="zh-TW" sz="2800" b="1" smtClean="0">
                <a:solidFill>
                  <a:srgbClr val="660033"/>
                </a:solidFill>
                <a:latin typeface="微軟正黑體" panose="020B0604030504040204" pitchFamily="34" charset="-120"/>
                <a:ea typeface="微軟正黑體" panose="020B0604030504040204" pitchFamily="34" charset="-120"/>
              </a:rPr>
              <a:t>§96,1)</a:t>
            </a:r>
            <a:r>
              <a:rPr lang="zh-TW" altLang="en-US" sz="2800" b="1" smtClean="0">
                <a:solidFill>
                  <a:prstClr val="black"/>
                </a:solidFill>
                <a:latin typeface="微軟正黑體" panose="020B0604030504040204" pitchFamily="34" charset="-120"/>
                <a:ea typeface="微軟正黑體" panose="020B0604030504040204" pitchFamily="34" charset="-120"/>
              </a:rPr>
              <a:t>。簽名或蓋章不予限制。</a:t>
            </a:r>
            <a:endParaRPr lang="en-US" altLang="zh-TW" sz="2800" b="1" smtClean="0">
              <a:solidFill>
                <a:prstClr val="black"/>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endParaRPr lang="en-US" altLang="zh-TW" sz="2800" b="1">
              <a:solidFill>
                <a:prstClr val="black"/>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endParaRPr lang="en-US" altLang="zh-TW" sz="2800" b="1" smtClean="0">
              <a:solidFill>
                <a:prstClr val="black"/>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endParaRPr lang="en-US" altLang="zh-TW" sz="2800" b="1">
              <a:solidFill>
                <a:prstClr val="black"/>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endParaRPr lang="en-US" altLang="zh-TW" sz="2800" b="1" smtClean="0">
              <a:solidFill>
                <a:prstClr val="black"/>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endParaRPr lang="en-US" altLang="zh-TW" sz="2800" b="1">
              <a:solidFill>
                <a:prstClr val="black"/>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endParaRPr lang="en-US" altLang="zh-TW" sz="2800" b="1" smtClean="0">
              <a:solidFill>
                <a:prstClr val="black"/>
              </a:solidFill>
              <a:latin typeface="微軟正黑體" panose="020B0604030504040204" pitchFamily="34" charset="-120"/>
              <a:ea typeface="微軟正黑體" panose="020B0604030504040204" pitchFamily="34" charset="-120"/>
            </a:endParaRPr>
          </a:p>
          <a:p>
            <a:pPr marL="357188" indent="-357188" algn="just" eaLnBrk="1" hangingPunct="1">
              <a:spcBef>
                <a:spcPts val="1800"/>
              </a:spcBef>
              <a:buClr>
                <a:srgbClr val="C00000"/>
              </a:buClr>
              <a:buSzPct val="75000"/>
              <a:buFont typeface="Wingdings" panose="05000000000000000000" pitchFamily="2" charset="2"/>
              <a:buChar char="n"/>
              <a:defRPr/>
            </a:pPr>
            <a:r>
              <a:rPr lang="zh-TW" altLang="en-US" sz="2800" b="1" smtClean="0">
                <a:solidFill>
                  <a:srgbClr val="0000FF"/>
                </a:solidFill>
                <a:latin typeface="微軟正黑體" panose="020B0604030504040204" pitchFamily="34" charset="-120"/>
                <a:ea typeface="微軟正黑體" panose="020B0604030504040204" pitchFamily="34" charset="-120"/>
              </a:rPr>
              <a:t>驗收結果簽核。</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marL="357188" indent="-357188" algn="just" eaLnBrk="1" hangingPunct="1">
              <a:spcBef>
                <a:spcPct val="20000"/>
              </a:spcBef>
              <a:buClr>
                <a:srgbClr val="C00000"/>
              </a:buClr>
              <a:buSzPct val="75000"/>
              <a:buFont typeface="Wingdings" panose="05000000000000000000" pitchFamily="2" charset="2"/>
              <a:buChar char="n"/>
              <a:defRPr/>
            </a:pPr>
            <a:endParaRPr lang="en-US" altLang="zh-TW" sz="2800" b="1">
              <a:solidFill>
                <a:srgbClr val="0000FF"/>
              </a:solidFill>
              <a:latin typeface="微軟正黑體" panose="020B0604030504040204" pitchFamily="34" charset="-120"/>
              <a:ea typeface="微軟正黑體" panose="020B0604030504040204" pitchFamily="34" charset="-120"/>
            </a:endParaRPr>
          </a:p>
          <a:p>
            <a:pPr lvl="1" algn="just" eaLnBrk="1" hangingPunct="1">
              <a:spcBef>
                <a:spcPts val="0"/>
              </a:spcBef>
              <a:buClr>
                <a:srgbClr val="006600"/>
              </a:buClr>
              <a:buSzPct val="75000"/>
              <a:defRPr/>
            </a:pPr>
            <a:endParaRPr lang="zh-TW" altLang="en-US" sz="2800" b="1" dirty="0">
              <a:solidFill>
                <a:srgbClr val="0000FF"/>
              </a:solidFill>
              <a:latin typeface="微軟正黑體" panose="020B0604030504040204" pitchFamily="34" charset="-120"/>
              <a:ea typeface="微軟正黑體" panose="020B0604030504040204" pitchFamily="34" charset="-120"/>
            </a:endParaRPr>
          </a:p>
        </p:txBody>
      </p:sp>
      <p:sp>
        <p:nvSpPr>
          <p:cNvPr id="5" name="Rectangle 2"/>
          <p:cNvSpPr txBox="1">
            <a:spLocks noChangeArrowheads="1"/>
          </p:cNvSpPr>
          <p:nvPr/>
        </p:nvSpPr>
        <p:spPr>
          <a:xfrm>
            <a:off x="214313" y="440668"/>
            <a:ext cx="8354131" cy="540407"/>
          </a:xfrm>
          <a:prstGeom prst="rect">
            <a:avLst/>
          </a:prstGeom>
        </p:spPr>
        <p:txBody>
          <a:bodyPr vert="horz" wrap="square" lIns="91440" tIns="45720" rIns="91440" bIns="45720" numCol="1" anchor="ctr" anchorCtr="0" compatLnSpc="1">
            <a:prstTxWarp prst="textNoShape">
              <a:avLst/>
            </a:prstTxWarp>
            <a:normAutofit fontScale="90000"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a:solidFill>
                  <a:srgbClr val="003399"/>
                </a:solidFill>
                <a:effectLst/>
                <a:latin typeface="微軟正黑體" panose="020B0604030504040204" pitchFamily="34" charset="-120"/>
              </a:rPr>
              <a:t>驗收作業及紀錄應載示事項</a:t>
            </a:r>
          </a:p>
        </p:txBody>
      </p:sp>
      <p:pic>
        <p:nvPicPr>
          <p:cNvPr id="2" name="圖片 1"/>
          <p:cNvPicPr>
            <a:picLocks noChangeAspect="1"/>
          </p:cNvPicPr>
          <p:nvPr/>
        </p:nvPicPr>
        <p:blipFill>
          <a:blip r:embed="rId3"/>
          <a:stretch>
            <a:fillRect/>
          </a:stretch>
        </p:blipFill>
        <p:spPr>
          <a:xfrm>
            <a:off x="359532" y="2667930"/>
            <a:ext cx="8533344" cy="2875116"/>
          </a:xfrm>
          <a:prstGeom prst="rect">
            <a:avLst/>
          </a:prstGeom>
          <a:ln w="28575">
            <a:solidFill>
              <a:srgbClr val="006600"/>
            </a:solidFill>
          </a:ln>
        </p:spPr>
      </p:pic>
    </p:spTree>
    <p:extLst>
      <p:ext uri="{BB962C8B-B14F-4D97-AF65-F5344CB8AC3E}">
        <p14:creationId xmlns:p14="http://schemas.microsoft.com/office/powerpoint/2010/main" val="2956603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23384A99-B73A-4957-BC9C-047F10414B4B}" type="slidenum">
              <a:rPr kumimoji="0" lang="en-US" altLang="zh-TW" sz="1600" smtClean="0">
                <a:solidFill>
                  <a:schemeClr val="hlink"/>
                </a:solidFill>
              </a:rPr>
              <a:pPr eaLnBrk="1" hangingPunct="1">
                <a:defRPr/>
              </a:pPr>
              <a:t>2</a:t>
            </a:fld>
            <a:endParaRPr kumimoji="0" lang="en-US" altLang="zh-TW" sz="1600" smtClean="0">
              <a:solidFill>
                <a:schemeClr val="hlink"/>
              </a:solidFill>
            </a:endParaRPr>
          </a:p>
        </p:txBody>
      </p:sp>
      <p:sp>
        <p:nvSpPr>
          <p:cNvPr id="8" name="Rectangle 3"/>
          <p:cNvSpPr>
            <a:spLocks noGrp="1" noChangeArrowheads="1"/>
          </p:cNvSpPr>
          <p:nvPr>
            <p:ph sz="half" idx="1"/>
          </p:nvPr>
        </p:nvSpPr>
        <p:spPr>
          <a:xfrm>
            <a:off x="1151620" y="1268760"/>
            <a:ext cx="7560840" cy="5004556"/>
          </a:xfrm>
        </p:spPr>
        <p:txBody>
          <a:bodyPr/>
          <a:lstStyle/>
          <a:p>
            <a:pPr marL="534988" indent="-534988" eaLnBrk="1" hangingPunct="1">
              <a:lnSpc>
                <a:spcPct val="120000"/>
              </a:lnSpc>
              <a:spcBef>
                <a:spcPct val="10000"/>
              </a:spcBef>
              <a:buClr>
                <a:srgbClr val="C00000"/>
              </a:buClr>
              <a:buFont typeface="Wingdings" panose="05000000000000000000" pitchFamily="2" charset="2"/>
              <a:buChar char="n"/>
              <a:defRPr/>
            </a:pPr>
            <a:r>
              <a:rPr lang="zh-TW" altLang="en-US" sz="3600" b="1" smtClean="0">
                <a:solidFill>
                  <a:srgbClr val="0000FF"/>
                </a:solidFill>
                <a:latin typeface="微軟正黑體" panose="020B0604030504040204" pitchFamily="34" charset="-120"/>
              </a:rPr>
              <a:t>政府採購法架構與適用情形</a:t>
            </a:r>
            <a:endParaRPr lang="zh-TW" altLang="en-US" sz="3600" b="1" dirty="0" smtClean="0">
              <a:solidFill>
                <a:srgbClr val="0000FF"/>
              </a:solidFill>
              <a:latin typeface="微軟正黑體" panose="020B0604030504040204" pitchFamily="34" charset="-120"/>
              <a:ea typeface="微軟正黑體" panose="020B0604030504040204" pitchFamily="34" charset="-120"/>
            </a:endParaRPr>
          </a:p>
          <a:p>
            <a:pPr marL="534988" indent="-534988" eaLnBrk="1" hangingPunct="1">
              <a:lnSpc>
                <a:spcPct val="120000"/>
              </a:lnSpc>
              <a:spcBef>
                <a:spcPct val="10000"/>
              </a:spcBef>
              <a:buClr>
                <a:srgbClr val="C00000"/>
              </a:buClr>
              <a:buFont typeface="Wingdings" panose="05000000000000000000" pitchFamily="2" charset="2"/>
              <a:buChar char="n"/>
              <a:defRPr/>
            </a:pPr>
            <a:r>
              <a:rPr lang="zh-TW" altLang="en-US" sz="3600" b="1" smtClean="0">
                <a:solidFill>
                  <a:srgbClr val="0000FF"/>
                </a:solidFill>
                <a:latin typeface="微軟正黑體" panose="020B0604030504040204" pitchFamily="34" charset="-120"/>
                <a:ea typeface="微軟正黑體" panose="020B0604030504040204" pitchFamily="34" charset="-120"/>
              </a:rPr>
              <a:t>採購金額之計算及級距</a:t>
            </a:r>
            <a:endParaRPr lang="en-US" altLang="zh-TW" sz="3600" b="1" smtClean="0">
              <a:solidFill>
                <a:srgbClr val="0000FF"/>
              </a:solidFill>
              <a:latin typeface="微軟正黑體" panose="020B0604030504040204" pitchFamily="34" charset="-120"/>
              <a:ea typeface="微軟正黑體" panose="020B0604030504040204" pitchFamily="34" charset="-120"/>
            </a:endParaRPr>
          </a:p>
          <a:p>
            <a:pPr marL="534988" indent="-534988" eaLnBrk="1" hangingPunct="1">
              <a:lnSpc>
                <a:spcPct val="120000"/>
              </a:lnSpc>
              <a:spcBef>
                <a:spcPct val="10000"/>
              </a:spcBef>
              <a:buClr>
                <a:srgbClr val="C00000"/>
              </a:buClr>
              <a:buFont typeface="Wingdings" panose="05000000000000000000" pitchFamily="2" charset="2"/>
              <a:buChar char="n"/>
              <a:defRPr/>
            </a:pPr>
            <a:r>
              <a:rPr lang="zh-TW" altLang="en-US" sz="3600" b="1" smtClean="0">
                <a:solidFill>
                  <a:srgbClr val="0000FF"/>
                </a:solidFill>
                <a:latin typeface="微軟正黑體" panose="020B0604030504040204" pitchFamily="34" charset="-120"/>
                <a:ea typeface="微軟正黑體" panose="020B0604030504040204" pitchFamily="34" charset="-120"/>
              </a:rPr>
              <a:t>招標方式及決標原則</a:t>
            </a:r>
            <a:endParaRPr lang="en-US" altLang="zh-TW" sz="3600" b="1" smtClean="0">
              <a:solidFill>
                <a:srgbClr val="0000FF"/>
              </a:solidFill>
              <a:latin typeface="微軟正黑體" panose="020B0604030504040204" pitchFamily="34" charset="-120"/>
              <a:ea typeface="微軟正黑體" panose="020B0604030504040204" pitchFamily="34" charset="-120"/>
            </a:endParaRPr>
          </a:p>
          <a:p>
            <a:pPr marL="534988" indent="-534988" eaLnBrk="1" hangingPunct="1">
              <a:lnSpc>
                <a:spcPct val="120000"/>
              </a:lnSpc>
              <a:spcBef>
                <a:spcPct val="10000"/>
              </a:spcBef>
              <a:buClr>
                <a:srgbClr val="C00000"/>
              </a:buClr>
              <a:buFont typeface="Wingdings" panose="05000000000000000000" pitchFamily="2" charset="2"/>
              <a:buChar char="n"/>
              <a:defRPr/>
            </a:pPr>
            <a:r>
              <a:rPr lang="zh-TW" altLang="en-US" sz="3600" b="1" smtClean="0">
                <a:solidFill>
                  <a:srgbClr val="0000FF"/>
                </a:solidFill>
                <a:latin typeface="微軟正黑體" panose="020B0604030504040204" pitchFamily="34" charset="-120"/>
                <a:ea typeface="微軟正黑體" panose="020B0604030504040204" pitchFamily="34" charset="-120"/>
              </a:rPr>
              <a:t>技術規格及廠商資格訂定原則</a:t>
            </a:r>
            <a:endParaRPr lang="zh-TW" altLang="en-US" sz="3600" b="1" dirty="0" smtClean="0">
              <a:solidFill>
                <a:srgbClr val="0000FF"/>
              </a:solidFill>
              <a:latin typeface="微軟正黑體" panose="020B0604030504040204" pitchFamily="34" charset="-120"/>
              <a:ea typeface="微軟正黑體" panose="020B0604030504040204" pitchFamily="34" charset="-120"/>
            </a:endParaRPr>
          </a:p>
          <a:p>
            <a:pPr marL="534988" indent="-534988" eaLnBrk="1" hangingPunct="1">
              <a:lnSpc>
                <a:spcPct val="120000"/>
              </a:lnSpc>
              <a:spcBef>
                <a:spcPct val="10000"/>
              </a:spcBef>
              <a:buClr>
                <a:srgbClr val="C00000"/>
              </a:buClr>
              <a:buFont typeface="Wingdings" panose="05000000000000000000" pitchFamily="2" charset="2"/>
              <a:buChar char="n"/>
              <a:defRPr/>
            </a:pPr>
            <a:r>
              <a:rPr lang="zh-TW" altLang="en-US" sz="3600" b="1" smtClean="0">
                <a:solidFill>
                  <a:srgbClr val="0000FF"/>
                </a:solidFill>
                <a:latin typeface="微軟正黑體" panose="020B0604030504040204" pitchFamily="34" charset="-120"/>
                <a:ea typeface="微軟正黑體" panose="020B0604030504040204" pitchFamily="34" charset="-120"/>
              </a:rPr>
              <a:t>履約管理</a:t>
            </a:r>
            <a:endParaRPr lang="en-US" altLang="zh-TW" sz="3600" b="1" smtClean="0">
              <a:solidFill>
                <a:srgbClr val="0000FF"/>
              </a:solidFill>
              <a:latin typeface="微軟正黑體" panose="020B0604030504040204" pitchFamily="34" charset="-120"/>
              <a:ea typeface="微軟正黑體" panose="020B0604030504040204" pitchFamily="34" charset="-120"/>
            </a:endParaRPr>
          </a:p>
          <a:p>
            <a:pPr marL="534988" indent="-534988" eaLnBrk="1" hangingPunct="1">
              <a:lnSpc>
                <a:spcPct val="120000"/>
              </a:lnSpc>
              <a:spcBef>
                <a:spcPct val="10000"/>
              </a:spcBef>
              <a:buClr>
                <a:srgbClr val="C00000"/>
              </a:buClr>
              <a:buFont typeface="Wingdings" panose="05000000000000000000" pitchFamily="2" charset="2"/>
              <a:buChar char="n"/>
              <a:defRPr/>
            </a:pPr>
            <a:r>
              <a:rPr lang="zh-TW" altLang="en-US" sz="3600" b="1" smtClean="0">
                <a:solidFill>
                  <a:srgbClr val="0000FF"/>
                </a:solidFill>
                <a:latin typeface="微軟正黑體" panose="020B0604030504040204" pitchFamily="34" charset="-120"/>
                <a:ea typeface="微軟正黑體" panose="020B0604030504040204" pitchFamily="34" charset="-120"/>
              </a:rPr>
              <a:t>驗收作業</a:t>
            </a:r>
            <a:endParaRPr lang="en-US" altLang="zh-TW" sz="3600" b="1" smtClean="0">
              <a:solidFill>
                <a:srgbClr val="0000FF"/>
              </a:solidFill>
              <a:latin typeface="微軟正黑體" panose="020B0604030504040204" pitchFamily="34" charset="-120"/>
              <a:ea typeface="微軟正黑體" panose="020B0604030504040204" pitchFamily="34" charset="-120"/>
            </a:endParaRPr>
          </a:p>
          <a:p>
            <a:pPr marL="534988" indent="-534988" eaLnBrk="1" hangingPunct="1">
              <a:lnSpc>
                <a:spcPct val="120000"/>
              </a:lnSpc>
              <a:spcBef>
                <a:spcPct val="10000"/>
              </a:spcBef>
              <a:buClr>
                <a:srgbClr val="C00000"/>
              </a:buClr>
              <a:buFont typeface="Wingdings" panose="05000000000000000000" pitchFamily="2" charset="2"/>
              <a:buChar char="n"/>
              <a:defRPr/>
            </a:pPr>
            <a:r>
              <a:rPr lang="zh-TW" altLang="en-US" sz="3600" b="1">
                <a:solidFill>
                  <a:srgbClr val="0000FF"/>
                </a:solidFill>
                <a:latin typeface="微軟正黑體" panose="020B0604030504040204" pitchFamily="34" charset="-120"/>
              </a:rPr>
              <a:t>爭議</a:t>
            </a:r>
            <a:r>
              <a:rPr lang="zh-TW" altLang="en-US" sz="3600" b="1" smtClean="0">
                <a:solidFill>
                  <a:srgbClr val="0000FF"/>
                </a:solidFill>
                <a:latin typeface="微軟正黑體" panose="020B0604030504040204" pitchFamily="34" charset="-120"/>
              </a:rPr>
              <a:t>處理</a:t>
            </a:r>
            <a:endParaRPr lang="zh-TW" altLang="en-US" sz="3600" b="1" dirty="0" smtClean="0">
              <a:solidFill>
                <a:srgbClr val="0000FF"/>
              </a:solidFill>
              <a:latin typeface="微軟正黑體" panose="020B0604030504040204" pitchFamily="34" charset="-120"/>
              <a:ea typeface="微軟正黑體" panose="020B0604030504040204" pitchFamily="34" charset="-120"/>
            </a:endParaRPr>
          </a:p>
        </p:txBody>
      </p:sp>
      <p:sp>
        <p:nvSpPr>
          <p:cNvPr id="6" name="書卷 (水平) 5"/>
          <p:cNvSpPr/>
          <p:nvPr/>
        </p:nvSpPr>
        <p:spPr>
          <a:xfrm>
            <a:off x="2586038" y="116557"/>
            <a:ext cx="3887775" cy="972183"/>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4000" b="1" smtClean="0">
                <a:solidFill>
                  <a:srgbClr val="100278"/>
                </a:solidFill>
                <a:latin typeface="微軟正黑體" panose="020B0604030504040204" pitchFamily="34" charset="-120"/>
                <a:ea typeface="微軟正黑體" panose="020B0604030504040204" pitchFamily="34" charset="-120"/>
              </a:rPr>
              <a:t>研習大綱</a:t>
            </a:r>
            <a:endParaRPr lang="zh-TW" altLang="en-US" sz="4000" dirty="0">
              <a:solidFill>
                <a:prstClr val="white"/>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4572E922-FCBB-456C-9243-05EF2C556311}" type="slidenum">
              <a:rPr lang="en-US" altLang="zh-TW" sz="1400" smtClean="0">
                <a:solidFill>
                  <a:srgbClr val="AD1F1F"/>
                </a:solidFill>
                <a:latin typeface="Times New Roman" panose="02020603050405020304" pitchFamily="18" charset="0"/>
              </a:rPr>
              <a:pPr>
                <a:spcBef>
                  <a:spcPct val="0"/>
                </a:spcBef>
                <a:buClrTx/>
                <a:buSzTx/>
                <a:buFontTx/>
                <a:buNone/>
                <a:defRPr/>
              </a:pPr>
              <a:t>20</a:t>
            </a:fld>
            <a:endParaRPr lang="en-US" altLang="zh-TW" sz="1400" smtClean="0">
              <a:solidFill>
                <a:srgbClr val="AD1F1F"/>
              </a:solidFill>
              <a:latin typeface="Times New Roman" panose="02020603050405020304" pitchFamily="18" charset="0"/>
            </a:endParaRPr>
          </a:p>
        </p:txBody>
      </p:sp>
      <p:sp>
        <p:nvSpPr>
          <p:cNvPr id="3" name="雲朵形圖說文字 2"/>
          <p:cNvSpPr/>
          <p:nvPr/>
        </p:nvSpPr>
        <p:spPr>
          <a:xfrm>
            <a:off x="1763688" y="1412776"/>
            <a:ext cx="5832648" cy="2592288"/>
          </a:xfrm>
          <a:prstGeom prst="cloudCallout">
            <a:avLst>
              <a:gd name="adj1" fmla="val -2317"/>
              <a:gd name="adj2" fmla="val 67957"/>
            </a:avLst>
          </a:prstGeom>
          <a:blipFill>
            <a:blip r:embed="rId3"/>
            <a:tile tx="0" ty="0" sx="100000" sy="100000" flip="none" algn="tl"/>
          </a:bli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smtClean="0">
                <a:solidFill>
                  <a:prstClr val="white"/>
                </a:solidFill>
                <a:latin typeface="微軟正黑體" panose="020B0604030504040204" pitchFamily="34" charset="-120"/>
              </a:rPr>
              <a:t>分批採購</a:t>
            </a:r>
            <a:endParaRPr lang="en-US" altLang="zh-TW" sz="3600" b="1" smtClean="0">
              <a:solidFill>
                <a:prstClr val="white"/>
              </a:solidFill>
              <a:latin typeface="微軟正黑體" panose="020B0604030504040204" pitchFamily="34" charset="-120"/>
            </a:endParaRPr>
          </a:p>
          <a:p>
            <a:pPr algn="ctr"/>
            <a:r>
              <a:rPr lang="en-US" altLang="zh-TW" sz="3600" b="1" smtClean="0">
                <a:solidFill>
                  <a:prstClr val="white"/>
                </a:solidFill>
                <a:latin typeface="微軟正黑體" panose="020B0604030504040204" pitchFamily="34" charset="-120"/>
              </a:rPr>
              <a:t>V.S.   </a:t>
            </a:r>
          </a:p>
          <a:p>
            <a:pPr algn="ctr"/>
            <a:r>
              <a:rPr lang="zh-TW" altLang="en-US" sz="3600" b="1" smtClean="0">
                <a:solidFill>
                  <a:prstClr val="white"/>
                </a:solidFill>
                <a:latin typeface="微軟正黑體" panose="020B0604030504040204" pitchFamily="34" charset="-120"/>
              </a:rPr>
              <a:t>分別採購</a:t>
            </a:r>
            <a:endParaRPr lang="zh-TW" altLang="en-US" sz="3600" b="1">
              <a:solidFill>
                <a:prstClr val="white"/>
              </a:solidFill>
              <a:latin typeface="微軟正黑體" panose="020B0604030504040204" pitchFamily="34" charset="-120"/>
            </a:endParaRPr>
          </a:p>
        </p:txBody>
      </p:sp>
      <p:sp>
        <p:nvSpPr>
          <p:cNvPr id="6" name="向上箭號圖說文字 5"/>
          <p:cNvSpPr/>
          <p:nvPr/>
        </p:nvSpPr>
        <p:spPr>
          <a:xfrm>
            <a:off x="3023828" y="4617132"/>
            <a:ext cx="3096344" cy="1692188"/>
          </a:xfrm>
          <a:prstGeom prst="upArrowCallout">
            <a:avLst/>
          </a:prstGeom>
          <a:blipFill>
            <a:blip r:embed="rId4"/>
            <a:tile tx="0" ty="0" sx="100000" sy="100000" flip="none" algn="tl"/>
          </a:blip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smtClean="0">
                <a:solidFill>
                  <a:prstClr val="black"/>
                </a:solidFill>
                <a:latin typeface="微軟正黑體" panose="020B0604030504040204" pitchFamily="34" charset="-120"/>
              </a:rPr>
              <a:t>適法性</a:t>
            </a:r>
            <a:endParaRPr lang="en-US" altLang="zh-TW" sz="3200" b="1" smtClean="0">
              <a:solidFill>
                <a:prstClr val="black"/>
              </a:solidFill>
              <a:latin typeface="微軟正黑體" panose="020B0604030504040204" pitchFamily="34" charset="-120"/>
            </a:endParaRPr>
          </a:p>
          <a:p>
            <a:pPr algn="ctr"/>
            <a:r>
              <a:rPr lang="zh-TW" altLang="en-US" sz="3200" b="1" smtClean="0">
                <a:solidFill>
                  <a:prstClr val="black"/>
                </a:solidFill>
                <a:latin typeface="微軟正黑體" panose="020B0604030504040204" pitchFamily="34" charset="-120"/>
              </a:rPr>
              <a:t>妥適性</a:t>
            </a:r>
            <a:endParaRPr lang="zh-TW" altLang="en-US" sz="3200" b="1">
              <a:solidFill>
                <a:prstClr val="black"/>
              </a:solidFill>
              <a:latin typeface="微軟正黑體" panose="020B0604030504040204" pitchFamily="34" charset="-120"/>
            </a:endParaRPr>
          </a:p>
        </p:txBody>
      </p:sp>
    </p:spTree>
    <p:extLst>
      <p:ext uri="{BB962C8B-B14F-4D97-AF65-F5344CB8AC3E}">
        <p14:creationId xmlns:p14="http://schemas.microsoft.com/office/powerpoint/2010/main" val="790262875"/>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a:xfrm>
            <a:off x="164018" y="6280926"/>
            <a:ext cx="793459" cy="504056"/>
          </a:xfrm>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964CE322-088D-48F3-926B-435C9F983901}" type="slidenum">
              <a:rPr kumimoji="0" lang="en-US" altLang="zh-TW" sz="1800" smtClean="0">
                <a:solidFill>
                  <a:srgbClr val="AD1F1F"/>
                </a:solidFill>
              </a:rPr>
              <a:pPr eaLnBrk="1" hangingPunct="1">
                <a:defRPr/>
              </a:pPr>
              <a:t>200</a:t>
            </a:fld>
            <a:endParaRPr kumimoji="0" lang="en-US" altLang="zh-TW" sz="1800">
              <a:solidFill>
                <a:srgbClr val="AD1F1F"/>
              </a:solidFill>
            </a:endParaRPr>
          </a:p>
        </p:txBody>
      </p:sp>
      <p:sp>
        <p:nvSpPr>
          <p:cNvPr id="73730" name="Rectangle 2">
            <a:extLst>
              <a:ext uri="{FF2B5EF4-FFF2-40B4-BE49-F238E27FC236}"/>
            </a:extLst>
          </p:cNvPr>
          <p:cNvSpPr>
            <a:spLocks noChangeArrowheads="1"/>
          </p:cNvSpPr>
          <p:nvPr/>
        </p:nvSpPr>
        <p:spPr bwMode="auto">
          <a:xfrm>
            <a:off x="575556" y="441325"/>
            <a:ext cx="8001000" cy="587375"/>
          </a:xfrm>
          <a:prstGeom prst="rect">
            <a:avLst/>
          </a:prstGeom>
          <a:noFill/>
          <a:ln w="9525">
            <a:noFill/>
            <a:miter lim="800000"/>
            <a:headEnd/>
            <a:tailEnd/>
          </a:ln>
        </p:spPr>
        <p:txBody>
          <a:bodyPr anchor="b"/>
          <a:lstStyle/>
          <a:p>
            <a:pPr>
              <a:lnSpc>
                <a:spcPct val="90000"/>
              </a:lnSpc>
              <a:defRPr/>
            </a:pPr>
            <a:r>
              <a:rPr lang="zh-TW" altLang="en-US" sz="3600" b="1">
                <a:solidFill>
                  <a:srgbClr val="003399"/>
                </a:solidFill>
                <a:latin typeface="微軟正黑體" panose="020B0604030504040204" pitchFamily="34" charset="-120"/>
                <a:ea typeface="微軟正黑體" panose="020B0604030504040204" pitchFamily="34" charset="-120"/>
              </a:rPr>
              <a:t>工程採購竣工作業流程、驗收依據圖說</a:t>
            </a:r>
            <a:endParaRPr lang="zh-TW" altLang="en-US" sz="2000" b="1">
              <a:solidFill>
                <a:srgbClr val="0000FF"/>
              </a:solidFill>
              <a:latin typeface="微軟正黑體" panose="020B0604030504040204" pitchFamily="34" charset="-120"/>
              <a:ea typeface="微軟正黑體" panose="020B0604030504040204" pitchFamily="34" charset="-120"/>
            </a:endParaRPr>
          </a:p>
        </p:txBody>
      </p:sp>
      <p:sp>
        <p:nvSpPr>
          <p:cNvPr id="7" name="矩形 6"/>
          <p:cNvSpPr/>
          <p:nvPr/>
        </p:nvSpPr>
        <p:spPr>
          <a:xfrm>
            <a:off x="179512" y="1232756"/>
            <a:ext cx="4752528" cy="3808498"/>
          </a:xfrm>
          <a:prstGeom prst="rect">
            <a:avLst/>
          </a:prstGeom>
          <a:solidFill>
            <a:srgbClr val="DDDD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
                <a:srgbClr val="C00000"/>
              </a:buClr>
              <a:buSzPct val="85000"/>
            </a:pPr>
            <a:r>
              <a:rPr lang="zh-TW" altLang="en-US" b="1">
                <a:solidFill>
                  <a:prstClr val="black"/>
                </a:solidFill>
              </a:rPr>
              <a:t>工程採購契約範本第</a:t>
            </a:r>
            <a:r>
              <a:rPr lang="en-US" altLang="zh-TW" b="1">
                <a:solidFill>
                  <a:prstClr val="black"/>
                </a:solidFill>
              </a:rPr>
              <a:t>15</a:t>
            </a:r>
            <a:r>
              <a:rPr lang="zh-TW" altLang="en-US" b="1">
                <a:solidFill>
                  <a:prstClr val="black"/>
                </a:solidFill>
              </a:rPr>
              <a:t>條之</a:t>
            </a:r>
            <a:r>
              <a:rPr lang="en-US" altLang="zh-TW" b="1">
                <a:solidFill>
                  <a:prstClr val="black"/>
                </a:solidFill>
              </a:rPr>
              <a:t>(</a:t>
            </a:r>
            <a:r>
              <a:rPr lang="zh-TW" altLang="en-US" b="1">
                <a:solidFill>
                  <a:prstClr val="black"/>
                </a:solidFill>
              </a:rPr>
              <a:t>二</a:t>
            </a:r>
            <a:r>
              <a:rPr lang="en-US" altLang="zh-TW" b="1">
                <a:solidFill>
                  <a:prstClr val="black"/>
                </a:solidFill>
              </a:rPr>
              <a:t>)</a:t>
            </a:r>
            <a:r>
              <a:rPr lang="zh-TW" altLang="en-US" b="1">
                <a:solidFill>
                  <a:prstClr val="black"/>
                </a:solidFill>
              </a:rPr>
              <a:t>、細則</a:t>
            </a:r>
            <a:r>
              <a:rPr lang="en-US" altLang="zh-TW" b="1" smtClean="0">
                <a:solidFill>
                  <a:prstClr val="black"/>
                </a:solidFill>
              </a:rPr>
              <a:t>92,1</a:t>
            </a:r>
            <a:r>
              <a:rPr lang="zh-TW" altLang="en-US" b="1" smtClean="0">
                <a:solidFill>
                  <a:srgbClr val="0000FF"/>
                </a:solidFill>
              </a:rPr>
              <a:t>：</a:t>
            </a:r>
            <a:endParaRPr lang="en-US" altLang="zh-TW" b="1">
              <a:solidFill>
                <a:srgbClr val="0000FF"/>
              </a:solidFill>
            </a:endParaRPr>
          </a:p>
          <a:p>
            <a:pPr marL="274638" indent="-274638" algn="just">
              <a:buClr>
                <a:srgbClr val="C00000"/>
              </a:buClr>
              <a:buSzPct val="85000"/>
              <a:buFont typeface="Wingdings" panose="05000000000000000000" pitchFamily="2" charset="2"/>
              <a:buChar char="n"/>
            </a:pPr>
            <a:r>
              <a:rPr lang="zh-TW" altLang="en-US" b="1" smtClean="0">
                <a:solidFill>
                  <a:srgbClr val="0000FF"/>
                </a:solidFill>
              </a:rPr>
              <a:t>廠商</a:t>
            </a:r>
            <a:r>
              <a:rPr lang="zh-TW" altLang="en-US" b="1">
                <a:solidFill>
                  <a:srgbClr val="0000FF"/>
                </a:solidFill>
              </a:rPr>
              <a:t>應於履約標的預定竣工日前或竣工當日，將竣工日期書面通知監造</a:t>
            </a:r>
            <a:r>
              <a:rPr lang="zh-TW" altLang="en-US" b="1" smtClean="0">
                <a:solidFill>
                  <a:srgbClr val="0000FF"/>
                </a:solidFill>
              </a:rPr>
              <a:t>單位及機關；</a:t>
            </a:r>
            <a:endParaRPr lang="en-US" altLang="zh-TW" b="1" smtClean="0">
              <a:solidFill>
                <a:srgbClr val="0000FF"/>
              </a:solidFill>
            </a:endParaRPr>
          </a:p>
          <a:p>
            <a:pPr marL="274638" indent="-274638" algn="just">
              <a:buClr>
                <a:srgbClr val="C00000"/>
              </a:buClr>
              <a:buSzPct val="85000"/>
              <a:buFont typeface="Wingdings" panose="05000000000000000000" pitchFamily="2" charset="2"/>
              <a:buChar char="n"/>
            </a:pPr>
            <a:r>
              <a:rPr lang="zh-TW" altLang="en-US" b="1">
                <a:solidFill>
                  <a:srgbClr val="0000FF"/>
                </a:solidFill>
              </a:rPr>
              <a:t>機關應於</a:t>
            </a:r>
            <a:r>
              <a:rPr lang="zh-TW" altLang="en-US" b="1" smtClean="0">
                <a:solidFill>
                  <a:srgbClr val="0000FF"/>
                </a:solidFill>
              </a:rPr>
              <a:t>收到通知日起</a:t>
            </a:r>
            <a:r>
              <a:rPr lang="en-US" altLang="zh-TW" b="1" smtClean="0">
                <a:solidFill>
                  <a:srgbClr val="0000FF"/>
                </a:solidFill>
              </a:rPr>
              <a:t>7</a:t>
            </a:r>
            <a:r>
              <a:rPr lang="zh-TW" altLang="en-US" b="1" smtClean="0">
                <a:solidFill>
                  <a:srgbClr val="0000FF"/>
                </a:solidFill>
              </a:rPr>
              <a:t>日</a:t>
            </a:r>
            <a:r>
              <a:rPr lang="zh-TW" altLang="en-US" b="1">
                <a:solidFill>
                  <a:srgbClr val="0000FF"/>
                </a:solidFill>
              </a:rPr>
              <a:t>內</a:t>
            </a:r>
            <a:r>
              <a:rPr lang="zh-TW" altLang="en-US" b="1" smtClean="0">
                <a:solidFill>
                  <a:srgbClr val="0000FF"/>
                </a:solidFill>
              </a:rPr>
              <a:t>會同監</a:t>
            </a:r>
            <a:r>
              <a:rPr lang="zh-TW" altLang="en-US" b="1">
                <a:solidFill>
                  <a:srgbClr val="0000FF"/>
                </a:solidFill>
              </a:rPr>
              <a:t>造單位及廠商，依據契約、圖說或貨樣核對竣工之項目及數量，確定</a:t>
            </a:r>
            <a:r>
              <a:rPr lang="zh-TW" altLang="en-US" b="1" smtClean="0">
                <a:solidFill>
                  <a:srgbClr val="0000FF"/>
                </a:solidFill>
              </a:rPr>
              <a:t>是否</a:t>
            </a:r>
            <a:r>
              <a:rPr lang="zh-TW" altLang="en-US" b="1">
                <a:solidFill>
                  <a:srgbClr val="0000FF"/>
                </a:solidFill>
              </a:rPr>
              <a:t>竣工</a:t>
            </a:r>
            <a:r>
              <a:rPr lang="zh-TW" altLang="en-US" b="1" smtClean="0">
                <a:solidFill>
                  <a:srgbClr val="0000FF"/>
                </a:solidFill>
              </a:rPr>
              <a:t>；</a:t>
            </a:r>
            <a:endParaRPr lang="en-US" altLang="zh-TW" b="1" smtClean="0">
              <a:solidFill>
                <a:srgbClr val="0000FF"/>
              </a:solidFill>
            </a:endParaRPr>
          </a:p>
          <a:p>
            <a:pPr marL="274638" indent="-274638" algn="just">
              <a:buClr>
                <a:srgbClr val="C00000"/>
              </a:buClr>
              <a:buSzPct val="85000"/>
              <a:buFont typeface="Wingdings" panose="05000000000000000000" pitchFamily="2" charset="2"/>
              <a:buChar char="n"/>
            </a:pPr>
            <a:r>
              <a:rPr lang="zh-TW" altLang="en-US" b="1" smtClean="0">
                <a:solidFill>
                  <a:srgbClr val="0000FF"/>
                </a:solidFill>
              </a:rPr>
              <a:t>廠商未派</a:t>
            </a:r>
            <a:r>
              <a:rPr lang="zh-TW" altLang="en-US" b="1">
                <a:solidFill>
                  <a:srgbClr val="0000FF"/>
                </a:solidFill>
              </a:rPr>
              <a:t>代表</a:t>
            </a:r>
            <a:r>
              <a:rPr lang="zh-TW" altLang="en-US" b="1" smtClean="0">
                <a:solidFill>
                  <a:srgbClr val="0000FF"/>
                </a:solidFill>
              </a:rPr>
              <a:t>參加仍</a:t>
            </a:r>
            <a:r>
              <a:rPr lang="zh-TW" altLang="en-US" b="1">
                <a:solidFill>
                  <a:srgbClr val="0000FF"/>
                </a:solidFill>
              </a:rPr>
              <a:t>得予確定。</a:t>
            </a:r>
          </a:p>
        </p:txBody>
      </p:sp>
      <p:grpSp>
        <p:nvGrpSpPr>
          <p:cNvPr id="50" name="群組 49"/>
          <p:cNvGrpSpPr/>
          <p:nvPr/>
        </p:nvGrpSpPr>
        <p:grpSpPr>
          <a:xfrm>
            <a:off x="5055368" y="1160748"/>
            <a:ext cx="3945124" cy="5652628"/>
            <a:chOff x="5055368" y="1160748"/>
            <a:chExt cx="3945124" cy="5652628"/>
          </a:xfrm>
        </p:grpSpPr>
        <p:sp>
          <p:nvSpPr>
            <p:cNvPr id="28" name="文字方塊 27"/>
            <p:cNvSpPr txBox="1"/>
            <p:nvPr/>
          </p:nvSpPr>
          <p:spPr>
            <a:xfrm>
              <a:off x="5630924" y="6351711"/>
              <a:ext cx="1692188" cy="461665"/>
            </a:xfrm>
            <a:prstGeom prst="rect">
              <a:avLst/>
            </a:prstGeom>
            <a:solidFill>
              <a:srgbClr val="92D050"/>
            </a:solidFill>
            <a:ln w="28575">
              <a:solidFill>
                <a:srgbClr val="100278"/>
              </a:solidFill>
            </a:ln>
          </p:spPr>
          <p:txBody>
            <a:bodyPr wrap="square" rtlCol="0">
              <a:spAutoFit/>
            </a:bodyPr>
            <a:lstStyle/>
            <a:p>
              <a:pPr algn="ctr"/>
              <a:r>
                <a:rPr lang="zh-TW" altLang="en-US" b="1" smtClean="0">
                  <a:solidFill>
                    <a:srgbClr val="C00000"/>
                  </a:solidFill>
                  <a:effectLst>
                    <a:outerShdw blurRad="38100" dist="38100" dir="2700000" algn="tl">
                      <a:srgbClr val="000000">
                        <a:alpha val="43137"/>
                      </a:srgbClr>
                    </a:outerShdw>
                  </a:effectLst>
                  <a:latin typeface="+mj-ea"/>
                  <a:ea typeface="+mj-ea"/>
                </a:rPr>
                <a:t>驗</a:t>
              </a:r>
              <a:r>
                <a:rPr lang="zh-TW" altLang="en-US" b="1">
                  <a:solidFill>
                    <a:srgbClr val="C00000"/>
                  </a:solidFill>
                  <a:effectLst>
                    <a:outerShdw blurRad="38100" dist="38100" dir="2700000" algn="tl">
                      <a:srgbClr val="000000">
                        <a:alpha val="43137"/>
                      </a:srgbClr>
                    </a:outerShdw>
                  </a:effectLst>
                  <a:latin typeface="+mj-ea"/>
                  <a:ea typeface="+mj-ea"/>
                </a:rPr>
                <a:t>收</a:t>
              </a:r>
            </a:p>
          </p:txBody>
        </p:sp>
        <p:grpSp>
          <p:nvGrpSpPr>
            <p:cNvPr id="49" name="群組 48"/>
            <p:cNvGrpSpPr/>
            <p:nvPr/>
          </p:nvGrpSpPr>
          <p:grpSpPr>
            <a:xfrm>
              <a:off x="5055368" y="1160748"/>
              <a:ext cx="3945124" cy="5421796"/>
              <a:chOff x="4999962" y="1160748"/>
              <a:chExt cx="3945124" cy="5421796"/>
            </a:xfrm>
          </p:grpSpPr>
          <p:sp>
            <p:nvSpPr>
              <p:cNvPr id="6" name="菱形 5"/>
              <p:cNvSpPr/>
              <p:nvPr/>
            </p:nvSpPr>
            <p:spPr>
              <a:xfrm>
                <a:off x="5129170" y="1160748"/>
                <a:ext cx="2052228" cy="1026114"/>
              </a:xfrm>
              <a:prstGeom prst="diamon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solidFill>
                      <a:srgbClr val="100278"/>
                    </a:solidFill>
                  </a:rPr>
                  <a:t>竣工</a:t>
                </a:r>
                <a:r>
                  <a:rPr lang="zh-TW" altLang="en-US" b="1" smtClean="0">
                    <a:solidFill>
                      <a:srgbClr val="100278"/>
                    </a:solidFill>
                  </a:rPr>
                  <a:t>確認</a:t>
                </a:r>
                <a:endParaRPr lang="zh-TW" altLang="en-US">
                  <a:solidFill>
                    <a:prstClr val="white"/>
                  </a:solidFill>
                </a:endParaRPr>
              </a:p>
            </p:txBody>
          </p:sp>
          <p:sp>
            <p:nvSpPr>
              <p:cNvPr id="8" name="文字方塊 7"/>
              <p:cNvSpPr txBox="1"/>
              <p:nvPr/>
            </p:nvSpPr>
            <p:spPr>
              <a:xfrm>
                <a:off x="8009490" y="1448780"/>
                <a:ext cx="935596" cy="461665"/>
              </a:xfrm>
              <a:prstGeom prst="rect">
                <a:avLst/>
              </a:prstGeom>
              <a:solidFill>
                <a:srgbClr val="100278"/>
              </a:solidFill>
            </p:spPr>
            <p:txBody>
              <a:bodyPr wrap="square" rtlCol="0">
                <a:spAutoFit/>
              </a:bodyPr>
              <a:lstStyle/>
              <a:p>
                <a:pPr algn="ctr"/>
                <a:r>
                  <a:rPr lang="zh-TW" altLang="en-US" b="1" smtClean="0">
                    <a:solidFill>
                      <a:prstClr val="white"/>
                    </a:solidFill>
                  </a:rPr>
                  <a:t>逾期</a:t>
                </a:r>
                <a:endParaRPr lang="zh-TW" altLang="en-US" b="1">
                  <a:solidFill>
                    <a:prstClr val="white"/>
                  </a:solidFill>
                </a:endParaRPr>
              </a:p>
            </p:txBody>
          </p:sp>
          <p:cxnSp>
            <p:nvCxnSpPr>
              <p:cNvPr id="10" name="直線單箭頭接點 9"/>
              <p:cNvCxnSpPr>
                <a:stCxn id="6" idx="3"/>
              </p:cNvCxnSpPr>
              <p:nvPr/>
            </p:nvCxnSpPr>
            <p:spPr>
              <a:xfrm>
                <a:off x="7181398" y="1673805"/>
                <a:ext cx="79208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文字方塊 10"/>
              <p:cNvSpPr txBox="1"/>
              <p:nvPr/>
            </p:nvSpPr>
            <p:spPr>
              <a:xfrm>
                <a:off x="7289410" y="1167135"/>
                <a:ext cx="492443" cy="461665"/>
              </a:xfrm>
              <a:prstGeom prst="rect">
                <a:avLst/>
              </a:prstGeom>
              <a:solidFill>
                <a:srgbClr val="0000FF"/>
              </a:solidFill>
            </p:spPr>
            <p:txBody>
              <a:bodyPr wrap="none" rtlCol="0">
                <a:spAutoFit/>
              </a:bodyPr>
              <a:lstStyle/>
              <a:p>
                <a:r>
                  <a:rPr lang="zh-TW" altLang="en-US" b="1" smtClean="0">
                    <a:solidFill>
                      <a:prstClr val="white"/>
                    </a:solidFill>
                    <a:effectLst>
                      <a:outerShdw blurRad="38100" dist="38100" dir="2700000" algn="tl">
                        <a:srgbClr val="000000">
                          <a:alpha val="43137"/>
                        </a:srgbClr>
                      </a:outerShdw>
                    </a:effectLst>
                  </a:rPr>
                  <a:t>否</a:t>
                </a:r>
                <a:endParaRPr lang="zh-TW" altLang="en-US" b="1">
                  <a:solidFill>
                    <a:prstClr val="white"/>
                  </a:solidFill>
                  <a:effectLst>
                    <a:outerShdw blurRad="38100" dist="38100" dir="2700000" algn="tl">
                      <a:srgbClr val="000000">
                        <a:alpha val="43137"/>
                      </a:srgbClr>
                    </a:outerShdw>
                  </a:effectLst>
                </a:endParaRPr>
              </a:p>
            </p:txBody>
          </p:sp>
          <p:cxnSp>
            <p:nvCxnSpPr>
              <p:cNvPr id="14" name="直線單箭頭接點 13"/>
              <p:cNvCxnSpPr>
                <a:stCxn id="6" idx="2"/>
              </p:cNvCxnSpPr>
              <p:nvPr/>
            </p:nvCxnSpPr>
            <p:spPr>
              <a:xfrm>
                <a:off x="6155284" y="2186862"/>
                <a:ext cx="0" cy="44366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文字方塊 16"/>
              <p:cNvSpPr txBox="1"/>
              <p:nvPr/>
            </p:nvSpPr>
            <p:spPr>
              <a:xfrm>
                <a:off x="5489210" y="2132856"/>
                <a:ext cx="492443" cy="461665"/>
              </a:xfrm>
              <a:prstGeom prst="rect">
                <a:avLst/>
              </a:prstGeom>
              <a:solidFill>
                <a:srgbClr val="0000FF"/>
              </a:solidFill>
            </p:spPr>
            <p:txBody>
              <a:bodyPr wrap="none" rtlCol="0">
                <a:spAutoFit/>
              </a:bodyPr>
              <a:lstStyle/>
              <a:p>
                <a:r>
                  <a:rPr lang="zh-TW" altLang="en-US" b="1" smtClean="0">
                    <a:solidFill>
                      <a:prstClr val="white"/>
                    </a:solidFill>
                    <a:effectLst>
                      <a:outerShdw blurRad="38100" dist="38100" dir="2700000" algn="tl">
                        <a:srgbClr val="000000">
                          <a:alpha val="43137"/>
                        </a:srgbClr>
                      </a:outerShdw>
                    </a:effectLst>
                  </a:rPr>
                  <a:t>是</a:t>
                </a:r>
                <a:endParaRPr lang="zh-TW" altLang="en-US" b="1">
                  <a:solidFill>
                    <a:prstClr val="white"/>
                  </a:solidFill>
                  <a:effectLst>
                    <a:outerShdw blurRad="38100" dist="38100" dir="2700000" algn="tl">
                      <a:srgbClr val="000000">
                        <a:alpha val="43137"/>
                      </a:srgbClr>
                    </a:outerShdw>
                  </a:effectLst>
                </a:endParaRPr>
              </a:p>
            </p:txBody>
          </p:sp>
          <p:cxnSp>
            <p:nvCxnSpPr>
              <p:cNvPr id="20" name="直線單箭頭接點 19"/>
              <p:cNvCxnSpPr>
                <a:endCxn id="28" idx="0"/>
              </p:cNvCxnSpPr>
              <p:nvPr/>
            </p:nvCxnSpPr>
            <p:spPr>
              <a:xfrm flipH="1">
                <a:off x="6477018" y="5625244"/>
                <a:ext cx="6643" cy="72646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5486908" y="4437112"/>
                <a:ext cx="809198" cy="682238"/>
              </a:xfrm>
              <a:prstGeom prst="rect">
                <a:avLst/>
              </a:prstGeom>
              <a:solidFill>
                <a:srgbClr val="7030A0"/>
              </a:solidFill>
            </p:spPr>
            <p:txBody>
              <a:bodyPr wrap="square" rtlCol="0">
                <a:spAutoFit/>
              </a:bodyPr>
              <a:lstStyle/>
              <a:p>
                <a:pPr>
                  <a:lnSpc>
                    <a:spcPts val="2300"/>
                  </a:lnSpc>
                </a:pPr>
                <a:r>
                  <a:rPr lang="zh-TW" altLang="en-US" sz="2100" b="1" smtClean="0">
                    <a:solidFill>
                      <a:prstClr val="white"/>
                    </a:solidFill>
                    <a:effectLst>
                      <a:outerShdw blurRad="38100" dist="38100" dir="2700000" algn="tl">
                        <a:srgbClr val="000000">
                          <a:alpha val="43137"/>
                        </a:srgbClr>
                      </a:outerShdw>
                    </a:effectLst>
                  </a:rPr>
                  <a:t>細</a:t>
                </a:r>
                <a:r>
                  <a:rPr lang="en-US" altLang="zh-TW" sz="2100" b="1" smtClean="0">
                    <a:solidFill>
                      <a:prstClr val="white"/>
                    </a:solidFill>
                    <a:effectLst>
                      <a:outerShdw blurRad="38100" dist="38100" dir="2700000" algn="tl">
                        <a:srgbClr val="000000">
                          <a:alpha val="43137"/>
                        </a:srgbClr>
                      </a:outerShdw>
                    </a:effectLst>
                  </a:rPr>
                  <a:t>92</a:t>
                </a:r>
              </a:p>
              <a:p>
                <a:pPr>
                  <a:lnSpc>
                    <a:spcPts val="2300"/>
                  </a:lnSpc>
                </a:pPr>
                <a:r>
                  <a:rPr lang="en-US" altLang="zh-TW" sz="2100" b="1" smtClean="0">
                    <a:solidFill>
                      <a:prstClr val="white"/>
                    </a:solidFill>
                    <a:effectLst>
                      <a:outerShdw blurRad="38100" dist="38100" dir="2700000" algn="tl">
                        <a:srgbClr val="000000">
                          <a:alpha val="43137"/>
                        </a:srgbClr>
                      </a:outerShdw>
                    </a:effectLst>
                  </a:rPr>
                  <a:t>30</a:t>
                </a:r>
                <a:r>
                  <a:rPr lang="zh-TW" altLang="en-US" sz="2100" b="1" smtClean="0">
                    <a:solidFill>
                      <a:prstClr val="white"/>
                    </a:solidFill>
                    <a:effectLst>
                      <a:outerShdw blurRad="38100" dist="38100" dir="2700000" algn="tl">
                        <a:srgbClr val="000000">
                          <a:alpha val="43137"/>
                        </a:srgbClr>
                      </a:outerShdw>
                    </a:effectLst>
                  </a:rPr>
                  <a:t>日</a:t>
                </a:r>
                <a:endParaRPr lang="zh-TW" altLang="en-US" sz="2100" b="1">
                  <a:solidFill>
                    <a:prstClr val="white"/>
                  </a:solidFill>
                  <a:effectLst>
                    <a:outerShdw blurRad="38100" dist="38100" dir="2700000" algn="tl">
                      <a:srgbClr val="000000">
                        <a:alpha val="43137"/>
                      </a:srgbClr>
                    </a:outerShdw>
                  </a:effectLst>
                </a:endParaRPr>
              </a:p>
            </p:txBody>
          </p:sp>
          <p:sp>
            <p:nvSpPr>
              <p:cNvPr id="22" name="文字方塊 21"/>
              <p:cNvSpPr txBox="1"/>
              <p:nvPr/>
            </p:nvSpPr>
            <p:spPr>
              <a:xfrm>
                <a:off x="5630924" y="5157192"/>
                <a:ext cx="1692188" cy="461665"/>
              </a:xfrm>
              <a:prstGeom prst="rect">
                <a:avLst/>
              </a:prstGeom>
              <a:solidFill>
                <a:srgbClr val="92D050"/>
              </a:solidFill>
              <a:ln w="28575">
                <a:solidFill>
                  <a:srgbClr val="100278"/>
                </a:solidFill>
              </a:ln>
            </p:spPr>
            <p:txBody>
              <a:bodyPr wrap="square" rtlCol="0">
                <a:spAutoFit/>
              </a:bodyPr>
              <a:lstStyle/>
              <a:p>
                <a:pPr algn="ctr"/>
                <a:r>
                  <a:rPr lang="zh-TW" altLang="en-US" b="1" smtClean="0">
                    <a:solidFill>
                      <a:srgbClr val="100278"/>
                    </a:solidFill>
                    <a:effectLst>
                      <a:outerShdw blurRad="38100" dist="38100" dir="2700000" algn="tl">
                        <a:srgbClr val="000000">
                          <a:alpha val="43137"/>
                        </a:srgbClr>
                      </a:outerShdw>
                    </a:effectLst>
                    <a:latin typeface="+mj-ea"/>
                    <a:ea typeface="+mj-ea"/>
                  </a:rPr>
                  <a:t>初驗</a:t>
                </a:r>
                <a:endParaRPr lang="zh-TW" altLang="en-US" b="1">
                  <a:solidFill>
                    <a:srgbClr val="100278"/>
                  </a:solidFill>
                  <a:effectLst>
                    <a:outerShdw blurRad="38100" dist="38100" dir="2700000" algn="tl">
                      <a:srgbClr val="000000">
                        <a:alpha val="43137"/>
                      </a:srgbClr>
                    </a:outerShdw>
                  </a:effectLst>
                  <a:latin typeface="+mj-ea"/>
                  <a:ea typeface="+mj-ea"/>
                </a:endParaRPr>
              </a:p>
            </p:txBody>
          </p:sp>
          <p:sp>
            <p:nvSpPr>
              <p:cNvPr id="16" name="矩形 15"/>
              <p:cNvSpPr/>
              <p:nvPr/>
            </p:nvSpPr>
            <p:spPr>
              <a:xfrm>
                <a:off x="4999962" y="2651718"/>
                <a:ext cx="3081536" cy="1713386"/>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600"/>
                  </a:lnSpc>
                </a:pPr>
                <a:r>
                  <a:rPr lang="zh-TW" altLang="en-US" b="1">
                    <a:solidFill>
                      <a:srgbClr val="0000FF"/>
                    </a:solidFill>
                    <a:latin typeface="+mj-ea"/>
                    <a:ea typeface="+mj-ea"/>
                  </a:rPr>
                  <a:t>監造單位應於竣工</a:t>
                </a:r>
                <a:r>
                  <a:rPr lang="zh-TW" altLang="en-US" b="1" smtClean="0">
                    <a:solidFill>
                      <a:srgbClr val="0000FF"/>
                    </a:solidFill>
                    <a:latin typeface="+mj-ea"/>
                    <a:ea typeface="+mj-ea"/>
                  </a:rPr>
                  <a:t>後</a:t>
                </a:r>
                <a:r>
                  <a:rPr lang="en-US" altLang="zh-TW" b="1" smtClean="0">
                    <a:solidFill>
                      <a:srgbClr val="0000FF"/>
                    </a:solidFill>
                    <a:latin typeface="+mj-ea"/>
                    <a:ea typeface="+mj-ea"/>
                  </a:rPr>
                  <a:t>7</a:t>
                </a:r>
                <a:r>
                  <a:rPr lang="zh-TW" altLang="en-US" b="1" smtClean="0">
                    <a:solidFill>
                      <a:srgbClr val="0000FF"/>
                    </a:solidFill>
                    <a:latin typeface="+mj-ea"/>
                    <a:ea typeface="+mj-ea"/>
                  </a:rPr>
                  <a:t>日</a:t>
                </a:r>
                <a:r>
                  <a:rPr lang="zh-TW" altLang="en-US" b="1">
                    <a:solidFill>
                      <a:srgbClr val="0000FF"/>
                    </a:solidFill>
                    <a:latin typeface="+mj-ea"/>
                    <a:ea typeface="+mj-ea"/>
                  </a:rPr>
                  <a:t>內，將</a:t>
                </a:r>
                <a:r>
                  <a:rPr lang="zh-TW" altLang="en-US" b="1" smtClean="0">
                    <a:solidFill>
                      <a:srgbClr val="0000FF"/>
                    </a:solidFill>
                    <a:latin typeface="+mj-ea"/>
                    <a:ea typeface="+mj-ea"/>
                  </a:rPr>
                  <a:t>竣工圖表</a:t>
                </a:r>
                <a:r>
                  <a:rPr lang="zh-TW" altLang="en-US" b="1">
                    <a:solidFill>
                      <a:srgbClr val="0000FF"/>
                    </a:solidFill>
                    <a:latin typeface="+mj-ea"/>
                    <a:ea typeface="+mj-ea"/>
                  </a:rPr>
                  <a:t>、工程結算明細表及契約規定之其他資料，送請機關</a:t>
                </a:r>
                <a:r>
                  <a:rPr lang="zh-TW" altLang="en-US" b="1" smtClean="0">
                    <a:solidFill>
                      <a:srgbClr val="0000FF"/>
                    </a:solidFill>
                    <a:latin typeface="+mj-ea"/>
                    <a:ea typeface="+mj-ea"/>
                  </a:rPr>
                  <a:t>審核。</a:t>
                </a:r>
                <a:endParaRPr lang="zh-TW" altLang="en-US" b="1">
                  <a:solidFill>
                    <a:srgbClr val="0000FF"/>
                  </a:solidFill>
                  <a:latin typeface="+mj-ea"/>
                  <a:ea typeface="+mj-ea"/>
                </a:endParaRPr>
              </a:p>
            </p:txBody>
          </p:sp>
          <p:cxnSp>
            <p:nvCxnSpPr>
              <p:cNvPr id="25" name="直線單箭頭接點 24"/>
              <p:cNvCxnSpPr/>
              <p:nvPr/>
            </p:nvCxnSpPr>
            <p:spPr>
              <a:xfrm>
                <a:off x="6434555" y="4365104"/>
                <a:ext cx="23569" cy="7920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6461318" y="4689140"/>
                <a:ext cx="1287143"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a:off x="7776356" y="4689140"/>
                <a:ext cx="16790" cy="1893404"/>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a:off x="7344308" y="6561348"/>
                <a:ext cx="450049" cy="0"/>
              </a:xfrm>
              <a:prstGeom prst="line">
                <a:avLst/>
              </a:prstGeom>
              <a:ln w="57150">
                <a:solidFill>
                  <a:srgbClr val="00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8" name="文字方塊 37"/>
              <p:cNvSpPr txBox="1"/>
              <p:nvPr/>
            </p:nvSpPr>
            <p:spPr>
              <a:xfrm>
                <a:off x="7867258" y="5265204"/>
                <a:ext cx="809198" cy="830997"/>
              </a:xfrm>
              <a:prstGeom prst="rect">
                <a:avLst/>
              </a:prstGeom>
              <a:solidFill>
                <a:srgbClr val="7030A0"/>
              </a:solidFill>
            </p:spPr>
            <p:txBody>
              <a:bodyPr wrap="square" rtlCol="0">
                <a:spAutoFit/>
              </a:bodyPr>
              <a:lstStyle/>
              <a:p>
                <a:r>
                  <a:rPr lang="zh-TW" altLang="en-US" b="1" smtClean="0">
                    <a:solidFill>
                      <a:prstClr val="white"/>
                    </a:solidFill>
                    <a:effectLst>
                      <a:outerShdw blurRad="38100" dist="38100" dir="2700000" algn="tl">
                        <a:srgbClr val="000000">
                          <a:alpha val="43137"/>
                        </a:srgbClr>
                      </a:outerShdw>
                    </a:effectLst>
                  </a:rPr>
                  <a:t>細</a:t>
                </a:r>
                <a:r>
                  <a:rPr lang="en-US" altLang="zh-TW" b="1" smtClean="0">
                    <a:solidFill>
                      <a:prstClr val="white"/>
                    </a:solidFill>
                    <a:effectLst>
                      <a:outerShdw blurRad="38100" dist="38100" dir="2700000" algn="tl">
                        <a:srgbClr val="000000">
                          <a:alpha val="43137"/>
                        </a:srgbClr>
                      </a:outerShdw>
                    </a:effectLst>
                  </a:rPr>
                  <a:t>94</a:t>
                </a:r>
              </a:p>
              <a:p>
                <a:r>
                  <a:rPr lang="en-US" altLang="zh-TW" b="1" smtClean="0">
                    <a:solidFill>
                      <a:prstClr val="white"/>
                    </a:solidFill>
                    <a:effectLst>
                      <a:outerShdw blurRad="38100" dist="38100" dir="2700000" algn="tl">
                        <a:srgbClr val="000000">
                          <a:alpha val="43137"/>
                        </a:srgbClr>
                      </a:outerShdw>
                    </a:effectLst>
                  </a:rPr>
                  <a:t>30</a:t>
                </a:r>
                <a:r>
                  <a:rPr lang="zh-TW" altLang="en-US" b="1" smtClean="0">
                    <a:solidFill>
                      <a:prstClr val="white"/>
                    </a:solidFill>
                    <a:effectLst>
                      <a:outerShdw blurRad="38100" dist="38100" dir="2700000" algn="tl">
                        <a:srgbClr val="000000">
                          <a:alpha val="43137"/>
                        </a:srgbClr>
                      </a:outerShdw>
                    </a:effectLst>
                  </a:rPr>
                  <a:t>日</a:t>
                </a:r>
                <a:endParaRPr lang="zh-TW" altLang="en-US" b="1">
                  <a:solidFill>
                    <a:prstClr val="white"/>
                  </a:solidFill>
                  <a:effectLst>
                    <a:outerShdw blurRad="38100" dist="38100" dir="2700000" algn="tl">
                      <a:srgbClr val="000000">
                        <a:alpha val="43137"/>
                      </a:srgbClr>
                    </a:outerShdw>
                  </a:effectLst>
                </a:endParaRPr>
              </a:p>
            </p:txBody>
          </p:sp>
          <p:sp>
            <p:nvSpPr>
              <p:cNvPr id="43" name="文字方塊 42"/>
              <p:cNvSpPr txBox="1"/>
              <p:nvPr/>
            </p:nvSpPr>
            <p:spPr>
              <a:xfrm>
                <a:off x="5486908" y="5661248"/>
                <a:ext cx="809198" cy="682238"/>
              </a:xfrm>
              <a:prstGeom prst="rect">
                <a:avLst/>
              </a:prstGeom>
              <a:solidFill>
                <a:srgbClr val="7030A0"/>
              </a:solidFill>
            </p:spPr>
            <p:txBody>
              <a:bodyPr wrap="square" rtlCol="0">
                <a:spAutoFit/>
              </a:bodyPr>
              <a:lstStyle/>
              <a:p>
                <a:pPr>
                  <a:lnSpc>
                    <a:spcPts val="2300"/>
                  </a:lnSpc>
                </a:pPr>
                <a:r>
                  <a:rPr lang="zh-TW" altLang="en-US" sz="2100" b="1" smtClean="0">
                    <a:solidFill>
                      <a:prstClr val="white"/>
                    </a:solidFill>
                    <a:effectLst>
                      <a:outerShdw blurRad="38100" dist="38100" dir="2700000" algn="tl">
                        <a:srgbClr val="000000">
                          <a:alpha val="43137"/>
                        </a:srgbClr>
                      </a:outerShdw>
                    </a:effectLst>
                  </a:rPr>
                  <a:t>細</a:t>
                </a:r>
                <a:r>
                  <a:rPr lang="en-US" altLang="zh-TW" sz="2100" b="1" smtClean="0">
                    <a:solidFill>
                      <a:prstClr val="white"/>
                    </a:solidFill>
                    <a:effectLst>
                      <a:outerShdw blurRad="38100" dist="38100" dir="2700000" algn="tl">
                        <a:srgbClr val="000000">
                          <a:alpha val="43137"/>
                        </a:srgbClr>
                      </a:outerShdw>
                    </a:effectLst>
                  </a:rPr>
                  <a:t>93</a:t>
                </a:r>
              </a:p>
              <a:p>
                <a:pPr>
                  <a:lnSpc>
                    <a:spcPts val="2300"/>
                  </a:lnSpc>
                </a:pPr>
                <a:r>
                  <a:rPr lang="en-US" altLang="zh-TW" sz="2100" b="1" smtClean="0">
                    <a:solidFill>
                      <a:prstClr val="white"/>
                    </a:solidFill>
                    <a:effectLst>
                      <a:outerShdw blurRad="38100" dist="38100" dir="2700000" algn="tl">
                        <a:srgbClr val="000000">
                          <a:alpha val="43137"/>
                        </a:srgbClr>
                      </a:outerShdw>
                    </a:effectLst>
                  </a:rPr>
                  <a:t>20</a:t>
                </a:r>
                <a:r>
                  <a:rPr lang="zh-TW" altLang="en-US" sz="2100" b="1" smtClean="0">
                    <a:solidFill>
                      <a:prstClr val="white"/>
                    </a:solidFill>
                    <a:effectLst>
                      <a:outerShdw blurRad="38100" dist="38100" dir="2700000" algn="tl">
                        <a:srgbClr val="000000">
                          <a:alpha val="43137"/>
                        </a:srgbClr>
                      </a:outerShdw>
                    </a:effectLst>
                  </a:rPr>
                  <a:t>日</a:t>
                </a:r>
                <a:endParaRPr lang="zh-TW" altLang="en-US" sz="2100" b="1">
                  <a:solidFill>
                    <a:prstClr val="white"/>
                  </a:solidFill>
                  <a:effectLst>
                    <a:outerShdw blurRad="38100" dist="38100" dir="2700000" algn="tl">
                      <a:srgbClr val="000000">
                        <a:alpha val="43137"/>
                      </a:srgbClr>
                    </a:outerShdw>
                  </a:effectLst>
                </a:endParaRPr>
              </a:p>
            </p:txBody>
          </p:sp>
        </p:grpSp>
      </p:grpSp>
      <p:sp>
        <p:nvSpPr>
          <p:cNvPr id="2" name="雲朵形圖說文字 1"/>
          <p:cNvSpPr/>
          <p:nvPr/>
        </p:nvSpPr>
        <p:spPr>
          <a:xfrm>
            <a:off x="1668109" y="5388024"/>
            <a:ext cx="3619880" cy="1289757"/>
          </a:xfrm>
          <a:prstGeom prst="cloudCallout">
            <a:avLst>
              <a:gd name="adj1" fmla="val 19965"/>
              <a:gd name="adj2" fmla="val -69416"/>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smtClean="0">
                <a:solidFill>
                  <a:srgbClr val="660033"/>
                </a:solidFill>
                <a:latin typeface="微軟正黑體" panose="020B0604030504040204" pitchFamily="34" charset="-120"/>
                <a:ea typeface="微軟正黑體" panose="020B0604030504040204" pitchFamily="34" charset="-120"/>
              </a:rPr>
              <a:t>財物、勞務採購程序相同</a:t>
            </a:r>
            <a:endParaRPr lang="zh-TW" altLang="en-US" sz="2800" b="1">
              <a:solidFill>
                <a:srgbClr val="660033"/>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75332740"/>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txBox="1">
            <a:spLocks noGrp="1"/>
          </p:cNvSpPr>
          <p:nvPr/>
        </p:nvSpPr>
        <p:spPr>
          <a:xfrm>
            <a:off x="8229600" y="6477000"/>
            <a:ext cx="762000" cy="244475"/>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C4769D81-90FF-4FE6-BBD2-D61E941280C0}" type="slidenum">
              <a:rPr kumimoji="0" lang="en-US" altLang="zh-TW" sz="1600" b="1" smtClean="0">
                <a:solidFill>
                  <a:srgbClr val="AD1F1F"/>
                </a:solidFill>
                <a:effectLst>
                  <a:outerShdw blurRad="38100" dist="38100" dir="2700000" algn="tl">
                    <a:srgbClr val="C0C0C0"/>
                  </a:outerShdw>
                </a:effectLst>
              </a:rPr>
              <a:pPr algn="r" eaLnBrk="1" hangingPunct="1">
                <a:defRPr/>
              </a:pPr>
              <a:t>201</a:t>
            </a:fld>
            <a:endParaRPr kumimoji="0" lang="en-US" altLang="zh-TW" sz="1600" b="1" smtClean="0">
              <a:solidFill>
                <a:srgbClr val="AD1F1F"/>
              </a:solidFill>
              <a:effectLst>
                <a:outerShdw blurRad="38100" dist="38100" dir="2700000" algn="tl">
                  <a:srgbClr val="C0C0C0"/>
                </a:outerShdw>
              </a:effectLst>
            </a:endParaRPr>
          </a:p>
        </p:txBody>
      </p:sp>
      <p:sp>
        <p:nvSpPr>
          <p:cNvPr id="2" name="雲朵形圖說文字 1"/>
          <p:cNvSpPr/>
          <p:nvPr/>
        </p:nvSpPr>
        <p:spPr>
          <a:xfrm>
            <a:off x="240922" y="2240868"/>
            <a:ext cx="8647112" cy="4480607"/>
          </a:xfrm>
          <a:prstGeom prst="cloudCallout">
            <a:avLst>
              <a:gd name="adj1" fmla="val 27456"/>
              <a:gd name="adj2" fmla="val -49124"/>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zh-TW" altLang="en-US" sz="2800" b="1" smtClean="0">
                <a:solidFill>
                  <a:srgbClr val="0000FF"/>
                </a:solidFill>
                <a:latin typeface="微軟正黑體" panose="020B0604030504040204" pitchFamily="34" charset="-120"/>
              </a:rPr>
              <a:t>按</a:t>
            </a:r>
            <a:r>
              <a:rPr lang="zh-TW" altLang="en-US" sz="2800" b="1">
                <a:solidFill>
                  <a:srgbClr val="0000FF"/>
                </a:solidFill>
                <a:latin typeface="微軟正黑體" panose="020B0604030504040204" pitchFamily="34" charset="-120"/>
              </a:rPr>
              <a:t>工程會訂頒</a:t>
            </a:r>
            <a:r>
              <a:rPr lang="en-US" altLang="zh-TW" sz="2800" b="1">
                <a:solidFill>
                  <a:srgbClr val="006600"/>
                </a:solidFill>
                <a:latin typeface="微軟正黑體" panose="020B0604030504040204" pitchFamily="34" charset="-120"/>
              </a:rPr>
              <a:t>『</a:t>
            </a:r>
            <a:r>
              <a:rPr lang="zh-TW" altLang="en-US" sz="2800" b="1">
                <a:solidFill>
                  <a:srgbClr val="006600"/>
                </a:solidFill>
                <a:latin typeface="微軟正黑體" panose="020B0604030504040204" pitchFamily="34" charset="-120"/>
              </a:rPr>
              <a:t>採購業務標準化作業流程及控制重點</a:t>
            </a:r>
            <a:r>
              <a:rPr lang="en-US" altLang="zh-TW" sz="2800" b="1">
                <a:solidFill>
                  <a:srgbClr val="006600"/>
                </a:solidFill>
                <a:latin typeface="微軟正黑體" panose="020B0604030504040204" pitchFamily="34" charset="-120"/>
              </a:rPr>
              <a:t>』</a:t>
            </a:r>
            <a:r>
              <a:rPr lang="zh-TW" altLang="en-US" sz="2800" b="1">
                <a:solidFill>
                  <a:srgbClr val="0000FF"/>
                </a:solidFill>
                <a:latin typeface="微軟正黑體" panose="020B0604030504040204" pitchFamily="34" charset="-120"/>
              </a:rPr>
              <a:t>「</a:t>
            </a:r>
            <a:r>
              <a:rPr lang="en-US" altLang="zh-TW" sz="2800" b="1">
                <a:solidFill>
                  <a:srgbClr val="0000FF"/>
                </a:solidFill>
                <a:latin typeface="微軟正黑體" panose="020B0604030504040204" pitchFamily="34" charset="-120"/>
              </a:rPr>
              <a:t>JP11</a:t>
            </a:r>
            <a:r>
              <a:rPr lang="zh-TW" altLang="en-US" sz="2800" b="1">
                <a:solidFill>
                  <a:srgbClr val="0000FF"/>
                </a:solidFill>
                <a:latin typeface="微軟正黑體" panose="020B0604030504040204" pitchFamily="34" charset="-120"/>
              </a:rPr>
              <a:t>驗收」之作業程序第</a:t>
            </a:r>
            <a:r>
              <a:rPr lang="en-US" altLang="zh-TW" sz="2800" b="1">
                <a:solidFill>
                  <a:srgbClr val="0000FF"/>
                </a:solidFill>
                <a:latin typeface="微軟正黑體" panose="020B0604030504040204" pitchFamily="34" charset="-120"/>
              </a:rPr>
              <a:t>1</a:t>
            </a:r>
            <a:r>
              <a:rPr lang="zh-TW" altLang="en-US" sz="2800" b="1">
                <a:solidFill>
                  <a:srgbClr val="0000FF"/>
                </a:solidFill>
                <a:latin typeface="微軟正黑體" panose="020B0604030504040204" pitchFamily="34" charset="-120"/>
              </a:rPr>
              <a:t>款註：</a:t>
            </a:r>
            <a:r>
              <a:rPr lang="en-US" altLang="zh-TW" sz="2800" b="1" smtClean="0">
                <a:solidFill>
                  <a:srgbClr val="0000FF"/>
                </a:solidFill>
                <a:latin typeface="微軟正黑體" panose="020B0604030504040204" pitchFamily="34" charset="-120"/>
              </a:rPr>
              <a:t>『</a:t>
            </a:r>
            <a:r>
              <a:rPr lang="zh-TW" altLang="en-US" sz="2800" b="1" u="sng" smtClean="0">
                <a:solidFill>
                  <a:srgbClr val="FF0000"/>
                </a:solidFill>
                <a:latin typeface="微軟正黑體" panose="020B0604030504040204" pitchFamily="34" charset="-120"/>
              </a:rPr>
              <a:t>竣工圖</a:t>
            </a:r>
            <a:r>
              <a:rPr lang="zh-TW" altLang="en-US" sz="2800" b="1" smtClean="0">
                <a:solidFill>
                  <a:srgbClr val="0000FF"/>
                </a:solidFill>
                <a:latin typeface="微軟正黑體" panose="020B0604030504040204" pitchFamily="34" charset="-120"/>
              </a:rPr>
              <a:t>係</a:t>
            </a:r>
            <a:r>
              <a:rPr lang="zh-TW" altLang="en-US" sz="2800" b="1">
                <a:solidFill>
                  <a:srgbClr val="0000FF"/>
                </a:solidFill>
                <a:latin typeface="微軟正黑體" panose="020B0604030504040204" pitchFamily="34" charset="-120"/>
              </a:rPr>
              <a:t>廠商依實際施工情形製作之文件，與本法第</a:t>
            </a:r>
            <a:r>
              <a:rPr lang="en-US" altLang="zh-TW" sz="2800" b="1">
                <a:solidFill>
                  <a:srgbClr val="0000FF"/>
                </a:solidFill>
                <a:latin typeface="微軟正黑體" panose="020B0604030504040204" pitchFamily="34" charset="-120"/>
              </a:rPr>
              <a:t>72</a:t>
            </a:r>
            <a:r>
              <a:rPr lang="zh-TW" altLang="en-US" sz="2800" b="1">
                <a:solidFill>
                  <a:srgbClr val="0000FF"/>
                </a:solidFill>
                <a:latin typeface="微軟正黑體" panose="020B0604030504040204" pitchFamily="34" charset="-120"/>
              </a:rPr>
              <a:t>條、其施行細則第</a:t>
            </a:r>
            <a:r>
              <a:rPr lang="en-US" altLang="zh-TW" sz="2800" b="1">
                <a:solidFill>
                  <a:srgbClr val="0000FF"/>
                </a:solidFill>
                <a:latin typeface="微軟正黑體" panose="020B0604030504040204" pitchFamily="34" charset="-120"/>
              </a:rPr>
              <a:t>92</a:t>
            </a:r>
            <a:r>
              <a:rPr lang="zh-TW" altLang="en-US" sz="2800" b="1">
                <a:solidFill>
                  <a:srgbClr val="0000FF"/>
                </a:solidFill>
                <a:latin typeface="微軟正黑體" panose="020B0604030504040204" pitchFamily="34" charset="-120"/>
              </a:rPr>
              <a:t>條第</a:t>
            </a:r>
            <a:r>
              <a:rPr lang="en-US" altLang="zh-TW" sz="2800" b="1">
                <a:solidFill>
                  <a:srgbClr val="0000FF"/>
                </a:solidFill>
                <a:latin typeface="微軟正黑體" panose="020B0604030504040204" pitchFamily="34" charset="-120"/>
              </a:rPr>
              <a:t>1</a:t>
            </a:r>
            <a:r>
              <a:rPr lang="zh-TW" altLang="en-US" sz="2800" b="1">
                <a:solidFill>
                  <a:srgbClr val="0000FF"/>
                </a:solidFill>
                <a:latin typeface="微軟正黑體" panose="020B0604030504040204" pitchFamily="34" charset="-120"/>
              </a:rPr>
              <a:t>項所稱「契約、</a:t>
            </a:r>
            <a:r>
              <a:rPr lang="zh-TW" altLang="en-US" sz="2800" b="1" u="sng">
                <a:solidFill>
                  <a:srgbClr val="FF0000"/>
                </a:solidFill>
                <a:latin typeface="微軟正黑體" panose="020B0604030504040204" pitchFamily="34" charset="-120"/>
              </a:rPr>
              <a:t>圖說</a:t>
            </a:r>
            <a:r>
              <a:rPr lang="zh-TW" altLang="en-US" sz="2800" b="1">
                <a:solidFill>
                  <a:srgbClr val="0000FF"/>
                </a:solidFill>
                <a:latin typeface="微軟正黑體" panose="020B0604030504040204" pitchFamily="34" charset="-120"/>
              </a:rPr>
              <a:t>或貨樣」</a:t>
            </a:r>
            <a:r>
              <a:rPr lang="zh-TW" altLang="en-US" sz="2800" b="1" u="sng">
                <a:solidFill>
                  <a:srgbClr val="FF0000"/>
                </a:solidFill>
                <a:latin typeface="微軟正黑體" panose="020B0604030504040204" pitchFamily="34" charset="-120"/>
              </a:rPr>
              <a:t>有別</a:t>
            </a:r>
            <a:r>
              <a:rPr lang="zh-TW" altLang="en-US" sz="2800" b="1">
                <a:solidFill>
                  <a:srgbClr val="0000FF"/>
                </a:solidFill>
                <a:latin typeface="微軟正黑體" panose="020B0604030504040204" pitchFamily="34" charset="-120"/>
              </a:rPr>
              <a:t>，不能作為取代「契約、圖說或貨樣」之用。</a:t>
            </a:r>
            <a:r>
              <a:rPr lang="en-US" altLang="zh-TW" sz="2800" b="1">
                <a:solidFill>
                  <a:srgbClr val="0000FF"/>
                </a:solidFill>
                <a:latin typeface="微軟正黑體" panose="020B0604030504040204" pitchFamily="34" charset="-120"/>
              </a:rPr>
              <a:t>』</a:t>
            </a:r>
            <a:endParaRPr lang="zh-TW" altLang="en-US" sz="2800" b="1" dirty="0">
              <a:solidFill>
                <a:srgbClr val="0000FF"/>
              </a:solidFill>
              <a:latin typeface="微軟正黑體" panose="020B0604030504040204" pitchFamily="34" charset="-120"/>
            </a:endParaRPr>
          </a:p>
        </p:txBody>
      </p:sp>
      <p:sp>
        <p:nvSpPr>
          <p:cNvPr id="5" name="Text Box 4"/>
          <p:cNvSpPr txBox="1">
            <a:spLocks noChangeArrowheads="1"/>
          </p:cNvSpPr>
          <p:nvPr/>
        </p:nvSpPr>
        <p:spPr bwMode="auto">
          <a:xfrm>
            <a:off x="215516" y="368660"/>
            <a:ext cx="8799512" cy="1677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defRPr/>
            </a:pPr>
            <a:r>
              <a:rPr lang="zh-TW" altLang="en-US" sz="3200" b="1"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案例：</a:t>
            </a:r>
            <a:endParaRPr lang="en-US" altLang="zh-TW" sz="3200" b="1"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eaLnBrk="1" hangingPunct="1">
              <a:spcBef>
                <a:spcPts val="1800"/>
              </a:spcBef>
              <a:defRPr/>
            </a:pPr>
            <a:r>
              <a:rPr lang="zh-TW" altLang="en-US" sz="2800" b="1" smtClean="0">
                <a:solidFill>
                  <a:srgbClr val="000066"/>
                </a:solidFill>
                <a:latin typeface="微軟正黑體" panose="020B0604030504040204" pitchFamily="34" charset="-120"/>
                <a:ea typeface="微軟正黑體" panose="020B0604030504040204" pitchFamily="34" charset="-120"/>
              </a:rPr>
              <a:t>工程</a:t>
            </a:r>
            <a:r>
              <a:rPr lang="zh-TW" altLang="en-US" sz="2800" b="1">
                <a:solidFill>
                  <a:srgbClr val="000066"/>
                </a:solidFill>
                <a:latin typeface="微軟正黑體" panose="020B0604030504040204" pitchFamily="34" charset="-120"/>
                <a:ea typeface="微軟正黑體" panose="020B0604030504040204" pitchFamily="34" charset="-120"/>
              </a:rPr>
              <a:t>採購</a:t>
            </a:r>
            <a:r>
              <a:rPr lang="zh-TW" altLang="en-US" sz="2800" b="1" smtClean="0">
                <a:solidFill>
                  <a:srgbClr val="000066"/>
                </a:solidFill>
                <a:latin typeface="微軟正黑體" panose="020B0604030504040204" pitchFamily="34" charset="-120"/>
                <a:ea typeface="微軟正黑體" panose="020B0604030504040204" pitchFamily="34" charset="-120"/>
              </a:rPr>
              <a:t>驗收</a:t>
            </a:r>
            <a:r>
              <a:rPr lang="zh-TW" altLang="en-US" sz="2800" b="1">
                <a:solidFill>
                  <a:srgbClr val="000066"/>
                </a:solidFill>
                <a:latin typeface="微軟正黑體" panose="020B0604030504040204" pitchFamily="34" charset="-120"/>
                <a:ea typeface="微軟正黑體" panose="020B0604030504040204" pitchFamily="34" charset="-120"/>
              </a:rPr>
              <a:t>紀錄除記載所有抽驗項目及其情形外，另載明</a:t>
            </a:r>
            <a:r>
              <a:rPr lang="en-US" altLang="zh-TW" sz="2800" b="1">
                <a:solidFill>
                  <a:srgbClr val="000066"/>
                </a:solidFill>
                <a:latin typeface="微軟正黑體" panose="020B0604030504040204" pitchFamily="34" charset="-120"/>
                <a:ea typeface="微軟正黑體" panose="020B0604030504040204" pitchFamily="34" charset="-120"/>
              </a:rPr>
              <a:t>『</a:t>
            </a:r>
            <a:r>
              <a:rPr lang="zh-TW" altLang="en-US" sz="2800" b="1">
                <a:solidFill>
                  <a:srgbClr val="000066"/>
                </a:solidFill>
                <a:latin typeface="微軟正黑體" panose="020B0604030504040204" pitchFamily="34" charset="-120"/>
                <a:ea typeface="微軟正黑體" panose="020B0604030504040204" pitchFamily="34" charset="-120"/>
              </a:rPr>
              <a:t>以上抽驗結果均符合竣工圖說</a:t>
            </a:r>
            <a:r>
              <a:rPr lang="en-US" altLang="zh-TW" sz="2800" b="1" smtClean="0">
                <a:solidFill>
                  <a:srgbClr val="000066"/>
                </a:solidFill>
                <a:latin typeface="微軟正黑體" panose="020B0604030504040204" pitchFamily="34" charset="-120"/>
                <a:ea typeface="微軟正黑體" panose="020B0604030504040204" pitchFamily="34" charset="-120"/>
              </a:rPr>
              <a:t>』</a:t>
            </a:r>
            <a:r>
              <a:rPr lang="zh-TW" altLang="en-US" sz="2800" b="1" smtClean="0">
                <a:solidFill>
                  <a:srgbClr val="000066"/>
                </a:solidFill>
                <a:latin typeface="微軟正黑體" panose="020B0604030504040204" pitchFamily="34" charset="-120"/>
                <a:ea typeface="微軟正黑體" panose="020B0604030504040204" pitchFamily="34" charset="-120"/>
              </a:rPr>
              <a:t>？？</a:t>
            </a:r>
            <a:endParaRPr lang="en-US" altLang="zh-TW" sz="2800" b="1" dirty="0">
              <a:solidFill>
                <a:srgbClr val="000066"/>
              </a:solidFill>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3059832" y="368660"/>
            <a:ext cx="3533531" cy="584775"/>
          </a:xfrm>
          <a:prstGeom prst="rect">
            <a:avLst/>
          </a:prstGeom>
          <a:noFill/>
        </p:spPr>
        <p:txBody>
          <a:bodyPr wrap="none" rtlCol="0">
            <a:spAutoFit/>
          </a:bodyPr>
          <a:lstStyle/>
          <a:p>
            <a:r>
              <a:rPr lang="zh-TW" altLang="en-US" sz="3200" b="1" smtClean="0">
                <a:solidFill>
                  <a:srgbClr val="0000FF"/>
                </a:solidFill>
                <a:latin typeface="微軟正黑體" panose="020B0604030504040204" pitchFamily="34" charset="-120"/>
                <a:ea typeface="微軟正黑體" panose="020B0604030504040204" pitchFamily="34" charset="-120"/>
              </a:rPr>
              <a:t>契約圖 </a:t>
            </a:r>
            <a:r>
              <a:rPr lang="en-US" altLang="zh-TW" sz="3200" b="1" smtClean="0">
                <a:solidFill>
                  <a:srgbClr val="0000FF"/>
                </a:solidFill>
                <a:latin typeface="微軟正黑體" panose="020B0604030504040204" pitchFamily="34" charset="-120"/>
                <a:ea typeface="微軟正黑體" panose="020B0604030504040204" pitchFamily="34" charset="-120"/>
              </a:rPr>
              <a:t>V.S. </a:t>
            </a:r>
            <a:r>
              <a:rPr lang="zh-TW" altLang="en-US" sz="3200" b="1" smtClean="0">
                <a:solidFill>
                  <a:srgbClr val="0000FF"/>
                </a:solidFill>
                <a:latin typeface="微軟正黑體" panose="020B0604030504040204" pitchFamily="34" charset="-120"/>
                <a:ea typeface="微軟正黑體" panose="020B0604030504040204" pitchFamily="34" charset="-120"/>
              </a:rPr>
              <a:t>竣工圖</a:t>
            </a:r>
            <a:endParaRPr lang="zh-TW" altLang="en-US" sz="3200" b="1">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87766344"/>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92B6B036-E836-4FCE-B411-BBE7166ABEA2}" type="slidenum">
              <a:rPr lang="en-US" altLang="zh-TW" sz="1400" smtClean="0">
                <a:solidFill>
                  <a:srgbClr val="AD1F1F"/>
                </a:solidFill>
                <a:latin typeface="Times New Roman" panose="02020603050405020304" pitchFamily="18" charset="0"/>
              </a:rPr>
              <a:pPr>
                <a:spcBef>
                  <a:spcPct val="0"/>
                </a:spcBef>
                <a:buClrTx/>
                <a:buSzTx/>
                <a:buFontTx/>
                <a:buNone/>
                <a:defRPr/>
              </a:pPr>
              <a:t>202</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6057452" y="341313"/>
            <a:ext cx="2934148" cy="657225"/>
          </a:xfrm>
        </p:spPr>
        <p:txBody>
          <a:bodyPr wrap="square" lIns="91440" tIns="45720" rIns="91440" bIns="45720" numCol="1" anchorCtr="0" compatLnSpc="1">
            <a:prstTxWarp prst="textNoShape">
              <a:avLst/>
            </a:prstTxWarp>
            <a:normAutofit/>
          </a:bodyPr>
          <a:lstStyle/>
          <a:p>
            <a:pPr eaLnBrk="1" hangingPunct="1">
              <a:defRPr/>
            </a:pPr>
            <a:r>
              <a:rPr lang="zh-TW" altLang="en-US" sz="3200" b="1" cap="none">
                <a:solidFill>
                  <a:srgbClr val="003399"/>
                </a:solidFill>
                <a:effectLst/>
                <a:latin typeface="微軟正黑體" panose="020B0604030504040204" pitchFamily="34" charset="-120"/>
                <a:ea typeface="微軟正黑體" panose="020B0604030504040204" pitchFamily="34" charset="-120"/>
              </a:rPr>
              <a:t>第五章　驗收</a:t>
            </a:r>
          </a:p>
        </p:txBody>
      </p:sp>
      <p:sp>
        <p:nvSpPr>
          <p:cNvPr id="98315" name="Rectangle 11"/>
          <p:cNvSpPr>
            <a:spLocks noChangeArrowheads="1"/>
          </p:cNvSpPr>
          <p:nvPr/>
        </p:nvSpPr>
        <p:spPr bwMode="auto">
          <a:xfrm>
            <a:off x="142875" y="656171"/>
            <a:ext cx="8750300" cy="5941181"/>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zh-TW" altLang="en-US" sz="2600" b="1" dirty="0">
                <a:solidFill>
                  <a:srgbClr val="0000FF"/>
                </a:solidFill>
                <a:latin typeface="微軟正黑體" panose="020B0604030504040204" pitchFamily="34" charset="-120"/>
                <a:ea typeface="微軟正黑體" panose="020B0604030504040204" pitchFamily="34" charset="-120"/>
              </a:rPr>
              <a:t>細則第</a:t>
            </a:r>
            <a:r>
              <a:rPr lang="en-US" altLang="zh-TW" sz="2600" b="1" dirty="0">
                <a:solidFill>
                  <a:srgbClr val="0000FF"/>
                </a:solidFill>
                <a:latin typeface="微軟正黑體" panose="020B0604030504040204" pitchFamily="34" charset="-120"/>
                <a:ea typeface="微軟正黑體" panose="020B0604030504040204" pitchFamily="34" charset="-120"/>
              </a:rPr>
              <a:t>96</a:t>
            </a:r>
            <a:r>
              <a:rPr lang="zh-TW" altLang="en-US" sz="2600" b="1" dirty="0">
                <a:solidFill>
                  <a:srgbClr val="0000FF"/>
                </a:solidFill>
                <a:latin typeface="微軟正黑體" panose="020B0604030504040204" pitchFamily="34" charset="-120"/>
                <a:ea typeface="微軟正黑體" panose="020B0604030504040204" pitchFamily="34" charset="-120"/>
              </a:rPr>
              <a:t>條</a:t>
            </a:r>
          </a:p>
          <a:p>
            <a:pPr marL="0" lvl="1" indent="274638" algn="just" eaLnBrk="1" hangingPunct="1">
              <a:buClr>
                <a:srgbClr val="006600"/>
              </a:buClr>
              <a:buSzPct val="75000"/>
              <a:defRPr/>
            </a:pPr>
            <a:r>
              <a:rPr lang="zh-TW" altLang="en-US" sz="2600" b="1" dirty="0">
                <a:solidFill>
                  <a:srgbClr val="006600"/>
                </a:solidFill>
                <a:latin typeface="微軟正黑體" panose="020B0604030504040204" pitchFamily="34" charset="-120"/>
                <a:ea typeface="微軟正黑體" panose="020B0604030504040204" pitchFamily="34" charset="-120"/>
              </a:rPr>
              <a:t>機關依本法第</a:t>
            </a:r>
            <a:r>
              <a:rPr lang="en-US" altLang="zh-TW" sz="2600" b="1" dirty="0">
                <a:solidFill>
                  <a:srgbClr val="006600"/>
                </a:solidFill>
                <a:latin typeface="微軟正黑體" panose="020B0604030504040204" pitchFamily="34" charset="-120"/>
                <a:ea typeface="微軟正黑體" panose="020B0604030504040204" pitchFamily="34" charset="-120"/>
              </a:rPr>
              <a:t>72</a:t>
            </a:r>
            <a:r>
              <a:rPr lang="zh-TW" altLang="en-US" sz="2600" b="1" dirty="0">
                <a:solidFill>
                  <a:srgbClr val="006600"/>
                </a:solidFill>
                <a:latin typeface="微軟正黑體" panose="020B0604030504040204" pitchFamily="34" charset="-120"/>
                <a:ea typeface="微軟正黑體" panose="020B0604030504040204" pitchFamily="34" charset="-120"/>
              </a:rPr>
              <a:t>條第</a:t>
            </a:r>
            <a:r>
              <a:rPr lang="en-US" altLang="zh-TW" sz="2600" b="1" dirty="0">
                <a:solidFill>
                  <a:srgbClr val="006600"/>
                </a:solidFill>
                <a:latin typeface="微軟正黑體" panose="020B0604030504040204" pitchFamily="34" charset="-120"/>
                <a:ea typeface="微軟正黑體" panose="020B0604030504040204" pitchFamily="34" charset="-120"/>
              </a:rPr>
              <a:t>1</a:t>
            </a:r>
            <a:r>
              <a:rPr lang="zh-TW" altLang="en-US" sz="2600" b="1" dirty="0">
                <a:solidFill>
                  <a:srgbClr val="006600"/>
                </a:solidFill>
                <a:latin typeface="微軟正黑體" panose="020B0604030504040204" pitchFamily="34" charset="-120"/>
                <a:ea typeface="微軟正黑體" panose="020B0604030504040204" pitchFamily="34" charset="-120"/>
              </a:rPr>
              <a:t>項規定製作驗收之紀錄，應記載下列事項，由辦理驗收人員會同簽認。有監驗人員或有廠商代表參加者，亦應會同簽認：</a:t>
            </a:r>
          </a:p>
          <a:p>
            <a:pPr marL="0" lvl="2" indent="274638" algn="just" eaLnBrk="1" hangingPunct="1">
              <a:buClr>
                <a:srgbClr val="0000FF"/>
              </a:buClr>
              <a:buSzPct val="75000"/>
              <a:defRPr/>
            </a:pPr>
            <a:r>
              <a:rPr lang="zh-TW" altLang="en-US" sz="2600" b="1" dirty="0">
                <a:solidFill>
                  <a:srgbClr val="0000FF"/>
                </a:solidFill>
                <a:latin typeface="微軟正黑體" panose="020B0604030504040204" pitchFamily="34" charset="-120"/>
                <a:ea typeface="微軟正黑體" panose="020B0604030504040204" pitchFamily="34" charset="-120"/>
              </a:rPr>
              <a:t>一、有案號者，其案號。二、驗收標的之名稱及數量。三、廠商名稱。四、履約期限。五、完成履約日期。六、驗收日期。七、驗收結果。八、驗收結果與契約、圖說、貨樣規定不符者，其情形。九、其他必要事項。</a:t>
            </a:r>
          </a:p>
          <a:p>
            <a:pPr marL="0" lvl="1" indent="274638" algn="just" eaLnBrk="1" hangingPunct="1">
              <a:buClr>
                <a:srgbClr val="006600"/>
              </a:buClr>
              <a:buSzPct val="75000"/>
              <a:defRPr/>
            </a:pPr>
            <a:r>
              <a:rPr lang="zh-TW" altLang="en-US" sz="2600" b="1" dirty="0">
                <a:solidFill>
                  <a:srgbClr val="006600"/>
                </a:solidFill>
                <a:latin typeface="微軟正黑體" panose="020B0604030504040204" pitchFamily="34" charset="-120"/>
                <a:ea typeface="微軟正黑體" panose="020B0604030504040204" pitchFamily="34" charset="-120"/>
              </a:rPr>
              <a:t>機關辦理驗收，廠商未依通知派代表參加者，仍得為之。驗收前之檢查、檢驗、查驗或初驗，亦同。</a:t>
            </a:r>
            <a:r>
              <a:rPr lang="zh-TW" altLang="en-US" sz="2600" dirty="0">
                <a:solidFill>
                  <a:prstClr val="black"/>
                </a:solidFill>
                <a:latin typeface="微軟正黑體" panose="020B0604030504040204" pitchFamily="34" charset="-120"/>
                <a:ea typeface="微軟正黑體" panose="020B0604030504040204" pitchFamily="34" charset="-120"/>
              </a:rPr>
              <a:t>         </a:t>
            </a:r>
            <a:r>
              <a:rPr lang="zh-TW" altLang="en-US" sz="2600" b="1" dirty="0">
                <a:solidFill>
                  <a:srgbClr val="006600"/>
                </a:solidFill>
                <a:latin typeface="微軟正黑體" panose="020B0604030504040204" pitchFamily="34" charset="-120"/>
                <a:ea typeface="微軟正黑體" panose="020B0604030504040204" pitchFamily="34" charset="-120"/>
              </a:rPr>
              <a:t> </a:t>
            </a:r>
          </a:p>
          <a:p>
            <a:pPr marL="261938" indent="-261938" algn="just" eaLnBrk="1" hangingPunct="1">
              <a:spcBef>
                <a:spcPct val="20000"/>
              </a:spcBef>
              <a:buClr>
                <a:prstClr val="black"/>
              </a:buClr>
              <a:buSzPct val="75000"/>
              <a:buFont typeface="Wingdings" pitchFamily="2" charset="2"/>
              <a:buChar char="l"/>
              <a:defRPr/>
            </a:pPr>
            <a:r>
              <a:rPr lang="zh-TW" altLang="en-US" sz="2600" b="1" dirty="0">
                <a:solidFill>
                  <a:srgbClr val="0000FF"/>
                </a:solidFill>
                <a:latin typeface="微軟正黑體" panose="020B0604030504040204" pitchFamily="34" charset="-120"/>
                <a:ea typeface="微軟正黑體" panose="020B0604030504040204" pitchFamily="34" charset="-120"/>
              </a:rPr>
              <a:t>細則第</a:t>
            </a:r>
            <a:r>
              <a:rPr lang="en-US" altLang="zh-TW" sz="2600" b="1" dirty="0">
                <a:solidFill>
                  <a:srgbClr val="0000FF"/>
                </a:solidFill>
                <a:latin typeface="微軟正黑體" panose="020B0604030504040204" pitchFamily="34" charset="-120"/>
                <a:ea typeface="微軟正黑體" panose="020B0604030504040204" pitchFamily="34" charset="-120"/>
              </a:rPr>
              <a:t>97</a:t>
            </a:r>
            <a:r>
              <a:rPr lang="zh-TW" altLang="en-US" sz="2600" b="1" dirty="0">
                <a:solidFill>
                  <a:srgbClr val="0000FF"/>
                </a:solidFill>
                <a:latin typeface="微軟正黑體" panose="020B0604030504040204" pitchFamily="34" charset="-120"/>
                <a:ea typeface="微軟正黑體" panose="020B0604030504040204" pitchFamily="34" charset="-120"/>
              </a:rPr>
              <a:t>條</a:t>
            </a:r>
          </a:p>
          <a:p>
            <a:pPr marL="0" lvl="1" indent="352425" algn="just" eaLnBrk="1" hangingPunct="1">
              <a:buClr>
                <a:srgbClr val="006600"/>
              </a:buClr>
              <a:buSzPct val="75000"/>
              <a:defRPr/>
            </a:pPr>
            <a:r>
              <a:rPr lang="zh-TW" altLang="en-US" sz="2600" b="1" dirty="0">
                <a:solidFill>
                  <a:srgbClr val="006600"/>
                </a:solidFill>
                <a:latin typeface="微軟正黑體" panose="020B0604030504040204" pitchFamily="34" charset="-120"/>
                <a:ea typeface="微軟正黑體" panose="020B0604030504040204" pitchFamily="34" charset="-120"/>
              </a:rPr>
              <a:t>機關依本法第</a:t>
            </a:r>
            <a:r>
              <a:rPr lang="en-US" altLang="zh-TW" sz="2600" b="1" dirty="0">
                <a:solidFill>
                  <a:srgbClr val="006600"/>
                </a:solidFill>
                <a:latin typeface="微軟正黑體" panose="020B0604030504040204" pitchFamily="34" charset="-120"/>
                <a:ea typeface="微軟正黑體" panose="020B0604030504040204" pitchFamily="34" charset="-120"/>
              </a:rPr>
              <a:t>72</a:t>
            </a:r>
            <a:r>
              <a:rPr lang="zh-TW" altLang="en-US" sz="2600" b="1" dirty="0">
                <a:solidFill>
                  <a:srgbClr val="006600"/>
                </a:solidFill>
                <a:latin typeface="微軟正黑體" panose="020B0604030504040204" pitchFamily="34" charset="-120"/>
                <a:ea typeface="微軟正黑體" panose="020B0604030504040204" pitchFamily="34" charset="-120"/>
              </a:rPr>
              <a:t>條第</a:t>
            </a:r>
            <a:r>
              <a:rPr lang="en-US" altLang="zh-TW" sz="2600" b="1" dirty="0">
                <a:solidFill>
                  <a:srgbClr val="006600"/>
                </a:solidFill>
                <a:latin typeface="微軟正黑體" panose="020B0604030504040204" pitchFamily="34" charset="-120"/>
                <a:ea typeface="微軟正黑體" panose="020B0604030504040204" pitchFamily="34" charset="-120"/>
              </a:rPr>
              <a:t>1</a:t>
            </a:r>
            <a:r>
              <a:rPr lang="zh-TW" altLang="en-US" sz="2600" b="1" dirty="0">
                <a:solidFill>
                  <a:srgbClr val="006600"/>
                </a:solidFill>
                <a:latin typeface="微軟正黑體" panose="020B0604030504040204" pitchFamily="34" charset="-120"/>
                <a:ea typeface="微軟正黑體" panose="020B0604030504040204" pitchFamily="34" charset="-120"/>
              </a:rPr>
              <a:t>項通知廠商限期改善、拆除、重作或換貨，廠商於期限內完成者，機關應再行辦理驗收。</a:t>
            </a:r>
          </a:p>
          <a:p>
            <a:pPr marL="0" lvl="1" indent="352425" algn="just" eaLnBrk="1" hangingPunct="1">
              <a:buClr>
                <a:srgbClr val="006600"/>
              </a:buClr>
              <a:buSzPct val="75000"/>
              <a:defRPr/>
            </a:pPr>
            <a:r>
              <a:rPr lang="zh-TW" altLang="en-US" sz="2600" b="1" dirty="0">
                <a:solidFill>
                  <a:srgbClr val="006600"/>
                </a:solidFill>
                <a:latin typeface="微軟正黑體" panose="020B0604030504040204" pitchFamily="34" charset="-120"/>
                <a:ea typeface="微軟正黑體" panose="020B0604030504040204" pitchFamily="34" charset="-120"/>
              </a:rPr>
              <a:t>前項限期，契約未規定者，由主驗人定之。</a:t>
            </a:r>
          </a:p>
        </p:txBody>
      </p:sp>
    </p:spTree>
    <p:extLst>
      <p:ext uri="{BB962C8B-B14F-4D97-AF65-F5344CB8AC3E}">
        <p14:creationId xmlns:p14="http://schemas.microsoft.com/office/powerpoint/2010/main" val="3250868555"/>
      </p:ext>
    </p:extLst>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84A0A23-1613-4659-8B49-DD50F0E5F8E5}" type="slidenum">
              <a:rPr lang="en-US" altLang="zh-TW" sz="1400" smtClean="0">
                <a:solidFill>
                  <a:srgbClr val="AD1F1F"/>
                </a:solidFill>
                <a:latin typeface="Times New Roman" panose="02020603050405020304" pitchFamily="18" charset="0"/>
              </a:rPr>
              <a:pPr>
                <a:spcBef>
                  <a:spcPct val="0"/>
                </a:spcBef>
                <a:buClrTx/>
                <a:buSzTx/>
                <a:buFontTx/>
                <a:buNone/>
                <a:defRPr/>
              </a:pPr>
              <a:t>203</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1295636" y="1376772"/>
            <a:ext cx="540060" cy="2916324"/>
          </a:xfrm>
        </p:spPr>
        <p:txBody>
          <a:bodyPr wrap="square" lIns="91440" tIns="45720" rIns="91440" bIns="45720" numCol="1" anchorCtr="0" compatLnSpc="1">
            <a:prstTxWarp prst="textNoShape">
              <a:avLst/>
            </a:prstTxWarp>
            <a:normAutofit/>
          </a:bodyPr>
          <a:lstStyle/>
          <a:p>
            <a:pPr eaLnBrk="1" hangingPunct="1">
              <a:defRPr/>
            </a:pPr>
            <a:r>
              <a:rPr lang="zh-TW" altLang="en-US" sz="2800" b="1" cap="none" smtClean="0">
                <a:solidFill>
                  <a:srgbClr val="0000FF"/>
                </a:solidFill>
                <a:effectLst/>
                <a:latin typeface="微軟正黑體" panose="020B0604030504040204" pitchFamily="34" charset="-120"/>
                <a:ea typeface="微軟正黑體" panose="020B0604030504040204" pitchFamily="34" charset="-120"/>
              </a:rPr>
              <a:t>初驗紀錄範本</a:t>
            </a:r>
            <a:endParaRPr lang="zh-TW" altLang="en-US" sz="2800" b="1" cap="none">
              <a:solidFill>
                <a:srgbClr val="0000FF"/>
              </a:solidFill>
              <a:effectLst/>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a:blip r:embed="rId3"/>
          <a:stretch>
            <a:fillRect/>
          </a:stretch>
        </p:blipFill>
        <p:spPr>
          <a:xfrm>
            <a:off x="2243137" y="44624"/>
            <a:ext cx="5986463" cy="6777372"/>
          </a:xfrm>
          <a:prstGeom prst="rect">
            <a:avLst/>
          </a:prstGeom>
          <a:ln w="28575">
            <a:solidFill>
              <a:srgbClr val="660033"/>
            </a:solidFill>
          </a:ln>
        </p:spPr>
      </p:pic>
    </p:spTree>
    <p:extLst>
      <p:ext uri="{BB962C8B-B14F-4D97-AF65-F5344CB8AC3E}">
        <p14:creationId xmlns:p14="http://schemas.microsoft.com/office/powerpoint/2010/main" val="3668791353"/>
      </p:ext>
    </p:extLst>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84A0A23-1613-4659-8B49-DD50F0E5F8E5}" type="slidenum">
              <a:rPr lang="en-US" altLang="zh-TW" sz="1400" smtClean="0">
                <a:solidFill>
                  <a:srgbClr val="AD1F1F"/>
                </a:solidFill>
                <a:latin typeface="Times New Roman" panose="02020603050405020304" pitchFamily="18" charset="0"/>
              </a:rPr>
              <a:pPr>
                <a:spcBef>
                  <a:spcPct val="0"/>
                </a:spcBef>
                <a:buClrTx/>
                <a:buSzTx/>
                <a:buFontTx/>
                <a:buNone/>
                <a:defRPr/>
              </a:pPr>
              <a:t>204</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1367644" y="515334"/>
            <a:ext cx="540060" cy="2916324"/>
          </a:xfrm>
        </p:spPr>
        <p:txBody>
          <a:bodyPr wrap="square" lIns="91440" tIns="45720" rIns="91440" bIns="45720" numCol="1" anchorCtr="0" compatLnSpc="1">
            <a:prstTxWarp prst="textNoShape">
              <a:avLst/>
            </a:prstTxWarp>
            <a:normAutofit/>
          </a:bodyPr>
          <a:lstStyle/>
          <a:p>
            <a:pPr eaLnBrk="1" hangingPunct="1">
              <a:defRPr/>
            </a:pPr>
            <a:r>
              <a:rPr lang="zh-TW" altLang="en-US" sz="2800" b="1" cap="none" smtClean="0">
                <a:solidFill>
                  <a:srgbClr val="0000FF"/>
                </a:solidFill>
                <a:effectLst/>
                <a:latin typeface="+mj-ea"/>
              </a:rPr>
              <a:t>驗</a:t>
            </a:r>
            <a:r>
              <a:rPr lang="zh-TW" altLang="en-US" sz="2800" b="1" cap="none">
                <a:solidFill>
                  <a:srgbClr val="0000FF"/>
                </a:solidFill>
                <a:effectLst/>
                <a:latin typeface="+mj-ea"/>
              </a:rPr>
              <a:t>收</a:t>
            </a:r>
            <a:r>
              <a:rPr lang="zh-TW" altLang="en-US" sz="2800" b="1" cap="none" smtClean="0">
                <a:solidFill>
                  <a:srgbClr val="0000FF"/>
                </a:solidFill>
                <a:effectLst/>
                <a:latin typeface="+mj-ea"/>
              </a:rPr>
              <a:t>紀錄範本</a:t>
            </a:r>
            <a:endParaRPr lang="zh-TW" altLang="en-US" sz="2800" b="1" cap="none">
              <a:solidFill>
                <a:srgbClr val="0000FF"/>
              </a:solidFill>
              <a:effectLst/>
              <a:latin typeface="+mj-ea"/>
            </a:endParaRPr>
          </a:p>
        </p:txBody>
      </p:sp>
      <p:pic>
        <p:nvPicPr>
          <p:cNvPr id="3" name="圖片 2"/>
          <p:cNvPicPr>
            <a:picLocks noChangeAspect="1"/>
          </p:cNvPicPr>
          <p:nvPr/>
        </p:nvPicPr>
        <p:blipFill>
          <a:blip r:embed="rId3"/>
          <a:stretch>
            <a:fillRect/>
          </a:stretch>
        </p:blipFill>
        <p:spPr>
          <a:xfrm>
            <a:off x="2123728" y="80628"/>
            <a:ext cx="6192688" cy="6705364"/>
          </a:xfrm>
          <a:prstGeom prst="rect">
            <a:avLst/>
          </a:prstGeom>
          <a:ln w="28575">
            <a:solidFill>
              <a:srgbClr val="660033"/>
            </a:solidFill>
          </a:ln>
        </p:spPr>
      </p:pic>
      <p:sp>
        <p:nvSpPr>
          <p:cNvPr id="2" name="雲朵形圖說文字 1"/>
          <p:cNvSpPr/>
          <p:nvPr/>
        </p:nvSpPr>
        <p:spPr>
          <a:xfrm>
            <a:off x="5220072" y="3861048"/>
            <a:ext cx="3009528" cy="1260140"/>
          </a:xfrm>
          <a:prstGeom prst="cloudCallout">
            <a:avLst>
              <a:gd name="adj1" fmla="val -48064"/>
              <a:gd name="adj2" fmla="val 69172"/>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solidFill>
                  <a:srgbClr val="100278"/>
                </a:solidFill>
                <a:latin typeface="+mj-ea"/>
                <a:ea typeface="+mj-ea"/>
              </a:rPr>
              <a:t>確認</a:t>
            </a:r>
            <a:r>
              <a:rPr lang="zh-TW" altLang="en-US" b="1" smtClean="0">
                <a:solidFill>
                  <a:srgbClr val="100278"/>
                </a:solidFill>
                <a:latin typeface="+mj-ea"/>
                <a:ea typeface="+mj-ea"/>
              </a:rPr>
              <a:t>專任工程人員分</a:t>
            </a:r>
            <a:endParaRPr lang="zh-TW" altLang="en-US" b="1">
              <a:solidFill>
                <a:srgbClr val="100278"/>
              </a:solidFill>
              <a:latin typeface="+mj-ea"/>
              <a:ea typeface="+mj-ea"/>
            </a:endParaRPr>
          </a:p>
        </p:txBody>
      </p:sp>
    </p:spTree>
    <p:extLst>
      <p:ext uri="{BB962C8B-B14F-4D97-AF65-F5344CB8AC3E}">
        <p14:creationId xmlns:p14="http://schemas.microsoft.com/office/powerpoint/2010/main" val="2550140710"/>
      </p:ext>
    </p:extLst>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84A0A23-1613-4659-8B49-DD50F0E5F8E5}" type="slidenum">
              <a:rPr lang="en-US" altLang="zh-TW" sz="1400" smtClean="0">
                <a:solidFill>
                  <a:srgbClr val="AD1F1F"/>
                </a:solidFill>
                <a:latin typeface="Times New Roman" panose="02020603050405020304" pitchFamily="18" charset="0"/>
              </a:rPr>
              <a:pPr>
                <a:spcBef>
                  <a:spcPct val="0"/>
                </a:spcBef>
                <a:buClrTx/>
                <a:buSzTx/>
                <a:buFontTx/>
                <a:buNone/>
                <a:defRPr/>
              </a:pPr>
              <a:t>205</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1367644" y="800708"/>
            <a:ext cx="540060" cy="5076564"/>
          </a:xfrm>
        </p:spPr>
        <p:txBody>
          <a:bodyPr wrap="square" lIns="91440" tIns="45720" rIns="91440" bIns="45720" numCol="1" anchorCtr="0" compatLnSpc="1">
            <a:prstTxWarp prst="textNoShape">
              <a:avLst/>
            </a:prstTxWarp>
            <a:normAutofit fontScale="90000"/>
          </a:bodyPr>
          <a:lstStyle/>
          <a:p>
            <a:pPr algn="ctr" eaLnBrk="1" hangingPunct="1">
              <a:defRPr/>
            </a:pPr>
            <a:r>
              <a:rPr lang="zh-TW" altLang="en-US" sz="2800" b="1" cap="none" smtClean="0">
                <a:solidFill>
                  <a:srgbClr val="0000FF"/>
                </a:solidFill>
                <a:effectLst/>
                <a:latin typeface="+mj-ea"/>
              </a:rPr>
              <a:t>工程結算驗收證明書範本</a:t>
            </a:r>
            <a:r>
              <a:rPr lang="en-US" altLang="zh-TW" sz="2800" b="1" cap="none" smtClean="0">
                <a:solidFill>
                  <a:srgbClr val="0000FF"/>
                </a:solidFill>
                <a:effectLst/>
                <a:latin typeface="+mj-ea"/>
              </a:rPr>
              <a:t/>
            </a:r>
            <a:br>
              <a:rPr lang="en-US" altLang="zh-TW" sz="2800" b="1" cap="none" smtClean="0">
                <a:solidFill>
                  <a:srgbClr val="0000FF"/>
                </a:solidFill>
                <a:effectLst/>
                <a:latin typeface="+mj-ea"/>
              </a:rPr>
            </a:br>
            <a:r>
              <a:rPr lang="en-US" altLang="zh-TW" sz="2000" b="1" cap="none" spc="-100" smtClean="0">
                <a:solidFill>
                  <a:srgbClr val="0000FF"/>
                </a:solidFill>
                <a:effectLst/>
                <a:latin typeface="+mj-ea"/>
                <a:cs typeface="Times New Roman" panose="02020603050405020304" pitchFamily="18" charset="0"/>
              </a:rPr>
              <a:t>107</a:t>
            </a:r>
            <a:r>
              <a:rPr lang="en-US" altLang="zh-TW" sz="2000" b="1" cap="none" smtClean="0">
                <a:solidFill>
                  <a:srgbClr val="0000FF"/>
                </a:solidFill>
                <a:effectLst/>
                <a:latin typeface="+mj-ea"/>
                <a:cs typeface="Times New Roman" panose="02020603050405020304" pitchFamily="18" charset="0"/>
              </a:rPr>
              <a:t/>
            </a:r>
            <a:br>
              <a:rPr lang="en-US" altLang="zh-TW" sz="2000" b="1" cap="none" smtClean="0">
                <a:solidFill>
                  <a:srgbClr val="0000FF"/>
                </a:solidFill>
                <a:effectLst/>
                <a:latin typeface="+mj-ea"/>
                <a:cs typeface="Times New Roman" panose="02020603050405020304" pitchFamily="18" charset="0"/>
              </a:rPr>
            </a:br>
            <a:r>
              <a:rPr lang="en-US" altLang="zh-TW" sz="2000" b="1" cap="none" smtClean="0">
                <a:solidFill>
                  <a:srgbClr val="0000FF"/>
                </a:solidFill>
                <a:effectLst/>
                <a:latin typeface="+mj-ea"/>
                <a:cs typeface="Times New Roman" panose="02020603050405020304" pitchFamily="18" charset="0"/>
              </a:rPr>
              <a:t>12</a:t>
            </a:r>
            <a:br>
              <a:rPr lang="en-US" altLang="zh-TW" sz="2000" b="1" cap="none" smtClean="0">
                <a:solidFill>
                  <a:srgbClr val="0000FF"/>
                </a:solidFill>
                <a:effectLst/>
                <a:latin typeface="+mj-ea"/>
                <a:cs typeface="Times New Roman" panose="02020603050405020304" pitchFamily="18" charset="0"/>
              </a:rPr>
            </a:br>
            <a:r>
              <a:rPr lang="en-US" altLang="zh-TW" sz="2000" b="1" cap="none" smtClean="0">
                <a:solidFill>
                  <a:srgbClr val="0000FF"/>
                </a:solidFill>
                <a:effectLst/>
                <a:latin typeface="+mj-ea"/>
                <a:cs typeface="Times New Roman" panose="02020603050405020304" pitchFamily="18" charset="0"/>
              </a:rPr>
              <a:t>05</a:t>
            </a:r>
            <a:endParaRPr lang="zh-TW" altLang="en-US" sz="2000" b="1" cap="none">
              <a:solidFill>
                <a:srgbClr val="0000FF"/>
              </a:solidFill>
              <a:effectLst/>
              <a:latin typeface="+mj-ea"/>
              <a:cs typeface="Times New Roman" panose="02020603050405020304" pitchFamily="18" charset="0"/>
            </a:endParaRPr>
          </a:p>
        </p:txBody>
      </p:sp>
      <p:pic>
        <p:nvPicPr>
          <p:cNvPr id="2" name="圖片 1"/>
          <p:cNvPicPr>
            <a:picLocks noChangeAspect="1"/>
          </p:cNvPicPr>
          <p:nvPr/>
        </p:nvPicPr>
        <p:blipFill>
          <a:blip r:embed="rId3"/>
          <a:stretch>
            <a:fillRect/>
          </a:stretch>
        </p:blipFill>
        <p:spPr>
          <a:xfrm>
            <a:off x="1982852" y="55897"/>
            <a:ext cx="6045532" cy="6721475"/>
          </a:xfrm>
          <a:prstGeom prst="rect">
            <a:avLst/>
          </a:prstGeom>
          <a:ln w="28575">
            <a:solidFill>
              <a:srgbClr val="660033"/>
            </a:solidFill>
          </a:ln>
        </p:spPr>
      </p:pic>
    </p:spTree>
    <p:extLst>
      <p:ext uri="{BB962C8B-B14F-4D97-AF65-F5344CB8AC3E}">
        <p14:creationId xmlns:p14="http://schemas.microsoft.com/office/powerpoint/2010/main" val="1775132431"/>
      </p:ext>
    </p:extLst>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A1FC3DC-380E-4D8F-A20A-BE5B69EA8A2E}" type="slidenum">
              <a:rPr lang="en-US" altLang="zh-TW" sz="1400" smtClean="0">
                <a:solidFill>
                  <a:srgbClr val="AD1F1F"/>
                </a:solidFill>
                <a:latin typeface="Times New Roman" panose="02020603050405020304" pitchFamily="18" charset="0"/>
              </a:rPr>
              <a:pPr>
                <a:spcBef>
                  <a:spcPct val="0"/>
                </a:spcBef>
                <a:buClrTx/>
                <a:buSzTx/>
                <a:buFontTx/>
                <a:buNone/>
                <a:defRPr/>
              </a:pPr>
              <a:t>206</a:t>
            </a:fld>
            <a:endParaRPr lang="en-US" altLang="zh-TW" sz="1400">
              <a:solidFill>
                <a:srgbClr val="AD1F1F"/>
              </a:solidFill>
              <a:latin typeface="Times New Roman" panose="02020603050405020304" pitchFamily="18" charset="0"/>
            </a:endParaRPr>
          </a:p>
        </p:txBody>
      </p:sp>
      <p:pic>
        <p:nvPicPr>
          <p:cNvPr id="237571" name="圖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12700"/>
            <a:ext cx="5710237" cy="6837363"/>
          </a:xfrm>
          <a:prstGeom prst="rect">
            <a:avLst/>
          </a:prstGeom>
          <a:noFill/>
          <a:ln w="25400">
            <a:solidFill>
              <a:srgbClr val="660033"/>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extLst>
          </p:cNvPr>
          <p:cNvSpPr txBox="1">
            <a:spLocks noChangeArrowheads="1"/>
          </p:cNvSpPr>
          <p:nvPr/>
        </p:nvSpPr>
        <p:spPr>
          <a:xfrm>
            <a:off x="206375" y="225425"/>
            <a:ext cx="2097088" cy="1295400"/>
          </a:xfrm>
          <a:prstGeom prst="rect">
            <a:avLst/>
          </a:prstGeom>
        </p:spPr>
        <p:txBody>
          <a:bodyPr anchor="ctr">
            <a:normAutofit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algn="just" eaLnBrk="1" hangingPunct="1">
              <a:defRPr/>
            </a:pPr>
            <a:r>
              <a:rPr lang="en-US" altLang="zh-TW" sz="2000" b="1" cap="none" smtClean="0">
                <a:solidFill>
                  <a:srgbClr val="003399"/>
                </a:solidFill>
                <a:effectLst/>
                <a:latin typeface="+mj-ea"/>
                <a:cs typeface="Times New Roman" panose="02020603050405020304" pitchFamily="18" charset="0"/>
              </a:rPr>
              <a:t>107.12.5</a:t>
            </a:r>
            <a:r>
              <a:rPr lang="zh-TW" altLang="en-US" sz="2000" b="1" cap="none" smtClean="0">
                <a:solidFill>
                  <a:srgbClr val="003399"/>
                </a:solidFill>
                <a:effectLst/>
                <a:latin typeface="+mj-ea"/>
                <a:cs typeface="Times New Roman" panose="02020603050405020304" pitchFamily="18" charset="0"/>
              </a:rPr>
              <a:t>工程企字第</a:t>
            </a:r>
            <a:r>
              <a:rPr lang="en-US" altLang="zh-TW" sz="2000" b="1" cap="none">
                <a:solidFill>
                  <a:srgbClr val="003399"/>
                </a:solidFill>
                <a:effectLst/>
                <a:latin typeface="+mj-ea"/>
                <a:cs typeface="Times New Roman" panose="02020603050405020304" pitchFamily="18" charset="0"/>
              </a:rPr>
              <a:t>1070050046</a:t>
            </a:r>
            <a:r>
              <a:rPr lang="zh-TW" altLang="en-US" sz="2000" b="1" cap="none" smtClean="0">
                <a:solidFill>
                  <a:srgbClr val="003399"/>
                </a:solidFill>
                <a:effectLst/>
                <a:latin typeface="+mj-ea"/>
                <a:cs typeface="Times New Roman" panose="02020603050405020304" pitchFamily="18" charset="0"/>
              </a:rPr>
              <a:t>號函修正</a:t>
            </a:r>
            <a:r>
              <a:rPr lang="en-US" altLang="zh-TW" sz="2000" b="1" cap="none" smtClean="0">
                <a:solidFill>
                  <a:srgbClr val="660033"/>
                </a:solidFill>
                <a:effectLst/>
                <a:latin typeface="+mj-ea"/>
                <a:cs typeface="Times New Roman" panose="02020603050405020304" pitchFamily="18" charset="0"/>
              </a:rPr>
              <a:t>(</a:t>
            </a:r>
            <a:r>
              <a:rPr lang="zh-TW" altLang="en-US" sz="2000" b="1" cap="none" smtClean="0">
                <a:solidFill>
                  <a:srgbClr val="660033"/>
                </a:solidFill>
                <a:effectLst/>
                <a:latin typeface="+mj-ea"/>
                <a:cs typeface="Times New Roman" panose="02020603050405020304" pitchFamily="18" charset="0"/>
              </a:rPr>
              <a:t>第</a:t>
            </a:r>
            <a:r>
              <a:rPr lang="en-US" altLang="zh-TW" sz="2000" b="1" cap="none" smtClean="0">
                <a:solidFill>
                  <a:srgbClr val="660033"/>
                </a:solidFill>
                <a:effectLst/>
                <a:latin typeface="+mj-ea"/>
                <a:cs typeface="Times New Roman" panose="02020603050405020304" pitchFamily="18" charset="0"/>
              </a:rPr>
              <a:t>2/3</a:t>
            </a:r>
            <a:r>
              <a:rPr lang="zh-TW" altLang="en-US" sz="2000" b="1" cap="none" smtClean="0">
                <a:solidFill>
                  <a:srgbClr val="660033"/>
                </a:solidFill>
                <a:effectLst/>
                <a:latin typeface="+mj-ea"/>
                <a:cs typeface="Times New Roman" panose="02020603050405020304" pitchFamily="18" charset="0"/>
              </a:rPr>
              <a:t>頁</a:t>
            </a:r>
            <a:r>
              <a:rPr lang="en-US" altLang="zh-TW" sz="2000" b="1" cap="none" smtClean="0">
                <a:solidFill>
                  <a:srgbClr val="660033"/>
                </a:solidFill>
                <a:effectLst/>
                <a:latin typeface="+mj-ea"/>
                <a:cs typeface="Times New Roman" panose="02020603050405020304" pitchFamily="18" charset="0"/>
              </a:rPr>
              <a:t>)</a:t>
            </a:r>
            <a:endParaRPr lang="zh-TW" altLang="en-US" sz="2000" b="1" cap="none" dirty="0">
              <a:solidFill>
                <a:srgbClr val="660033"/>
              </a:solidFill>
              <a:effectLst/>
              <a:latin typeface="+mj-ea"/>
            </a:endParaRPr>
          </a:p>
        </p:txBody>
      </p:sp>
    </p:spTree>
    <p:extLst>
      <p:ext uri="{BB962C8B-B14F-4D97-AF65-F5344CB8AC3E}">
        <p14:creationId xmlns:p14="http://schemas.microsoft.com/office/powerpoint/2010/main" val="2720440612"/>
      </p:ext>
    </p:extLst>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A4A67F55-2606-42BE-AFEF-EF5398E89C07}" type="slidenum">
              <a:rPr lang="en-US" altLang="zh-TW" sz="1400" smtClean="0">
                <a:solidFill>
                  <a:srgbClr val="AD1F1F"/>
                </a:solidFill>
                <a:latin typeface="Times New Roman" panose="02020603050405020304" pitchFamily="18" charset="0"/>
              </a:rPr>
              <a:pPr>
                <a:spcBef>
                  <a:spcPct val="0"/>
                </a:spcBef>
                <a:buClrTx/>
                <a:buSzTx/>
                <a:buFontTx/>
                <a:buNone/>
                <a:defRPr/>
              </a:pPr>
              <a:t>207</a:t>
            </a:fld>
            <a:endParaRPr lang="en-US" altLang="zh-TW" sz="1400">
              <a:solidFill>
                <a:srgbClr val="AD1F1F"/>
              </a:solidFill>
              <a:latin typeface="Times New Roman" panose="02020603050405020304" pitchFamily="18" charset="0"/>
            </a:endParaRPr>
          </a:p>
        </p:txBody>
      </p:sp>
      <p:sp>
        <p:nvSpPr>
          <p:cNvPr id="6" name="Rectangle 2">
            <a:extLst>
              <a:ext uri="{FF2B5EF4-FFF2-40B4-BE49-F238E27FC236}"/>
            </a:extLst>
          </p:cNvPr>
          <p:cNvSpPr txBox="1">
            <a:spLocks noChangeArrowheads="1"/>
          </p:cNvSpPr>
          <p:nvPr/>
        </p:nvSpPr>
        <p:spPr>
          <a:xfrm>
            <a:off x="206375" y="225425"/>
            <a:ext cx="2097088" cy="1295400"/>
          </a:xfrm>
          <a:prstGeom prst="rect">
            <a:avLst/>
          </a:prstGeom>
        </p:spPr>
        <p:txBody>
          <a:bodyPr anchor="ctr">
            <a:normAutofit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algn="just" eaLnBrk="1" hangingPunct="1">
              <a:defRPr/>
            </a:pPr>
            <a:r>
              <a:rPr lang="en-US" altLang="zh-TW" sz="2000" b="1" cap="none" smtClean="0">
                <a:solidFill>
                  <a:srgbClr val="003399"/>
                </a:solidFill>
                <a:effectLst/>
                <a:latin typeface="+mj-ea"/>
                <a:cs typeface="Times New Roman" panose="02020603050405020304" pitchFamily="18" charset="0"/>
              </a:rPr>
              <a:t>107.12.5</a:t>
            </a:r>
            <a:r>
              <a:rPr lang="zh-TW" altLang="en-US" sz="2000" b="1" cap="none" smtClean="0">
                <a:solidFill>
                  <a:srgbClr val="003399"/>
                </a:solidFill>
                <a:effectLst/>
                <a:latin typeface="+mj-ea"/>
                <a:cs typeface="Times New Roman" panose="02020603050405020304" pitchFamily="18" charset="0"/>
              </a:rPr>
              <a:t>工程企字第</a:t>
            </a:r>
            <a:r>
              <a:rPr lang="en-US" altLang="zh-TW" sz="2000" b="1" cap="none">
                <a:solidFill>
                  <a:srgbClr val="003399"/>
                </a:solidFill>
                <a:effectLst/>
                <a:latin typeface="+mj-ea"/>
                <a:cs typeface="Times New Roman" panose="02020603050405020304" pitchFamily="18" charset="0"/>
              </a:rPr>
              <a:t>1070050046</a:t>
            </a:r>
            <a:r>
              <a:rPr lang="zh-TW" altLang="en-US" sz="2000" b="1" cap="none" smtClean="0">
                <a:solidFill>
                  <a:srgbClr val="003399"/>
                </a:solidFill>
                <a:effectLst/>
                <a:latin typeface="+mj-ea"/>
                <a:cs typeface="Times New Roman" panose="02020603050405020304" pitchFamily="18" charset="0"/>
              </a:rPr>
              <a:t>號函修正</a:t>
            </a:r>
            <a:r>
              <a:rPr lang="en-US" altLang="zh-TW" sz="2000" b="1" cap="none" smtClean="0">
                <a:solidFill>
                  <a:srgbClr val="660033"/>
                </a:solidFill>
                <a:effectLst/>
                <a:latin typeface="+mj-ea"/>
                <a:cs typeface="Times New Roman" panose="02020603050405020304" pitchFamily="18" charset="0"/>
              </a:rPr>
              <a:t>(</a:t>
            </a:r>
            <a:r>
              <a:rPr lang="zh-TW" altLang="en-US" sz="2000" b="1" cap="none" smtClean="0">
                <a:solidFill>
                  <a:srgbClr val="660033"/>
                </a:solidFill>
                <a:effectLst/>
                <a:latin typeface="+mj-ea"/>
                <a:cs typeface="Times New Roman" panose="02020603050405020304" pitchFamily="18" charset="0"/>
              </a:rPr>
              <a:t>第</a:t>
            </a:r>
            <a:r>
              <a:rPr lang="en-US" altLang="zh-TW" sz="2000" b="1" cap="none" smtClean="0">
                <a:solidFill>
                  <a:srgbClr val="660033"/>
                </a:solidFill>
                <a:effectLst/>
                <a:latin typeface="+mj-ea"/>
                <a:cs typeface="Times New Roman" panose="02020603050405020304" pitchFamily="18" charset="0"/>
              </a:rPr>
              <a:t>3/3</a:t>
            </a:r>
            <a:r>
              <a:rPr lang="zh-TW" altLang="en-US" sz="2000" b="1" cap="none" smtClean="0">
                <a:solidFill>
                  <a:srgbClr val="660033"/>
                </a:solidFill>
                <a:effectLst/>
                <a:latin typeface="+mj-ea"/>
                <a:cs typeface="Times New Roman" panose="02020603050405020304" pitchFamily="18" charset="0"/>
              </a:rPr>
              <a:t>頁</a:t>
            </a:r>
            <a:r>
              <a:rPr lang="en-US" altLang="zh-TW" sz="2000" b="1" cap="none" smtClean="0">
                <a:solidFill>
                  <a:srgbClr val="660033"/>
                </a:solidFill>
                <a:effectLst/>
                <a:latin typeface="+mj-ea"/>
                <a:cs typeface="Times New Roman" panose="02020603050405020304" pitchFamily="18" charset="0"/>
              </a:rPr>
              <a:t>)</a:t>
            </a:r>
            <a:endParaRPr lang="zh-TW" altLang="en-US" sz="2000" b="1" cap="none" dirty="0">
              <a:solidFill>
                <a:srgbClr val="660033"/>
              </a:solidFill>
              <a:effectLst/>
              <a:latin typeface="+mj-ea"/>
            </a:endParaRPr>
          </a:p>
        </p:txBody>
      </p:sp>
      <p:pic>
        <p:nvPicPr>
          <p:cNvPr id="238596" name="圖片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92075"/>
            <a:ext cx="5457825" cy="6721475"/>
          </a:xfrm>
          <a:prstGeom prst="rect">
            <a:avLst/>
          </a:prstGeom>
          <a:noFill/>
          <a:ln w="25400">
            <a:solidFill>
              <a:srgbClr val="660033"/>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024037"/>
      </p:ext>
    </p:extLst>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84A0A23-1613-4659-8B49-DD50F0E5F8E5}" type="slidenum">
              <a:rPr lang="en-US" altLang="zh-TW" sz="1400" smtClean="0">
                <a:solidFill>
                  <a:srgbClr val="AD1F1F"/>
                </a:solidFill>
                <a:latin typeface="Times New Roman" panose="02020603050405020304" pitchFamily="18" charset="0"/>
              </a:rPr>
              <a:pPr>
                <a:spcBef>
                  <a:spcPct val="0"/>
                </a:spcBef>
                <a:buClrTx/>
                <a:buSzTx/>
                <a:buFontTx/>
                <a:buNone/>
                <a:defRPr/>
              </a:pPr>
              <a:t>208</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1331640" y="800708"/>
            <a:ext cx="540060" cy="5076564"/>
          </a:xfrm>
        </p:spPr>
        <p:txBody>
          <a:bodyPr wrap="square" lIns="91440" tIns="45720" rIns="91440" bIns="45720" numCol="1" anchorCtr="0" compatLnSpc="1">
            <a:prstTxWarp prst="textNoShape">
              <a:avLst/>
            </a:prstTxWarp>
            <a:normAutofit fontScale="90000"/>
          </a:bodyPr>
          <a:lstStyle/>
          <a:p>
            <a:pPr algn="ctr" eaLnBrk="1" hangingPunct="1">
              <a:defRPr/>
            </a:pPr>
            <a:r>
              <a:rPr lang="zh-TW" altLang="en-US" sz="2800" b="1" cap="none" smtClean="0">
                <a:solidFill>
                  <a:srgbClr val="100278"/>
                </a:solidFill>
                <a:effectLst/>
                <a:latin typeface="+mj-ea"/>
              </a:rPr>
              <a:t>財物結算驗收證明書範本</a:t>
            </a:r>
            <a:r>
              <a:rPr lang="en-US" altLang="zh-TW" sz="2800" b="1" cap="none" smtClean="0">
                <a:solidFill>
                  <a:srgbClr val="100278"/>
                </a:solidFill>
                <a:effectLst/>
                <a:latin typeface="+mj-ea"/>
              </a:rPr>
              <a:t/>
            </a:r>
            <a:br>
              <a:rPr lang="en-US" altLang="zh-TW" sz="2800" b="1" cap="none" smtClean="0">
                <a:solidFill>
                  <a:srgbClr val="100278"/>
                </a:solidFill>
                <a:effectLst/>
                <a:latin typeface="+mj-ea"/>
              </a:rPr>
            </a:br>
            <a:endParaRPr lang="zh-TW" altLang="en-US" sz="2000" b="1" cap="none">
              <a:solidFill>
                <a:srgbClr val="100278"/>
              </a:solidFill>
              <a:effectLst/>
              <a:latin typeface="+mj-ea"/>
              <a:cs typeface="Times New Roman" panose="02020603050405020304" pitchFamily="18" charset="0"/>
            </a:endParaRPr>
          </a:p>
        </p:txBody>
      </p:sp>
      <p:pic>
        <p:nvPicPr>
          <p:cNvPr id="3" name="圖片 2"/>
          <p:cNvPicPr>
            <a:picLocks noChangeAspect="1"/>
          </p:cNvPicPr>
          <p:nvPr/>
        </p:nvPicPr>
        <p:blipFill>
          <a:blip r:embed="rId3"/>
          <a:stretch>
            <a:fillRect/>
          </a:stretch>
        </p:blipFill>
        <p:spPr>
          <a:xfrm>
            <a:off x="1943708" y="35049"/>
            <a:ext cx="5868652" cy="6686426"/>
          </a:xfrm>
          <a:prstGeom prst="rect">
            <a:avLst/>
          </a:prstGeom>
          <a:ln>
            <a:solidFill>
              <a:srgbClr val="C00000"/>
            </a:solidFill>
          </a:ln>
        </p:spPr>
      </p:pic>
    </p:spTree>
    <p:extLst>
      <p:ext uri="{BB962C8B-B14F-4D97-AF65-F5344CB8AC3E}">
        <p14:creationId xmlns:p14="http://schemas.microsoft.com/office/powerpoint/2010/main" val="1891664469"/>
      </p:ext>
    </p:extLst>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84A0A23-1613-4659-8B49-DD50F0E5F8E5}" type="slidenum">
              <a:rPr lang="en-US" altLang="zh-TW" sz="1400" smtClean="0">
                <a:solidFill>
                  <a:srgbClr val="AD1F1F"/>
                </a:solidFill>
                <a:latin typeface="Times New Roman" panose="02020603050405020304" pitchFamily="18" charset="0"/>
              </a:rPr>
              <a:pPr>
                <a:spcBef>
                  <a:spcPct val="0"/>
                </a:spcBef>
                <a:buClrTx/>
                <a:buSzTx/>
                <a:buFontTx/>
                <a:buNone/>
                <a:defRPr/>
              </a:pPr>
              <a:t>209</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1331640" y="800708"/>
            <a:ext cx="540060" cy="5076564"/>
          </a:xfrm>
        </p:spPr>
        <p:txBody>
          <a:bodyPr wrap="square" lIns="91440" tIns="45720" rIns="91440" bIns="45720" numCol="1" anchorCtr="0" compatLnSpc="1">
            <a:prstTxWarp prst="textNoShape">
              <a:avLst/>
            </a:prstTxWarp>
            <a:normAutofit fontScale="90000"/>
          </a:bodyPr>
          <a:lstStyle/>
          <a:p>
            <a:pPr algn="ctr" eaLnBrk="1" hangingPunct="1">
              <a:defRPr/>
            </a:pPr>
            <a:r>
              <a:rPr lang="zh-TW" altLang="en-US" sz="2800" b="1" cap="none" smtClean="0">
                <a:solidFill>
                  <a:srgbClr val="006600"/>
                </a:solidFill>
                <a:effectLst/>
                <a:latin typeface="+mj-ea"/>
              </a:rPr>
              <a:t>勞務結算驗收證明書範本</a:t>
            </a:r>
            <a:r>
              <a:rPr lang="en-US" altLang="zh-TW" sz="2800" b="1" cap="none" smtClean="0">
                <a:solidFill>
                  <a:srgbClr val="006600"/>
                </a:solidFill>
                <a:effectLst/>
                <a:latin typeface="+mj-ea"/>
              </a:rPr>
              <a:t/>
            </a:r>
            <a:br>
              <a:rPr lang="en-US" altLang="zh-TW" sz="2800" b="1" cap="none" smtClean="0">
                <a:solidFill>
                  <a:srgbClr val="006600"/>
                </a:solidFill>
                <a:effectLst/>
                <a:latin typeface="+mj-ea"/>
              </a:rPr>
            </a:br>
            <a:endParaRPr lang="zh-TW" altLang="en-US" sz="2000" b="1" cap="none">
              <a:solidFill>
                <a:srgbClr val="006600"/>
              </a:solidFill>
              <a:effectLst/>
              <a:latin typeface="+mj-ea"/>
              <a:cs typeface="Times New Roman" panose="02020603050405020304" pitchFamily="18" charset="0"/>
            </a:endParaRPr>
          </a:p>
        </p:txBody>
      </p:sp>
      <p:pic>
        <p:nvPicPr>
          <p:cNvPr id="2" name="圖片 1"/>
          <p:cNvPicPr>
            <a:picLocks noChangeAspect="1"/>
          </p:cNvPicPr>
          <p:nvPr/>
        </p:nvPicPr>
        <p:blipFill>
          <a:blip r:embed="rId3"/>
          <a:stretch>
            <a:fillRect/>
          </a:stretch>
        </p:blipFill>
        <p:spPr>
          <a:xfrm>
            <a:off x="2026307" y="44624"/>
            <a:ext cx="5822057" cy="6737560"/>
          </a:xfrm>
          <a:prstGeom prst="rect">
            <a:avLst/>
          </a:prstGeom>
          <a:ln>
            <a:solidFill>
              <a:srgbClr val="C00000"/>
            </a:solidFill>
          </a:ln>
        </p:spPr>
      </p:pic>
    </p:spTree>
    <p:extLst>
      <p:ext uri="{BB962C8B-B14F-4D97-AF65-F5344CB8AC3E}">
        <p14:creationId xmlns:p14="http://schemas.microsoft.com/office/powerpoint/2010/main" val="13456330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4572E922-FCBB-456C-9243-05EF2C556311}" type="slidenum">
              <a:rPr lang="en-US" altLang="zh-TW" sz="1400" smtClean="0">
                <a:solidFill>
                  <a:srgbClr val="AD1F1F"/>
                </a:solidFill>
                <a:latin typeface="Times New Roman" panose="02020603050405020304" pitchFamily="18" charset="0"/>
              </a:rPr>
              <a:pPr>
                <a:spcBef>
                  <a:spcPct val="0"/>
                </a:spcBef>
                <a:buClrTx/>
                <a:buSzTx/>
                <a:buFontTx/>
                <a:buNone/>
                <a:defRPr/>
              </a:pPr>
              <a:t>21</a:t>
            </a:fld>
            <a:endParaRPr lang="en-US" altLang="zh-TW" sz="1400" smtClean="0">
              <a:solidFill>
                <a:srgbClr val="AD1F1F"/>
              </a:solidFill>
              <a:latin typeface="Times New Roman" panose="02020603050405020304" pitchFamily="18" charset="0"/>
            </a:endParaRPr>
          </a:p>
        </p:txBody>
      </p:sp>
      <p:sp>
        <p:nvSpPr>
          <p:cNvPr id="3" name="雲朵形圖說文字 2"/>
          <p:cNvSpPr/>
          <p:nvPr/>
        </p:nvSpPr>
        <p:spPr>
          <a:xfrm>
            <a:off x="1331640" y="1412776"/>
            <a:ext cx="6804756" cy="2592288"/>
          </a:xfrm>
          <a:prstGeom prst="cloudCallout">
            <a:avLst>
              <a:gd name="adj1" fmla="val -2317"/>
              <a:gd name="adj2" fmla="val 67957"/>
            </a:avLst>
          </a:prstGeom>
          <a:blipFill>
            <a:blip r:embed="rId3"/>
            <a:tile tx="0" ty="0" sx="100000" sy="100000" flip="none" algn="tl"/>
          </a:bli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smtClean="0">
                <a:solidFill>
                  <a:prstClr val="white"/>
                </a:solidFill>
                <a:latin typeface="微軟正黑體" panose="020B0604030504040204" pitchFamily="34" charset="-120"/>
              </a:rPr>
              <a:t>分別採購相機與腳架</a:t>
            </a:r>
            <a:endParaRPr lang="en-US" altLang="zh-TW" sz="3600" b="1" smtClean="0">
              <a:solidFill>
                <a:prstClr val="white"/>
              </a:solidFill>
              <a:latin typeface="微軟正黑體" panose="020B0604030504040204" pitchFamily="34" charset="-120"/>
            </a:endParaRPr>
          </a:p>
          <a:p>
            <a:pPr algn="ctr"/>
            <a:r>
              <a:rPr lang="en-US" altLang="zh-TW" sz="3600" b="1" smtClean="0">
                <a:solidFill>
                  <a:prstClr val="white"/>
                </a:solidFill>
                <a:latin typeface="微軟正黑體" panose="020B0604030504040204" pitchFamily="34" charset="-120"/>
              </a:rPr>
              <a:t>V.S.   </a:t>
            </a:r>
          </a:p>
          <a:p>
            <a:pPr algn="ctr"/>
            <a:r>
              <a:rPr lang="zh-TW" altLang="en-US" sz="3600" b="1" smtClean="0">
                <a:solidFill>
                  <a:prstClr val="white"/>
                </a:solidFill>
                <a:latin typeface="微軟正黑體" panose="020B0604030504040204" pitchFamily="34" charset="-120"/>
              </a:rPr>
              <a:t>旅遊活動分別採購</a:t>
            </a:r>
            <a:endParaRPr lang="zh-TW" altLang="en-US" sz="3600" b="1">
              <a:solidFill>
                <a:prstClr val="white"/>
              </a:solidFill>
              <a:latin typeface="微軟正黑體" panose="020B0604030504040204" pitchFamily="34" charset="-120"/>
            </a:endParaRPr>
          </a:p>
        </p:txBody>
      </p:sp>
      <p:sp>
        <p:nvSpPr>
          <p:cNvPr id="6" name="向上箭號圖說文字 5"/>
          <p:cNvSpPr/>
          <p:nvPr/>
        </p:nvSpPr>
        <p:spPr>
          <a:xfrm>
            <a:off x="3023828" y="4617132"/>
            <a:ext cx="3096344" cy="1692188"/>
          </a:xfrm>
          <a:prstGeom prst="upArrowCallout">
            <a:avLst/>
          </a:prstGeom>
          <a:blipFill>
            <a:blip r:embed="rId4"/>
            <a:tile tx="0" ty="0" sx="100000" sy="100000" flip="none" algn="tl"/>
          </a:blip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smtClean="0">
                <a:solidFill>
                  <a:prstClr val="black"/>
                </a:solidFill>
                <a:latin typeface="微軟正黑體" panose="020B0604030504040204" pitchFamily="34" charset="-120"/>
              </a:rPr>
              <a:t>適法性</a:t>
            </a:r>
            <a:r>
              <a:rPr lang="en-US" altLang="zh-TW" sz="3200" b="1" smtClean="0">
                <a:solidFill>
                  <a:prstClr val="black"/>
                </a:solidFill>
                <a:latin typeface="微軟正黑體" panose="020B0604030504040204" pitchFamily="34" charset="-120"/>
              </a:rPr>
              <a:t>??</a:t>
            </a:r>
          </a:p>
          <a:p>
            <a:pPr algn="ctr"/>
            <a:r>
              <a:rPr lang="zh-TW" altLang="en-US" sz="3200" b="1" smtClean="0">
                <a:solidFill>
                  <a:prstClr val="black"/>
                </a:solidFill>
                <a:latin typeface="微軟正黑體" panose="020B0604030504040204" pitchFamily="34" charset="-120"/>
              </a:rPr>
              <a:t>妥適性</a:t>
            </a:r>
            <a:r>
              <a:rPr lang="en-US" altLang="zh-TW" sz="3200" b="1" smtClean="0">
                <a:solidFill>
                  <a:prstClr val="black"/>
                </a:solidFill>
                <a:latin typeface="微軟正黑體" panose="020B0604030504040204" pitchFamily="34" charset="-120"/>
              </a:rPr>
              <a:t>??</a:t>
            </a:r>
            <a:endParaRPr lang="zh-TW" altLang="en-US" sz="3200" b="1">
              <a:solidFill>
                <a:prstClr val="black"/>
              </a:solidFill>
              <a:latin typeface="微軟正黑體" panose="020B0604030504040204" pitchFamily="34" charset="-120"/>
            </a:endParaRPr>
          </a:p>
        </p:txBody>
      </p:sp>
    </p:spTree>
    <p:extLst>
      <p:ext uri="{BB962C8B-B14F-4D97-AF65-F5344CB8AC3E}">
        <p14:creationId xmlns:p14="http://schemas.microsoft.com/office/powerpoint/2010/main" val="1603709215"/>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29FA1E9-E886-46A6-823C-E9A71404DFC3}" type="slidenum">
              <a:rPr lang="en-US" altLang="zh-TW" sz="1400" smtClean="0">
                <a:solidFill>
                  <a:srgbClr val="AD1F1F"/>
                </a:solidFill>
                <a:latin typeface="Times New Roman" panose="02020603050405020304" pitchFamily="18" charset="0"/>
              </a:rPr>
              <a:pPr>
                <a:spcBef>
                  <a:spcPct val="0"/>
                </a:spcBef>
                <a:buClrTx/>
                <a:buSzTx/>
                <a:buFontTx/>
                <a:buNone/>
                <a:defRPr/>
              </a:pPr>
              <a:t>210</a:t>
            </a:fld>
            <a:endParaRPr lang="en-US" altLang="zh-TW" sz="1400">
              <a:solidFill>
                <a:srgbClr val="AD1F1F"/>
              </a:solidFill>
              <a:latin typeface="Times New Roman" panose="02020603050405020304" pitchFamily="18" charset="0"/>
            </a:endParaRPr>
          </a:p>
        </p:txBody>
      </p:sp>
      <p:sp>
        <p:nvSpPr>
          <p:cNvPr id="2" name="書卷 (水平) 1">
            <a:extLst/>
          </p:cNvPr>
          <p:cNvSpPr/>
          <p:nvPr/>
        </p:nvSpPr>
        <p:spPr>
          <a:xfrm>
            <a:off x="1727200" y="2347913"/>
            <a:ext cx="6084888" cy="1873250"/>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200" b="1">
                <a:solidFill>
                  <a:srgbClr val="100278"/>
                </a:solidFill>
                <a:latin typeface="微軟正黑體" panose="020B0604030504040204" pitchFamily="34" charset="-120"/>
              </a:rPr>
              <a:t>減價收受須否雙方合意、減價金額須否訂底價、議價</a:t>
            </a:r>
            <a:endParaRPr lang="zh-TW" altLang="en-US" sz="3200">
              <a:solidFill>
                <a:prstClr val="white"/>
              </a:solidFill>
              <a:latin typeface="微軟正黑體" panose="020B0604030504040204" pitchFamily="34" charset="-120"/>
            </a:endParaRPr>
          </a:p>
        </p:txBody>
      </p:sp>
    </p:spTree>
    <p:extLst>
      <p:ext uri="{BB962C8B-B14F-4D97-AF65-F5344CB8AC3E}">
        <p14:creationId xmlns:p14="http://schemas.microsoft.com/office/powerpoint/2010/main" val="3845204571"/>
      </p:ext>
    </p:extLst>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F5536C2-57E6-4FD2-AC74-F4A40CE16C0C}" type="slidenum">
              <a:rPr lang="en-US" altLang="zh-TW" sz="1400" smtClean="0">
                <a:solidFill>
                  <a:srgbClr val="AD1F1F"/>
                </a:solidFill>
                <a:latin typeface="Times New Roman" panose="02020603050405020304" pitchFamily="18" charset="0"/>
              </a:rPr>
              <a:pPr>
                <a:spcBef>
                  <a:spcPct val="0"/>
                </a:spcBef>
                <a:buClrTx/>
                <a:buSzTx/>
                <a:buFontTx/>
                <a:buNone/>
                <a:defRPr/>
              </a:pPr>
              <a:t>211</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86891" y="1089273"/>
            <a:ext cx="8497577" cy="5387727"/>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zh-TW" altLang="en-US" sz="2600" b="1" smtClean="0">
                <a:solidFill>
                  <a:srgbClr val="AD1F1F"/>
                </a:solidFill>
                <a:latin typeface="微軟正黑體" panose="020B0604030504040204" pitchFamily="34" charset="-120"/>
                <a:ea typeface="微軟正黑體" panose="020B0604030504040204" pitchFamily="34" charset="-120"/>
              </a:rPr>
              <a:t>採購</a:t>
            </a:r>
            <a:r>
              <a:rPr lang="zh-TW" altLang="en-US" sz="2600" b="1" dirty="0">
                <a:solidFill>
                  <a:srgbClr val="AD1F1F"/>
                </a:solidFill>
                <a:latin typeface="微軟正黑體" panose="020B0604030504040204" pitchFamily="34" charset="-120"/>
                <a:ea typeface="微軟正黑體" panose="020B0604030504040204" pitchFamily="34" charset="-120"/>
              </a:rPr>
              <a:t>法第</a:t>
            </a:r>
            <a:r>
              <a:rPr lang="en-US" altLang="zh-TW" sz="2600" b="1">
                <a:solidFill>
                  <a:srgbClr val="AD1F1F"/>
                </a:solidFill>
                <a:latin typeface="微軟正黑體" panose="020B0604030504040204" pitchFamily="34" charset="-120"/>
                <a:ea typeface="微軟正黑體" panose="020B0604030504040204" pitchFamily="34" charset="-120"/>
              </a:rPr>
              <a:t>72</a:t>
            </a:r>
            <a:r>
              <a:rPr lang="zh-TW" altLang="en-US" sz="2600" b="1" smtClean="0">
                <a:solidFill>
                  <a:srgbClr val="AD1F1F"/>
                </a:solidFill>
                <a:latin typeface="微軟正黑體" panose="020B0604030504040204" pitchFamily="34" charset="-120"/>
                <a:ea typeface="微軟正黑體" panose="020B0604030504040204" pitchFamily="34" charset="-120"/>
              </a:rPr>
              <a:t>條第</a:t>
            </a:r>
            <a:r>
              <a:rPr lang="en-US" altLang="zh-TW" sz="2600" b="1" smtClean="0">
                <a:solidFill>
                  <a:srgbClr val="AD1F1F"/>
                </a:solidFill>
                <a:latin typeface="微軟正黑體" panose="020B0604030504040204" pitchFamily="34" charset="-120"/>
                <a:ea typeface="微軟正黑體" panose="020B0604030504040204" pitchFamily="34" charset="-120"/>
              </a:rPr>
              <a:t>2</a:t>
            </a:r>
            <a:r>
              <a:rPr lang="zh-TW" altLang="en-US" sz="2600" b="1" smtClean="0">
                <a:solidFill>
                  <a:srgbClr val="AD1F1F"/>
                </a:solidFill>
                <a:latin typeface="微軟正黑體" panose="020B0604030504040204" pitchFamily="34" charset="-120"/>
                <a:ea typeface="微軟正黑體" panose="020B0604030504040204" pitchFamily="34" charset="-120"/>
              </a:rPr>
              <a:t>項</a:t>
            </a:r>
            <a:endParaRPr lang="zh-TW" altLang="en-US" sz="2600" b="1" dirty="0">
              <a:solidFill>
                <a:srgbClr val="AD1F1F"/>
              </a:solidFill>
              <a:latin typeface="微軟正黑體" panose="020B0604030504040204" pitchFamily="34" charset="-120"/>
              <a:ea typeface="微軟正黑體" panose="020B0604030504040204" pitchFamily="34" charset="-120"/>
            </a:endParaRPr>
          </a:p>
          <a:p>
            <a:pPr marL="257175" lvl="1" indent="638175" algn="just" eaLnBrk="1" hangingPunct="1">
              <a:buClr>
                <a:srgbClr val="006600"/>
              </a:buClr>
              <a:buSzPct val="75000"/>
              <a:defRPr/>
            </a:pPr>
            <a:r>
              <a:rPr lang="zh-TW" altLang="en-US" sz="2600" b="1" u="sng" smtClean="0">
                <a:solidFill>
                  <a:srgbClr val="0000FF"/>
                </a:solidFill>
                <a:latin typeface="微軟正黑體" panose="020B0604030504040204" pitchFamily="34" charset="-120"/>
                <a:ea typeface="微軟正黑體" panose="020B0604030504040204" pitchFamily="34" charset="-120"/>
              </a:rPr>
              <a:t>驗收</a:t>
            </a:r>
            <a:r>
              <a:rPr lang="zh-TW" altLang="en-US" sz="2600" b="1" dirty="0">
                <a:solidFill>
                  <a:srgbClr val="006600"/>
                </a:solidFill>
                <a:latin typeface="微軟正黑體" panose="020B0604030504040204" pitchFamily="34" charset="-120"/>
                <a:ea typeface="微軟正黑體" panose="020B0604030504040204" pitchFamily="34" charset="-120"/>
              </a:rPr>
              <a:t>結果與規定</a:t>
            </a:r>
            <a:r>
              <a:rPr lang="zh-TW" altLang="en-US" sz="2600" b="1" u="sng" dirty="0">
                <a:solidFill>
                  <a:srgbClr val="0000FF"/>
                </a:solidFill>
                <a:latin typeface="微軟正黑體" panose="020B0604030504040204" pitchFamily="34" charset="-120"/>
                <a:ea typeface="微軟正黑體" panose="020B0604030504040204" pitchFamily="34" charset="-120"/>
              </a:rPr>
              <a:t>不符</a:t>
            </a:r>
            <a:r>
              <a:rPr lang="zh-TW" altLang="en-US" sz="2600" b="1" dirty="0">
                <a:solidFill>
                  <a:srgbClr val="006600"/>
                </a:solidFill>
                <a:latin typeface="微軟正黑體" panose="020B0604030504040204" pitchFamily="34" charset="-120"/>
                <a:ea typeface="微軟正黑體" panose="020B0604030504040204" pitchFamily="34" charset="-120"/>
              </a:rPr>
              <a:t>，而</a:t>
            </a:r>
            <a:r>
              <a:rPr lang="zh-TW" altLang="en-US" sz="2600" b="1" u="sng" dirty="0">
                <a:solidFill>
                  <a:srgbClr val="0000FF"/>
                </a:solidFill>
                <a:latin typeface="微軟正黑體" panose="020B0604030504040204" pitchFamily="34" charset="-120"/>
                <a:ea typeface="微軟正黑體" panose="020B0604030504040204" pitchFamily="34" charset="-120"/>
              </a:rPr>
              <a:t>不妨礙安全</a:t>
            </a:r>
            <a:r>
              <a:rPr lang="zh-TW" altLang="en-US" sz="2600" b="1" dirty="0">
                <a:solidFill>
                  <a:srgbClr val="006600"/>
                </a:solidFill>
                <a:latin typeface="微軟正黑體" panose="020B0604030504040204" pitchFamily="34" charset="-120"/>
                <a:ea typeface="微軟正黑體" panose="020B0604030504040204" pitchFamily="34" charset="-120"/>
              </a:rPr>
              <a:t>及</a:t>
            </a:r>
            <a:r>
              <a:rPr lang="zh-TW" altLang="en-US" sz="2600" b="1" u="sng" dirty="0">
                <a:solidFill>
                  <a:srgbClr val="0000FF"/>
                </a:solidFill>
                <a:latin typeface="微軟正黑體" panose="020B0604030504040204" pitchFamily="34" charset="-120"/>
                <a:ea typeface="微軟正黑體" panose="020B0604030504040204" pitchFamily="34" charset="-120"/>
              </a:rPr>
              <a:t>使用需求</a:t>
            </a:r>
            <a:r>
              <a:rPr lang="zh-TW" altLang="en-US" sz="2600" b="1" dirty="0">
                <a:solidFill>
                  <a:srgbClr val="006600"/>
                </a:solidFill>
                <a:latin typeface="微軟正黑體" panose="020B0604030504040204" pitchFamily="34" charset="-120"/>
                <a:ea typeface="微軟正黑體" panose="020B0604030504040204" pitchFamily="34" charset="-120"/>
              </a:rPr>
              <a:t>，亦</a:t>
            </a:r>
            <a:r>
              <a:rPr lang="zh-TW" altLang="en-US" sz="2600" b="1" u="sng" dirty="0">
                <a:solidFill>
                  <a:srgbClr val="0000FF"/>
                </a:solidFill>
                <a:latin typeface="微軟正黑體" panose="020B0604030504040204" pitchFamily="34" charset="-120"/>
                <a:ea typeface="微軟正黑體" panose="020B0604030504040204" pitchFamily="34" charset="-120"/>
              </a:rPr>
              <a:t>無減少通常效用</a:t>
            </a:r>
            <a:r>
              <a:rPr lang="zh-TW" altLang="en-US" sz="2600" b="1" dirty="0">
                <a:solidFill>
                  <a:srgbClr val="006600"/>
                </a:solidFill>
                <a:latin typeface="微軟正黑體" panose="020B0604030504040204" pitchFamily="34" charset="-120"/>
                <a:ea typeface="微軟正黑體" panose="020B0604030504040204" pitchFamily="34" charset="-120"/>
              </a:rPr>
              <a:t>或</a:t>
            </a:r>
            <a:r>
              <a:rPr lang="zh-TW" altLang="en-US" sz="2600" b="1" u="sng" dirty="0">
                <a:solidFill>
                  <a:srgbClr val="0000FF"/>
                </a:solidFill>
                <a:latin typeface="微軟正黑體" panose="020B0604030504040204" pitchFamily="34" charset="-120"/>
                <a:ea typeface="微軟正黑體" panose="020B0604030504040204" pitchFamily="34" charset="-120"/>
              </a:rPr>
              <a:t>契約</a:t>
            </a:r>
            <a:r>
              <a:rPr lang="zh-TW" altLang="en-US" sz="2600" b="1" dirty="0">
                <a:solidFill>
                  <a:srgbClr val="006600"/>
                </a:solidFill>
                <a:latin typeface="微軟正黑體" panose="020B0604030504040204" pitchFamily="34" charset="-120"/>
                <a:ea typeface="微軟正黑體" panose="020B0604030504040204" pitchFamily="34" charset="-120"/>
              </a:rPr>
              <a:t>預定</a:t>
            </a:r>
            <a:r>
              <a:rPr lang="zh-TW" altLang="en-US" sz="2600" b="1" u="sng" dirty="0">
                <a:solidFill>
                  <a:srgbClr val="0000FF"/>
                </a:solidFill>
                <a:latin typeface="微軟正黑體" panose="020B0604030504040204" pitchFamily="34" charset="-120"/>
                <a:ea typeface="微軟正黑體" panose="020B0604030504040204" pitchFamily="34" charset="-120"/>
              </a:rPr>
              <a:t>效用</a:t>
            </a:r>
            <a:r>
              <a:rPr lang="zh-TW" altLang="en-US" sz="2600" b="1" dirty="0">
                <a:solidFill>
                  <a:srgbClr val="006600"/>
                </a:solidFill>
                <a:latin typeface="微軟正黑體" panose="020B0604030504040204" pitchFamily="34" charset="-120"/>
                <a:ea typeface="微軟正黑體" panose="020B0604030504040204" pitchFamily="34" charset="-120"/>
              </a:rPr>
              <a:t>，經機關</a:t>
            </a:r>
            <a:r>
              <a:rPr lang="zh-TW" altLang="en-US" sz="2600" b="1" u="sng" dirty="0">
                <a:solidFill>
                  <a:srgbClr val="0000FF"/>
                </a:solidFill>
                <a:latin typeface="微軟正黑體" panose="020B0604030504040204" pitchFamily="34" charset="-120"/>
                <a:ea typeface="微軟正黑體" panose="020B0604030504040204" pitchFamily="34" charset="-120"/>
              </a:rPr>
              <a:t>檢討不必拆換</a:t>
            </a:r>
            <a:r>
              <a:rPr lang="zh-TW" altLang="en-US" sz="2600" b="1" dirty="0">
                <a:solidFill>
                  <a:srgbClr val="006600"/>
                </a:solidFill>
                <a:latin typeface="微軟正黑體" panose="020B0604030504040204" pitchFamily="34" charset="-120"/>
                <a:ea typeface="微軟正黑體" panose="020B0604030504040204" pitchFamily="34" charset="-120"/>
              </a:rPr>
              <a:t>或</a:t>
            </a:r>
            <a:r>
              <a:rPr lang="zh-TW" altLang="en-US" sz="2600" b="1" u="sng" dirty="0">
                <a:solidFill>
                  <a:srgbClr val="0000FF"/>
                </a:solidFill>
                <a:latin typeface="微軟正黑體" panose="020B0604030504040204" pitchFamily="34" charset="-120"/>
                <a:ea typeface="微軟正黑體" panose="020B0604030504040204" pitchFamily="34" charset="-120"/>
              </a:rPr>
              <a:t>拆換</a:t>
            </a:r>
            <a:r>
              <a:rPr lang="zh-TW" altLang="en-US" sz="2600" b="1" dirty="0">
                <a:solidFill>
                  <a:srgbClr val="006600"/>
                </a:solidFill>
                <a:latin typeface="微軟正黑體" panose="020B0604030504040204" pitchFamily="34" charset="-120"/>
                <a:ea typeface="微軟正黑體" panose="020B0604030504040204" pitchFamily="34" charset="-120"/>
              </a:rPr>
              <a:t>確有</a:t>
            </a:r>
            <a:r>
              <a:rPr lang="zh-TW" altLang="en-US" sz="2600" b="1" u="sng" dirty="0">
                <a:solidFill>
                  <a:srgbClr val="0000FF"/>
                </a:solidFill>
                <a:latin typeface="微軟正黑體" panose="020B0604030504040204" pitchFamily="34" charset="-120"/>
                <a:ea typeface="微軟正黑體" panose="020B0604030504040204" pitchFamily="34" charset="-120"/>
              </a:rPr>
              <a:t>困難者</a:t>
            </a:r>
            <a:r>
              <a:rPr lang="zh-TW" altLang="en-US" sz="2600" b="1" dirty="0">
                <a:solidFill>
                  <a:srgbClr val="006600"/>
                </a:solidFill>
                <a:latin typeface="微軟正黑體" panose="020B0604030504040204" pitchFamily="34" charset="-120"/>
                <a:ea typeface="微軟正黑體" panose="020B0604030504040204" pitchFamily="34" charset="-120"/>
              </a:rPr>
              <a:t>，</a:t>
            </a:r>
            <a:r>
              <a:rPr lang="zh-TW" altLang="en-US" sz="2600" b="1" u="sng" dirty="0">
                <a:solidFill>
                  <a:srgbClr val="C00000"/>
                </a:solidFill>
                <a:latin typeface="微軟正黑體" panose="020B0604030504040204" pitchFamily="34" charset="-120"/>
                <a:ea typeface="微軟正黑體" panose="020B0604030504040204" pitchFamily="34" charset="-120"/>
              </a:rPr>
              <a:t>得</a:t>
            </a:r>
            <a:r>
              <a:rPr lang="zh-TW" altLang="en-US" sz="2600" b="1" dirty="0">
                <a:solidFill>
                  <a:srgbClr val="006600"/>
                </a:solidFill>
                <a:latin typeface="微軟正黑體" panose="020B0604030504040204" pitchFamily="34" charset="-120"/>
                <a:ea typeface="微軟正黑體" panose="020B0604030504040204" pitchFamily="34" charset="-120"/>
              </a:rPr>
              <a:t>於必要時</a:t>
            </a:r>
            <a:r>
              <a:rPr lang="zh-TW" altLang="en-US" sz="2600" b="1" u="sng" dirty="0">
                <a:solidFill>
                  <a:srgbClr val="C00000"/>
                </a:solidFill>
                <a:latin typeface="微軟正黑體" panose="020B0604030504040204" pitchFamily="34" charset="-120"/>
                <a:ea typeface="微軟正黑體" panose="020B0604030504040204" pitchFamily="34" charset="-120"/>
              </a:rPr>
              <a:t>減價收受</a:t>
            </a:r>
            <a:r>
              <a:rPr lang="zh-TW" altLang="en-US" sz="2600" b="1" dirty="0">
                <a:solidFill>
                  <a:srgbClr val="006600"/>
                </a:solidFill>
                <a:latin typeface="微軟正黑體" panose="020B0604030504040204" pitchFamily="34" charset="-120"/>
                <a:ea typeface="微軟正黑體" panose="020B0604030504040204" pitchFamily="34" charset="-120"/>
              </a:rPr>
              <a:t>。其在</a:t>
            </a:r>
            <a:r>
              <a:rPr lang="zh-TW" altLang="en-US" sz="2600" b="1" u="sng" dirty="0">
                <a:solidFill>
                  <a:srgbClr val="0000FF"/>
                </a:solidFill>
                <a:latin typeface="微軟正黑體" panose="020B0604030504040204" pitchFamily="34" charset="-120"/>
                <a:ea typeface="微軟正黑體" panose="020B0604030504040204" pitchFamily="34" charset="-120"/>
              </a:rPr>
              <a:t>查核金額以上</a:t>
            </a:r>
            <a:r>
              <a:rPr lang="zh-TW" altLang="en-US" sz="2600" b="1" dirty="0">
                <a:solidFill>
                  <a:srgbClr val="006600"/>
                </a:solidFill>
                <a:latin typeface="微軟正黑體" panose="020B0604030504040204" pitchFamily="34" charset="-120"/>
                <a:ea typeface="微軟正黑體" panose="020B0604030504040204" pitchFamily="34" charset="-120"/>
              </a:rPr>
              <a:t>之採購，</a:t>
            </a:r>
            <a:r>
              <a:rPr lang="zh-TW" altLang="en-US" sz="2600" b="1" u="sng" dirty="0">
                <a:solidFill>
                  <a:srgbClr val="0000FF"/>
                </a:solidFill>
                <a:latin typeface="微軟正黑體" panose="020B0604030504040204" pitchFamily="34" charset="-120"/>
                <a:ea typeface="微軟正黑體" panose="020B0604030504040204" pitchFamily="34" charset="-120"/>
              </a:rPr>
              <a:t>應</a:t>
            </a:r>
            <a:r>
              <a:rPr lang="zh-TW" altLang="en-US" sz="2600" b="1" dirty="0">
                <a:solidFill>
                  <a:srgbClr val="006600"/>
                </a:solidFill>
                <a:latin typeface="微軟正黑體" panose="020B0604030504040204" pitchFamily="34" charset="-120"/>
                <a:ea typeface="微軟正黑體" panose="020B0604030504040204" pitchFamily="34" charset="-120"/>
              </a:rPr>
              <a:t>先</a:t>
            </a:r>
            <a:r>
              <a:rPr lang="zh-TW" altLang="en-US" sz="2600" b="1" u="sng" dirty="0">
                <a:solidFill>
                  <a:srgbClr val="0000FF"/>
                </a:solidFill>
                <a:latin typeface="微軟正黑體" panose="020B0604030504040204" pitchFamily="34" charset="-120"/>
                <a:ea typeface="微軟正黑體" panose="020B0604030504040204" pitchFamily="34" charset="-120"/>
              </a:rPr>
              <a:t>報經上級機關核准</a:t>
            </a:r>
            <a:r>
              <a:rPr lang="zh-TW" altLang="en-US" sz="2600" b="1" dirty="0">
                <a:solidFill>
                  <a:srgbClr val="006600"/>
                </a:solidFill>
                <a:latin typeface="微軟正黑體" panose="020B0604030504040204" pitchFamily="34" charset="-120"/>
                <a:ea typeface="微軟正黑體" panose="020B0604030504040204" pitchFamily="34" charset="-120"/>
              </a:rPr>
              <a:t>；</a:t>
            </a:r>
            <a:r>
              <a:rPr lang="zh-TW" altLang="en-US" sz="2600" b="1" u="sng" dirty="0">
                <a:solidFill>
                  <a:srgbClr val="0000FF"/>
                </a:solidFill>
                <a:latin typeface="微軟正黑體" panose="020B0604030504040204" pitchFamily="34" charset="-120"/>
                <a:ea typeface="微軟正黑體" panose="020B0604030504040204" pitchFamily="34" charset="-120"/>
              </a:rPr>
              <a:t>未達查核</a:t>
            </a:r>
            <a:r>
              <a:rPr lang="zh-TW" altLang="en-US" sz="2600" b="1" dirty="0">
                <a:solidFill>
                  <a:srgbClr val="006600"/>
                </a:solidFill>
                <a:latin typeface="微軟正黑體" panose="020B0604030504040204" pitchFamily="34" charset="-120"/>
                <a:ea typeface="微軟正黑體" panose="020B0604030504040204" pitchFamily="34" charset="-120"/>
              </a:rPr>
              <a:t>金額之採購，</a:t>
            </a:r>
            <a:r>
              <a:rPr lang="zh-TW" altLang="en-US" sz="2600" b="1" u="sng" dirty="0">
                <a:solidFill>
                  <a:srgbClr val="0000FF"/>
                </a:solidFill>
                <a:latin typeface="微軟正黑體" panose="020B0604030504040204" pitchFamily="34" charset="-120"/>
                <a:ea typeface="微軟正黑體" panose="020B0604030504040204" pitchFamily="34" charset="-120"/>
              </a:rPr>
              <a:t>應經機關</a:t>
            </a:r>
            <a:r>
              <a:rPr lang="zh-TW" altLang="en-US" sz="2600" b="1" dirty="0">
                <a:solidFill>
                  <a:srgbClr val="006600"/>
                </a:solidFill>
                <a:latin typeface="微軟正黑體" panose="020B0604030504040204" pitchFamily="34" charset="-120"/>
                <a:ea typeface="微軟正黑體" panose="020B0604030504040204" pitchFamily="34" charset="-120"/>
              </a:rPr>
              <a:t>首長或其授權人員</a:t>
            </a:r>
            <a:r>
              <a:rPr lang="zh-TW" altLang="en-US" sz="2600" b="1" u="sng">
                <a:solidFill>
                  <a:srgbClr val="0000FF"/>
                </a:solidFill>
                <a:latin typeface="微軟正黑體" panose="020B0604030504040204" pitchFamily="34" charset="-120"/>
                <a:ea typeface="微軟正黑體" panose="020B0604030504040204" pitchFamily="34" charset="-120"/>
              </a:rPr>
              <a:t>核准</a:t>
            </a:r>
            <a:r>
              <a:rPr lang="zh-TW" altLang="en-US" sz="2600" b="1" smtClean="0">
                <a:solidFill>
                  <a:srgbClr val="006600"/>
                </a:solidFill>
                <a:latin typeface="微軟正黑體" panose="020B0604030504040204" pitchFamily="34" charset="-120"/>
                <a:ea typeface="微軟正黑體" panose="020B0604030504040204" pitchFamily="34" charset="-120"/>
              </a:rPr>
              <a:t>。</a:t>
            </a:r>
            <a:endParaRPr lang="en-US" altLang="zh-TW" sz="2600" b="1" smtClean="0">
              <a:solidFill>
                <a:srgbClr val="006600"/>
              </a:solidFill>
              <a:latin typeface="微軟正黑體" panose="020B0604030504040204" pitchFamily="34" charset="-120"/>
              <a:ea typeface="微軟正黑體" panose="020B0604030504040204" pitchFamily="34" charset="-120"/>
            </a:endParaRPr>
          </a:p>
          <a:p>
            <a:pPr marL="261938" indent="-261938" algn="just" eaLnBrk="1" hangingPunct="1">
              <a:spcBef>
                <a:spcPts val="1200"/>
              </a:spcBef>
              <a:buClr>
                <a:prstClr val="black"/>
              </a:buClr>
              <a:buSzPct val="75000"/>
              <a:buFont typeface="Wingdings" pitchFamily="2" charset="2"/>
              <a:buChar char="l"/>
              <a:defRPr/>
            </a:pPr>
            <a:r>
              <a:rPr lang="zh-TW" altLang="en-US" sz="2600" b="1">
                <a:solidFill>
                  <a:srgbClr val="100278"/>
                </a:solidFill>
                <a:latin typeface="微軟正黑體" panose="020B0604030504040204" pitchFamily="34" charset="-120"/>
                <a:ea typeface="微軟正黑體" panose="020B0604030504040204" pitchFamily="34" charset="-120"/>
              </a:rPr>
              <a:t>採購契約範本第</a:t>
            </a:r>
            <a:r>
              <a:rPr lang="en-US" altLang="zh-TW" sz="2600" b="1">
                <a:solidFill>
                  <a:srgbClr val="100278"/>
                </a:solidFill>
                <a:latin typeface="微軟正黑體" panose="020B0604030504040204" pitchFamily="34" charset="-120"/>
                <a:ea typeface="微軟正黑體" panose="020B0604030504040204" pitchFamily="34" charset="-120"/>
              </a:rPr>
              <a:t>4</a:t>
            </a:r>
            <a:r>
              <a:rPr lang="zh-TW" altLang="en-US" sz="2600" b="1" smtClean="0">
                <a:solidFill>
                  <a:srgbClr val="100278"/>
                </a:solidFill>
                <a:latin typeface="微軟正黑體" panose="020B0604030504040204" pitchFamily="34" charset="-120"/>
                <a:ea typeface="微軟正黑體" panose="020B0604030504040204" pitchFamily="34" charset="-120"/>
              </a:rPr>
              <a:t>條契約</a:t>
            </a:r>
            <a:r>
              <a:rPr lang="zh-TW" altLang="en-US" sz="2600" b="1">
                <a:solidFill>
                  <a:srgbClr val="100278"/>
                </a:solidFill>
                <a:latin typeface="微軟正黑體" panose="020B0604030504040204" pitchFamily="34" charset="-120"/>
                <a:ea typeface="微軟正黑體" panose="020B0604030504040204" pitchFamily="34" charset="-120"/>
              </a:rPr>
              <a:t>價金之調整</a:t>
            </a:r>
          </a:p>
          <a:p>
            <a:pPr marL="808038" lvl="1" indent="-542925" algn="just" eaLnBrk="1" hangingPunct="1">
              <a:buClr>
                <a:srgbClr val="006600"/>
              </a:buClr>
              <a:buSzPct val="75000"/>
              <a:defRPr/>
            </a:pPr>
            <a:r>
              <a:rPr lang="en-US" altLang="zh-TW" sz="2600" b="1">
                <a:solidFill>
                  <a:srgbClr val="0000FF"/>
                </a:solidFill>
                <a:latin typeface="微軟正黑體" panose="020B0604030504040204" pitchFamily="34" charset="-120"/>
                <a:ea typeface="微軟正黑體" panose="020B0604030504040204" pitchFamily="34" charset="-120"/>
              </a:rPr>
              <a:t>(</a:t>
            </a:r>
            <a:r>
              <a:rPr lang="zh-TW" altLang="en-US" sz="2600" b="1">
                <a:solidFill>
                  <a:srgbClr val="0000FF"/>
                </a:solidFill>
                <a:latin typeface="微軟正黑體" panose="020B0604030504040204" pitchFamily="34" charset="-120"/>
                <a:ea typeface="微軟正黑體" panose="020B0604030504040204" pitchFamily="34" charset="-120"/>
              </a:rPr>
              <a:t>一</a:t>
            </a:r>
            <a:r>
              <a:rPr lang="en-US" altLang="zh-TW" sz="2600" b="1">
                <a:solidFill>
                  <a:srgbClr val="0000FF"/>
                </a:solidFill>
                <a:latin typeface="微軟正黑體" panose="020B0604030504040204" pitchFamily="34" charset="-120"/>
                <a:ea typeface="微軟正黑體" panose="020B0604030504040204" pitchFamily="34" charset="-120"/>
              </a:rPr>
              <a:t>)</a:t>
            </a:r>
            <a:r>
              <a:rPr lang="zh-TW" altLang="en-US" sz="2600" b="1">
                <a:solidFill>
                  <a:srgbClr val="0000FF"/>
                </a:solidFill>
                <a:latin typeface="微軟正黑體" panose="020B0604030504040204" pitchFamily="34" charset="-120"/>
                <a:ea typeface="微軟正黑體" panose="020B0604030504040204" pitchFamily="34" charset="-120"/>
              </a:rPr>
              <a:t>驗收結果與規定不符，而不妨礙安全及使用需求，亦無減少通常效用或契約預定效用，經機關檢討不必拆換、更換或拆換、更換確有困難者，得於必要時減價收受</a:t>
            </a:r>
            <a:r>
              <a:rPr lang="zh-TW" altLang="en-US" sz="2600" b="1" smtClean="0">
                <a:solidFill>
                  <a:srgbClr val="006600"/>
                </a:solidFill>
                <a:latin typeface="微軟正黑體" panose="020B0604030504040204" pitchFamily="34" charset="-120"/>
                <a:ea typeface="微軟正黑體" panose="020B0604030504040204" pitchFamily="34" charset="-120"/>
              </a:rPr>
              <a:t>。</a:t>
            </a:r>
            <a:endParaRPr lang="zh-TW" altLang="en-US" sz="2600" b="1">
              <a:solidFill>
                <a:srgbClr val="006600"/>
              </a:solidFill>
              <a:latin typeface="微軟正黑體" panose="020B0604030504040204" pitchFamily="34" charset="-120"/>
              <a:ea typeface="微軟正黑體" panose="020B0604030504040204" pitchFamily="34" charset="-120"/>
            </a:endParaRPr>
          </a:p>
          <a:p>
            <a:pPr marL="257175" lvl="1" indent="638175" algn="just" eaLnBrk="1" hangingPunct="1">
              <a:buClr>
                <a:srgbClr val="006600"/>
              </a:buClr>
              <a:buSzPct val="75000"/>
              <a:defRPr/>
            </a:pPr>
            <a:endParaRPr lang="zh-TW" altLang="en-US" sz="2600" b="1" dirty="0">
              <a:solidFill>
                <a:srgbClr val="006600"/>
              </a:solidFill>
              <a:latin typeface="微軟正黑體" panose="020B0604030504040204" pitchFamily="34" charset="-120"/>
              <a:ea typeface="微軟正黑體" panose="020B0604030504040204" pitchFamily="34" charset="-120"/>
            </a:endParaRPr>
          </a:p>
        </p:txBody>
      </p:sp>
      <p:sp>
        <p:nvSpPr>
          <p:cNvPr id="5" name="Rectangle 2"/>
          <p:cNvSpPr txBox="1">
            <a:spLocks noChangeArrowheads="1"/>
          </p:cNvSpPr>
          <p:nvPr/>
        </p:nvSpPr>
        <p:spPr>
          <a:xfrm>
            <a:off x="299873" y="510538"/>
            <a:ext cx="3241563" cy="540407"/>
          </a:xfrm>
          <a:prstGeom prst="rect">
            <a:avLst/>
          </a:prstGeom>
        </p:spPr>
        <p:txBody>
          <a:bodyPr vert="horz" wrap="square" lIns="91440" tIns="45720" rIns="91440" bIns="45720" numCol="1" anchor="ctr" anchorCtr="0" compatLnSpc="1">
            <a:prstTxWarp prst="textNoShape">
              <a:avLst/>
            </a:prstTxWarp>
            <a:normAutofit fontScale="90000"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a:solidFill>
                  <a:srgbClr val="003399"/>
                </a:solidFill>
                <a:effectLst/>
                <a:latin typeface="微軟正黑體" panose="020B0604030504040204" pitchFamily="34" charset="-120"/>
              </a:rPr>
              <a:t>減價收受規定</a:t>
            </a:r>
          </a:p>
        </p:txBody>
      </p:sp>
    </p:spTree>
    <p:extLst>
      <p:ext uri="{BB962C8B-B14F-4D97-AF65-F5344CB8AC3E}">
        <p14:creationId xmlns:p14="http://schemas.microsoft.com/office/powerpoint/2010/main" val="1162756411"/>
      </p:ext>
    </p:extLst>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964CE322-088D-48F3-926B-435C9F983901}" type="slidenum">
              <a:rPr kumimoji="0" lang="en-US" altLang="zh-TW" sz="1400" smtClean="0">
                <a:solidFill>
                  <a:srgbClr val="AD1F1F"/>
                </a:solidFill>
              </a:rPr>
              <a:pPr eaLnBrk="1" hangingPunct="1">
                <a:defRPr/>
              </a:pPr>
              <a:t>212</a:t>
            </a:fld>
            <a:endParaRPr kumimoji="0" lang="en-US" altLang="zh-TW" sz="1400">
              <a:solidFill>
                <a:srgbClr val="AD1F1F"/>
              </a:solidFill>
            </a:endParaRPr>
          </a:p>
        </p:txBody>
      </p:sp>
      <p:sp>
        <p:nvSpPr>
          <p:cNvPr id="295938" name="Rectangle 3">
            <a:extLst>
              <a:ext uri="{FF2B5EF4-FFF2-40B4-BE49-F238E27FC236}"/>
            </a:extLst>
          </p:cNvPr>
          <p:cNvSpPr>
            <a:spLocks noGrp="1" noChangeArrowheads="1"/>
          </p:cNvSpPr>
          <p:nvPr>
            <p:ph type="body" idx="4294967295"/>
          </p:nvPr>
        </p:nvSpPr>
        <p:spPr>
          <a:xfrm>
            <a:off x="107950" y="1160748"/>
            <a:ext cx="8785225" cy="5472608"/>
          </a:xfrm>
        </p:spPr>
        <p:txBody>
          <a:bodyPr/>
          <a:lstStyle/>
          <a:p>
            <a:pPr marL="268288" indent="-268288" algn="just" eaLnBrk="1" hangingPunct="1">
              <a:lnSpc>
                <a:spcPts val="3200"/>
              </a:lnSpc>
              <a:spcBef>
                <a:spcPts val="0"/>
              </a:spcBef>
              <a:defRPr/>
            </a:pPr>
            <a:r>
              <a:rPr lang="en-US" altLang="zh-TW" sz="2700" b="1" dirty="0">
                <a:solidFill>
                  <a:srgbClr val="0000FF"/>
                </a:solidFill>
                <a:latin typeface="+mj-ea"/>
                <a:ea typeface="+mj-ea"/>
              </a:rPr>
              <a:t>101.11.1</a:t>
            </a:r>
            <a:r>
              <a:rPr lang="zh-TW" altLang="en-US" sz="2700" b="1" dirty="0">
                <a:solidFill>
                  <a:srgbClr val="0000FF"/>
                </a:solidFill>
                <a:latin typeface="+mj-ea"/>
                <a:ea typeface="+mj-ea"/>
              </a:rPr>
              <a:t>工程企字第</a:t>
            </a:r>
            <a:r>
              <a:rPr lang="en-US" altLang="zh-TW" sz="2700" b="1" dirty="0">
                <a:solidFill>
                  <a:srgbClr val="0000FF"/>
                </a:solidFill>
                <a:latin typeface="+mj-ea"/>
                <a:ea typeface="+mj-ea"/>
              </a:rPr>
              <a:t>10100383950</a:t>
            </a:r>
            <a:r>
              <a:rPr lang="zh-TW" altLang="en-US" sz="2700" b="1" dirty="0">
                <a:solidFill>
                  <a:srgbClr val="0000FF"/>
                </a:solidFill>
                <a:latin typeface="+mj-ea"/>
                <a:ea typeface="+mj-ea"/>
              </a:rPr>
              <a:t>號函</a:t>
            </a:r>
            <a:r>
              <a:rPr lang="en-US" altLang="zh-TW" sz="2700" b="1" dirty="0">
                <a:solidFill>
                  <a:srgbClr val="660033"/>
                </a:solidFill>
                <a:latin typeface="+mj-ea"/>
                <a:ea typeface="+mj-ea"/>
              </a:rPr>
              <a:t>(</a:t>
            </a:r>
            <a:r>
              <a:rPr lang="zh-TW" altLang="en-US" sz="2700" b="1" dirty="0">
                <a:solidFill>
                  <a:srgbClr val="660033"/>
                </a:solidFill>
                <a:latin typeface="+mj-ea"/>
                <a:ea typeface="+mj-ea"/>
              </a:rPr>
              <a:t>減價收受疑義</a:t>
            </a:r>
            <a:r>
              <a:rPr lang="en-US" altLang="zh-TW" sz="2700" b="1" dirty="0">
                <a:solidFill>
                  <a:srgbClr val="660033"/>
                </a:solidFill>
                <a:latin typeface="+mj-ea"/>
                <a:ea typeface="+mj-ea"/>
              </a:rPr>
              <a:t>)</a:t>
            </a:r>
            <a:endParaRPr lang="zh-TW" altLang="en-US" sz="2700" b="1" dirty="0">
              <a:solidFill>
                <a:srgbClr val="660033"/>
              </a:solidFill>
              <a:latin typeface="+mj-ea"/>
              <a:ea typeface="+mj-ea"/>
            </a:endParaRPr>
          </a:p>
          <a:p>
            <a:pPr marL="625475" lvl="1" indent="-168275" algn="just" eaLnBrk="1" hangingPunct="1">
              <a:lnSpc>
                <a:spcPts val="3200"/>
              </a:lnSpc>
              <a:spcBef>
                <a:spcPts val="0"/>
              </a:spcBef>
              <a:buClr>
                <a:srgbClr val="100278"/>
              </a:buClr>
              <a:buFont typeface="Wingdings" pitchFamily="2" charset="2"/>
              <a:buChar char="Ø"/>
              <a:defRPr/>
            </a:pPr>
            <a:r>
              <a:rPr lang="zh-TW" altLang="en-US" sz="2700" b="1" dirty="0">
                <a:solidFill>
                  <a:srgbClr val="006600"/>
                </a:solidFill>
                <a:latin typeface="+mj-ea"/>
                <a:ea typeface="+mj-ea"/>
              </a:rPr>
              <a:t>採購法第</a:t>
            </a:r>
            <a:r>
              <a:rPr lang="en-US" altLang="zh-TW" sz="2700" b="1" dirty="0">
                <a:solidFill>
                  <a:srgbClr val="006600"/>
                </a:solidFill>
                <a:latin typeface="+mj-ea"/>
                <a:ea typeface="+mj-ea"/>
              </a:rPr>
              <a:t>72</a:t>
            </a:r>
            <a:r>
              <a:rPr lang="zh-TW" altLang="en-US" sz="2700" b="1" dirty="0">
                <a:solidFill>
                  <a:srgbClr val="006600"/>
                </a:solidFill>
                <a:latin typeface="+mj-ea"/>
                <a:ea typeface="+mj-ea"/>
              </a:rPr>
              <a:t>條規定：「</a:t>
            </a:r>
            <a:r>
              <a:rPr lang="en-US" altLang="zh-TW" sz="2700" b="1" dirty="0">
                <a:solidFill>
                  <a:srgbClr val="006600"/>
                </a:solidFill>
                <a:latin typeface="+mj-ea"/>
                <a:ea typeface="+mj-ea"/>
              </a:rPr>
              <a:t>…</a:t>
            </a:r>
            <a:r>
              <a:rPr lang="zh-TW" altLang="en-US" sz="2700" b="1" dirty="0">
                <a:solidFill>
                  <a:srgbClr val="006600"/>
                </a:solidFill>
                <a:latin typeface="+mj-ea"/>
                <a:ea typeface="+mj-ea"/>
              </a:rPr>
              <a:t>驗收結果與契約、圖說、貨樣規定不符者，應通知廠商限期改善、拆除、重作、退貨或換貨</a:t>
            </a:r>
            <a:r>
              <a:rPr lang="en-US" altLang="zh-TW" sz="2700" b="1" dirty="0">
                <a:solidFill>
                  <a:srgbClr val="006600"/>
                </a:solidFill>
                <a:latin typeface="+mj-ea"/>
                <a:ea typeface="+mj-ea"/>
              </a:rPr>
              <a:t>…</a:t>
            </a:r>
            <a:r>
              <a:rPr lang="zh-TW" altLang="en-US" sz="2700" b="1" dirty="0">
                <a:solidFill>
                  <a:srgbClr val="006600"/>
                </a:solidFill>
                <a:latin typeface="+mj-ea"/>
                <a:ea typeface="+mj-ea"/>
              </a:rPr>
              <a:t>（第</a:t>
            </a:r>
            <a:r>
              <a:rPr lang="en-US" altLang="zh-TW" sz="2700" b="1" dirty="0">
                <a:solidFill>
                  <a:srgbClr val="006600"/>
                </a:solidFill>
                <a:latin typeface="+mj-ea"/>
                <a:ea typeface="+mj-ea"/>
              </a:rPr>
              <a:t>1</a:t>
            </a:r>
            <a:r>
              <a:rPr lang="zh-TW" altLang="en-US" sz="2700" b="1" dirty="0">
                <a:solidFill>
                  <a:srgbClr val="006600"/>
                </a:solidFill>
                <a:latin typeface="+mj-ea"/>
                <a:ea typeface="+mj-ea"/>
              </a:rPr>
              <a:t>項）。驗收結果與規定不符，而不妨礙安全及使用需求，亦無減少通常效用或契約預定效用，經機關檢討不必拆換或拆換確有困難者，得於必要時減價收</a:t>
            </a:r>
            <a:r>
              <a:rPr lang="zh-TW" altLang="en-US" sz="2700" b="1">
                <a:solidFill>
                  <a:srgbClr val="006600"/>
                </a:solidFill>
                <a:latin typeface="+mj-ea"/>
                <a:ea typeface="+mj-ea"/>
              </a:rPr>
              <a:t>受</a:t>
            </a:r>
            <a:r>
              <a:rPr lang="zh-TW" altLang="en-US" sz="2700" b="1" smtClean="0">
                <a:solidFill>
                  <a:srgbClr val="006600"/>
                </a:solidFill>
                <a:latin typeface="+mj-ea"/>
                <a:ea typeface="+mj-ea"/>
              </a:rPr>
              <a:t>。</a:t>
            </a:r>
            <a:r>
              <a:rPr lang="en-US" altLang="zh-TW" sz="2700" b="1" smtClean="0">
                <a:solidFill>
                  <a:srgbClr val="006600"/>
                </a:solidFill>
                <a:latin typeface="+mj-ea"/>
                <a:ea typeface="+mj-ea"/>
              </a:rPr>
              <a:t>...</a:t>
            </a:r>
            <a:r>
              <a:rPr lang="zh-TW" altLang="en-US" sz="2700" b="1" smtClean="0">
                <a:solidFill>
                  <a:srgbClr val="006600"/>
                </a:solidFill>
                <a:latin typeface="+mj-ea"/>
                <a:ea typeface="+mj-ea"/>
              </a:rPr>
              <a:t>。</a:t>
            </a:r>
            <a:r>
              <a:rPr lang="zh-TW" altLang="en-US" sz="2700" b="1" dirty="0">
                <a:solidFill>
                  <a:srgbClr val="006600"/>
                </a:solidFill>
                <a:latin typeface="+mj-ea"/>
                <a:ea typeface="+mj-ea"/>
              </a:rPr>
              <a:t>」</a:t>
            </a:r>
            <a:r>
              <a:rPr lang="zh-TW" altLang="en-US" sz="2700" b="1" u="sng" dirty="0">
                <a:solidFill>
                  <a:srgbClr val="660033"/>
                </a:solidFill>
                <a:latin typeface="+mj-ea"/>
                <a:ea typeface="+mj-ea"/>
              </a:rPr>
              <a:t>爰機關驗收結果與契約規定不符，依上開規定於必要時辦理減價收受者，尚無須經廠商同意。</a:t>
            </a:r>
            <a:endParaRPr lang="en-US" altLang="zh-TW" sz="2700" b="1" u="sng" dirty="0">
              <a:solidFill>
                <a:srgbClr val="660033"/>
              </a:solidFill>
              <a:latin typeface="+mj-ea"/>
              <a:ea typeface="+mj-ea"/>
            </a:endParaRPr>
          </a:p>
          <a:p>
            <a:pPr marL="625475" lvl="1" indent="-168275" algn="just" eaLnBrk="1" hangingPunct="1">
              <a:lnSpc>
                <a:spcPts val="3200"/>
              </a:lnSpc>
              <a:spcBef>
                <a:spcPts val="0"/>
              </a:spcBef>
              <a:buClr>
                <a:srgbClr val="100278"/>
              </a:buClr>
              <a:buFont typeface="Wingdings" pitchFamily="2" charset="2"/>
              <a:buChar char="Ø"/>
              <a:defRPr/>
            </a:pPr>
            <a:r>
              <a:rPr lang="zh-TW" altLang="en-US" sz="2700" b="1" dirty="0">
                <a:solidFill>
                  <a:srgbClr val="006600"/>
                </a:solidFill>
                <a:latin typeface="+mj-ea"/>
                <a:ea typeface="+mj-ea"/>
                <a:cs typeface="Times New Roman" pitchFamily="18" charset="0"/>
              </a:rPr>
              <a:t>機關依上開規定辦理</a:t>
            </a:r>
            <a:r>
              <a:rPr lang="zh-TW" altLang="en-US" sz="2700" b="1" u="sng" dirty="0">
                <a:solidFill>
                  <a:srgbClr val="660033"/>
                </a:solidFill>
                <a:latin typeface="+mj-ea"/>
                <a:ea typeface="+mj-ea"/>
              </a:rPr>
              <a:t>減價收受</a:t>
            </a:r>
            <a:r>
              <a:rPr lang="zh-TW" altLang="en-US" sz="2700" b="1" dirty="0">
                <a:solidFill>
                  <a:srgbClr val="006600"/>
                </a:solidFill>
                <a:latin typeface="+mj-ea"/>
                <a:ea typeface="+mj-ea"/>
                <a:cs typeface="Times New Roman" pitchFamily="18" charset="0"/>
              </a:rPr>
              <a:t>，其減價計算方式，本法施行細則第</a:t>
            </a:r>
            <a:r>
              <a:rPr lang="en-US" altLang="zh-TW" sz="2700" b="1" dirty="0">
                <a:solidFill>
                  <a:srgbClr val="006600"/>
                </a:solidFill>
                <a:latin typeface="+mj-ea"/>
                <a:ea typeface="+mj-ea"/>
                <a:cs typeface="Times New Roman" pitchFamily="18" charset="0"/>
              </a:rPr>
              <a:t>98</a:t>
            </a:r>
            <a:r>
              <a:rPr lang="zh-TW" altLang="en-US" sz="2700" b="1" dirty="0">
                <a:solidFill>
                  <a:srgbClr val="006600"/>
                </a:solidFill>
                <a:latin typeface="+mj-ea"/>
                <a:ea typeface="+mj-ea"/>
                <a:cs typeface="Times New Roman" pitchFamily="18" charset="0"/>
              </a:rPr>
              <a:t>條第</a:t>
            </a:r>
            <a:r>
              <a:rPr lang="en-US" altLang="zh-TW" sz="2700" b="1" dirty="0">
                <a:solidFill>
                  <a:srgbClr val="006600"/>
                </a:solidFill>
                <a:latin typeface="+mj-ea"/>
                <a:ea typeface="+mj-ea"/>
                <a:cs typeface="Times New Roman" pitchFamily="18" charset="0"/>
              </a:rPr>
              <a:t>2</a:t>
            </a:r>
            <a:r>
              <a:rPr lang="zh-TW" altLang="en-US" sz="2700" b="1" dirty="0">
                <a:solidFill>
                  <a:srgbClr val="006600"/>
                </a:solidFill>
                <a:latin typeface="+mj-ea"/>
                <a:ea typeface="+mj-ea"/>
                <a:cs typeface="Times New Roman" pitchFamily="18" charset="0"/>
              </a:rPr>
              <a:t>項已</a:t>
            </a:r>
            <a:r>
              <a:rPr lang="zh-TW" altLang="en-US" sz="2700" b="1">
                <a:solidFill>
                  <a:srgbClr val="006600"/>
                </a:solidFill>
                <a:latin typeface="+mj-ea"/>
                <a:ea typeface="+mj-ea"/>
                <a:cs typeface="Times New Roman" pitchFamily="18" charset="0"/>
              </a:rPr>
              <a:t>有</a:t>
            </a:r>
            <a:r>
              <a:rPr lang="zh-TW" altLang="en-US" sz="2700" b="1" smtClean="0">
                <a:solidFill>
                  <a:srgbClr val="006600"/>
                </a:solidFill>
                <a:latin typeface="+mj-ea"/>
                <a:ea typeface="+mj-ea"/>
                <a:cs typeface="Times New Roman" pitchFamily="18" charset="0"/>
              </a:rPr>
              <a:t>規定</a:t>
            </a:r>
            <a:r>
              <a:rPr lang="en-US" altLang="zh-TW" sz="2700" b="1" smtClean="0">
                <a:solidFill>
                  <a:srgbClr val="006600"/>
                </a:solidFill>
                <a:latin typeface="+mj-ea"/>
                <a:ea typeface="+mj-ea"/>
                <a:cs typeface="Times New Roman" pitchFamily="18" charset="0"/>
              </a:rPr>
              <a:t>...</a:t>
            </a:r>
            <a:r>
              <a:rPr lang="zh-TW" altLang="en-US" sz="2700" b="1" smtClean="0">
                <a:solidFill>
                  <a:srgbClr val="006600"/>
                </a:solidFill>
                <a:latin typeface="+mj-ea"/>
                <a:ea typeface="+mj-ea"/>
                <a:cs typeface="Times New Roman" pitchFamily="18" charset="0"/>
              </a:rPr>
              <a:t>，</a:t>
            </a:r>
            <a:r>
              <a:rPr lang="zh-TW" altLang="en-US" sz="2700" b="1" dirty="0">
                <a:solidFill>
                  <a:srgbClr val="006600"/>
                </a:solidFill>
                <a:latin typeface="+mj-ea"/>
                <a:ea typeface="+mj-ea"/>
                <a:cs typeface="Times New Roman" pitchFamily="18" charset="0"/>
              </a:rPr>
              <a:t>其</a:t>
            </a:r>
            <a:r>
              <a:rPr lang="zh-TW" altLang="en-US" sz="2700" b="1" u="sng" dirty="0">
                <a:solidFill>
                  <a:srgbClr val="660033"/>
                </a:solidFill>
                <a:latin typeface="+mj-ea"/>
                <a:ea typeface="+mj-ea"/>
              </a:rPr>
              <a:t>減價之金額，尚無須依本法第</a:t>
            </a:r>
            <a:r>
              <a:rPr lang="en-US" altLang="zh-TW" sz="2700" b="1" u="sng" dirty="0">
                <a:solidFill>
                  <a:srgbClr val="660033"/>
                </a:solidFill>
                <a:latin typeface="+mj-ea"/>
                <a:ea typeface="+mj-ea"/>
              </a:rPr>
              <a:t>46</a:t>
            </a:r>
            <a:r>
              <a:rPr lang="zh-TW" altLang="en-US" sz="2700" b="1" u="sng" dirty="0">
                <a:solidFill>
                  <a:srgbClr val="660033"/>
                </a:solidFill>
                <a:latin typeface="+mj-ea"/>
                <a:ea typeface="+mj-ea"/>
              </a:rPr>
              <a:t>條規定「訂定底價」；其減價收受之程序，與限制性招標之議價程序有別。</a:t>
            </a:r>
            <a:endParaRPr lang="en-US" altLang="zh-TW" sz="2700" b="1" u="sng" dirty="0">
              <a:solidFill>
                <a:srgbClr val="660033"/>
              </a:solidFill>
              <a:latin typeface="+mj-ea"/>
              <a:ea typeface="+mj-ea"/>
            </a:endParaRPr>
          </a:p>
        </p:txBody>
      </p:sp>
      <p:sp>
        <p:nvSpPr>
          <p:cNvPr id="73730" name="Rectangle 2">
            <a:extLst>
              <a:ext uri="{FF2B5EF4-FFF2-40B4-BE49-F238E27FC236}"/>
            </a:extLst>
          </p:cNvPr>
          <p:cNvSpPr>
            <a:spLocks noChangeArrowheads="1"/>
          </p:cNvSpPr>
          <p:nvPr/>
        </p:nvSpPr>
        <p:spPr bwMode="auto">
          <a:xfrm>
            <a:off x="647700" y="441325"/>
            <a:ext cx="8001000" cy="587375"/>
          </a:xfrm>
          <a:prstGeom prst="rect">
            <a:avLst/>
          </a:prstGeom>
          <a:noFill/>
          <a:ln w="9525">
            <a:noFill/>
            <a:miter lim="800000"/>
            <a:headEnd/>
            <a:tailEnd/>
          </a:ln>
        </p:spPr>
        <p:txBody>
          <a:bodyPr anchor="b"/>
          <a:lstStyle/>
          <a:p>
            <a:pPr>
              <a:lnSpc>
                <a:spcPct val="90000"/>
              </a:lnSpc>
              <a:defRPr/>
            </a:pPr>
            <a:r>
              <a:rPr lang="zh-TW" altLang="en-US" sz="3600" b="1">
                <a:solidFill>
                  <a:srgbClr val="003399"/>
                </a:solidFill>
                <a:latin typeface="微軟正黑體" panose="020B0604030504040204" pitchFamily="34" charset="-120"/>
                <a:ea typeface="微軟正黑體" panose="020B0604030504040204" pitchFamily="34" charset="-120"/>
              </a:rPr>
              <a:t>減價收受相關函釋</a:t>
            </a:r>
            <a:endParaRPr lang="zh-TW" altLang="en-US" sz="2000" b="1">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06904777"/>
      </p:ext>
    </p:extLst>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txBox="1">
            <a:spLocks noGrp="1"/>
          </p:cNvSpPr>
          <p:nvPr/>
        </p:nvSpPr>
        <p:spPr>
          <a:xfrm>
            <a:off x="8229600" y="6477000"/>
            <a:ext cx="762000" cy="244475"/>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13CB7994-31E5-489D-8D71-C9290BF33074}" type="slidenum">
              <a:rPr kumimoji="0" lang="en-US" altLang="zh-TW" sz="16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213</a:t>
            </a:fld>
            <a:endParaRPr kumimoji="0" lang="en-US" altLang="zh-TW" sz="16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2" name="雲朵形圖說文字 1">
            <a:extLst>
              <a:ext uri="{FF2B5EF4-FFF2-40B4-BE49-F238E27FC236}"/>
            </a:extLst>
          </p:cNvPr>
          <p:cNvSpPr/>
          <p:nvPr/>
        </p:nvSpPr>
        <p:spPr>
          <a:xfrm>
            <a:off x="1265784" y="2167522"/>
            <a:ext cx="7344816" cy="3528392"/>
          </a:xfrm>
          <a:prstGeom prst="cloudCallout">
            <a:avLst>
              <a:gd name="adj1" fmla="val -17257"/>
              <a:gd name="adj2" fmla="val -54481"/>
            </a:avLst>
          </a:prstGeom>
          <a:blipFill>
            <a:blip r:embed="rId3"/>
            <a:tile tx="0" ty="0" sx="100000" sy="100000" flip="none" algn="tl"/>
          </a:bli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zh-TW" altLang="en-US" sz="4000" b="1" dirty="0">
                <a:solidFill>
                  <a:prstClr val="black"/>
                </a:solidFill>
                <a:latin typeface="微軟正黑體" panose="020B0604030504040204" pitchFamily="34" charset="-120"/>
                <a:cs typeface="Times New Roman" panose="02020603050405020304" pitchFamily="18" charset="0"/>
              </a:rPr>
              <a:t>減價收受辦理</a:t>
            </a:r>
            <a:r>
              <a:rPr lang="zh-TW" altLang="en-US" sz="4000" b="1">
                <a:solidFill>
                  <a:prstClr val="black"/>
                </a:solidFill>
                <a:latin typeface="微軟正黑體" panose="020B0604030504040204" pitchFamily="34" charset="-120"/>
                <a:cs typeface="Times New Roman" panose="02020603050405020304" pitchFamily="18" charset="0"/>
              </a:rPr>
              <a:t>時機</a:t>
            </a:r>
            <a:r>
              <a:rPr lang="zh-TW" altLang="en-US" sz="4000" b="1" smtClean="0">
                <a:solidFill>
                  <a:prstClr val="black"/>
                </a:solidFill>
                <a:latin typeface="微軟正黑體" panose="020B0604030504040204" pitchFamily="34" charset="-120"/>
                <a:cs typeface="Times New Roman" panose="02020603050405020304" pitchFamily="18" charset="0"/>
              </a:rPr>
              <a:t>？</a:t>
            </a:r>
            <a:endParaRPr lang="en-US" altLang="zh-TW" sz="4000" b="1" smtClean="0">
              <a:solidFill>
                <a:prstClr val="black"/>
              </a:solidFill>
              <a:latin typeface="微軟正黑體" panose="020B0604030504040204" pitchFamily="34" charset="-120"/>
              <a:cs typeface="Times New Roman" panose="02020603050405020304" pitchFamily="18" charset="0"/>
            </a:endParaRPr>
          </a:p>
          <a:p>
            <a:pPr eaLnBrk="1" hangingPunct="1">
              <a:defRPr/>
            </a:pPr>
            <a:r>
              <a:rPr lang="zh-TW" altLang="en-US" sz="4000" b="1" smtClean="0">
                <a:solidFill>
                  <a:prstClr val="black"/>
                </a:solidFill>
                <a:latin typeface="微軟正黑體" panose="020B0604030504040204" pitchFamily="34" charset="-120"/>
                <a:cs typeface="Times New Roman" panose="02020603050405020304" pitchFamily="18" charset="0"/>
              </a:rPr>
              <a:t>如何續行辦理驗收</a:t>
            </a:r>
            <a:r>
              <a:rPr lang="en-US" altLang="zh-TW" sz="4000" b="1" smtClean="0">
                <a:solidFill>
                  <a:prstClr val="black"/>
                </a:solidFill>
                <a:latin typeface="微軟正黑體" panose="020B0604030504040204" pitchFamily="34" charset="-120"/>
                <a:cs typeface="Times New Roman" panose="02020603050405020304" pitchFamily="18" charset="0"/>
              </a:rPr>
              <a:t>?</a:t>
            </a:r>
            <a:endParaRPr lang="zh-TW" altLang="en-US" sz="4000" b="1" dirty="0">
              <a:solidFill>
                <a:prstClr val="black"/>
              </a:solidFill>
              <a:latin typeface="微軟正黑體" panose="020B0604030504040204" pitchFamily="34" charset="-120"/>
              <a:cs typeface="Times New Roman" panose="02020603050405020304" pitchFamily="18" charset="0"/>
            </a:endParaRPr>
          </a:p>
        </p:txBody>
      </p:sp>
      <p:sp>
        <p:nvSpPr>
          <p:cNvPr id="6" name="Rectangle 11">
            <a:extLst>
              <a:ext uri="{FF2B5EF4-FFF2-40B4-BE49-F238E27FC236}"/>
            </a:extLst>
          </p:cNvPr>
          <p:cNvSpPr>
            <a:spLocks noChangeArrowheads="1"/>
          </p:cNvSpPr>
          <p:nvPr/>
        </p:nvSpPr>
        <p:spPr bwMode="auto">
          <a:xfrm>
            <a:off x="287524" y="512676"/>
            <a:ext cx="8088312" cy="1656184"/>
          </a:xfrm>
          <a:prstGeom prst="rect">
            <a:avLst/>
          </a:prstGeom>
          <a:noFill/>
          <a:ln w="9525">
            <a:noFill/>
            <a:miter lim="800000"/>
            <a:headEnd/>
            <a:tailEnd/>
          </a:ln>
          <a:effectLst/>
        </p:spPr>
        <p:txBody>
          <a:bodyPr/>
          <a:lstStyle/>
          <a:p>
            <a:pPr marL="719138" lvl="1" indent="-719138" algn="just" eaLnBrk="1" hangingPunct="1">
              <a:lnSpc>
                <a:spcPts val="3800"/>
              </a:lnSpc>
              <a:spcBef>
                <a:spcPts val="0"/>
              </a:spcBef>
              <a:buClr>
                <a:srgbClr val="006600"/>
              </a:buClr>
              <a:buSzPct val="75000"/>
              <a:defRPr/>
            </a:pPr>
            <a:r>
              <a:rPr lang="en-US" altLang="zh-TW" sz="3200" b="1" dirty="0">
                <a:solidFill>
                  <a:srgbClr val="C00000"/>
                </a:solidFill>
                <a:latin typeface="微軟正黑體" panose="020B0604030504040204" pitchFamily="34" charset="-120"/>
                <a:ea typeface="微軟正黑體" panose="020B0604030504040204" pitchFamily="34" charset="-120"/>
              </a:rPr>
              <a:t>Q</a:t>
            </a:r>
            <a:r>
              <a:rPr lang="zh-TW" altLang="en-US" sz="3200" b="1" dirty="0">
                <a:solidFill>
                  <a:srgbClr val="C00000"/>
                </a:solidFill>
                <a:latin typeface="微軟正黑體" panose="020B0604030504040204" pitchFamily="34" charset="-120"/>
                <a:ea typeface="微軟正黑體" panose="020B0604030504040204" pitchFamily="34" charset="-120"/>
              </a:rPr>
              <a:t>：</a:t>
            </a:r>
            <a:r>
              <a:rPr lang="zh-TW" altLang="en-US" sz="3200" b="1" dirty="0">
                <a:solidFill>
                  <a:srgbClr val="000099"/>
                </a:solidFill>
                <a:latin typeface="微軟正黑體" panose="020B0604030504040204" pitchFamily="34" charset="-120"/>
                <a:ea typeface="微軟正黑體" panose="020B0604030504040204" pitchFamily="34" charset="-120"/>
              </a:rPr>
              <a:t>機關辦理初驗程序時，因減價收受金額未能與廠商達成協議，</a:t>
            </a:r>
            <a:r>
              <a:rPr lang="zh-TW" altLang="en-US" sz="3200" b="1">
                <a:solidFill>
                  <a:srgbClr val="000099"/>
                </a:solidFill>
                <a:latin typeface="微軟正黑體" panose="020B0604030504040204" pitchFamily="34" charset="-120"/>
                <a:ea typeface="微軟正黑體" panose="020B0604030504040204" pitchFamily="34" charset="-120"/>
              </a:rPr>
              <a:t>致</a:t>
            </a:r>
            <a:r>
              <a:rPr lang="zh-TW" altLang="en-US" sz="3200" b="1" smtClean="0">
                <a:solidFill>
                  <a:srgbClr val="000099"/>
                </a:solidFill>
                <a:latin typeface="微軟正黑體" panose="020B0604030504040204" pitchFamily="34" charset="-120"/>
                <a:ea typeface="微軟正黑體" panose="020B0604030504040204" pitchFamily="34" charset="-120"/>
              </a:rPr>
              <a:t>不續辦驗收，</a:t>
            </a:r>
            <a:r>
              <a:rPr lang="zh-TW" altLang="en-US" sz="3200" b="1" dirty="0">
                <a:solidFill>
                  <a:srgbClr val="000099"/>
                </a:solidFill>
                <a:latin typeface="微軟正黑體" panose="020B0604030504040204" pitchFamily="34" charset="-120"/>
                <a:ea typeface="微軟正黑體" panose="020B0604030504040204" pitchFamily="34" charset="-120"/>
              </a:rPr>
              <a:t>是否妥適？</a:t>
            </a:r>
          </a:p>
        </p:txBody>
      </p:sp>
    </p:spTree>
    <p:extLst>
      <p:ext uri="{BB962C8B-B14F-4D97-AF65-F5344CB8AC3E}">
        <p14:creationId xmlns:p14="http://schemas.microsoft.com/office/powerpoint/2010/main" val="549921563"/>
      </p:ext>
    </p:extLst>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AFBFE3A-7DE6-4E48-9A37-38955A1B8AA8}" type="slidenum">
              <a:rPr lang="en-US" altLang="zh-TW" sz="1400" smtClean="0">
                <a:solidFill>
                  <a:srgbClr val="AD1F1F"/>
                </a:solidFill>
                <a:latin typeface="Times New Roman" panose="02020603050405020304" pitchFamily="18" charset="0"/>
              </a:rPr>
              <a:pPr>
                <a:spcBef>
                  <a:spcPct val="0"/>
                </a:spcBef>
                <a:buClrTx/>
                <a:buSzTx/>
                <a:buFontTx/>
                <a:buNone/>
                <a:defRPr/>
              </a:pPr>
              <a:t>214</a:t>
            </a:fld>
            <a:endParaRPr lang="en-US" altLang="zh-TW" sz="1400">
              <a:solidFill>
                <a:srgbClr val="AD1F1F"/>
              </a:solidFill>
              <a:latin typeface="Times New Roman" panose="02020603050405020304" pitchFamily="18" charset="0"/>
            </a:endParaRPr>
          </a:p>
        </p:txBody>
      </p:sp>
      <p:sp>
        <p:nvSpPr>
          <p:cNvPr id="295938" name="Rectangle 3">
            <a:extLst>
              <a:ext uri="{FF2B5EF4-FFF2-40B4-BE49-F238E27FC236}"/>
            </a:extLst>
          </p:cNvPr>
          <p:cNvSpPr>
            <a:spLocks noGrp="1" noChangeArrowheads="1"/>
          </p:cNvSpPr>
          <p:nvPr>
            <p:ph type="body" idx="4294967295"/>
          </p:nvPr>
        </p:nvSpPr>
        <p:spPr>
          <a:xfrm>
            <a:off x="323974" y="1052513"/>
            <a:ext cx="8568506" cy="4824759"/>
          </a:xfrm>
        </p:spPr>
        <p:txBody>
          <a:bodyPr/>
          <a:lstStyle/>
          <a:p>
            <a:pPr algn="just" eaLnBrk="1" hangingPunct="1">
              <a:buClr>
                <a:srgbClr val="000099"/>
              </a:buClr>
              <a:buFont typeface="Wingdings" panose="05000000000000000000" pitchFamily="2" charset="2"/>
              <a:buChar char="l"/>
              <a:defRPr/>
            </a:pPr>
            <a:r>
              <a:rPr lang="en-US" altLang="zh-TW" sz="2800" b="1" dirty="0">
                <a:solidFill>
                  <a:srgbClr val="0000FF"/>
                </a:solidFill>
                <a:latin typeface="+mj-ea"/>
                <a:ea typeface="+mj-ea"/>
              </a:rPr>
              <a:t>96.3.3</a:t>
            </a:r>
            <a:r>
              <a:rPr lang="zh-TW" altLang="en-US" sz="2800" b="1" dirty="0">
                <a:solidFill>
                  <a:srgbClr val="0000FF"/>
                </a:solidFill>
                <a:latin typeface="+mj-ea"/>
                <a:ea typeface="+mj-ea"/>
              </a:rPr>
              <a:t>工程企字第</a:t>
            </a:r>
            <a:r>
              <a:rPr lang="en-US" altLang="zh-TW" sz="2800" b="1" dirty="0">
                <a:solidFill>
                  <a:srgbClr val="0000FF"/>
                </a:solidFill>
                <a:latin typeface="+mj-ea"/>
                <a:ea typeface="+mj-ea"/>
              </a:rPr>
              <a:t>09600064270</a:t>
            </a:r>
            <a:r>
              <a:rPr lang="zh-TW" altLang="en-US" sz="2800" b="1" dirty="0">
                <a:solidFill>
                  <a:srgbClr val="0000FF"/>
                </a:solidFill>
                <a:latin typeface="+mj-ea"/>
                <a:ea typeface="+mj-ea"/>
              </a:rPr>
              <a:t>號函釋</a:t>
            </a:r>
          </a:p>
          <a:p>
            <a:pPr marL="268288" indent="-268288" algn="just">
              <a:buClr>
                <a:srgbClr val="C00000"/>
              </a:buClr>
              <a:buFont typeface="Wingdings" panose="05000000000000000000" pitchFamily="2" charset="2"/>
              <a:buChar char="n"/>
              <a:defRPr/>
            </a:pPr>
            <a:r>
              <a:rPr lang="zh-TW" altLang="en-US" sz="2800" b="1" dirty="0">
                <a:solidFill>
                  <a:srgbClr val="000099"/>
                </a:solidFill>
                <a:latin typeface="+mj-ea"/>
                <a:ea typeface="+mj-ea"/>
              </a:rPr>
              <a:t>依採購法施行細則第</a:t>
            </a:r>
            <a:r>
              <a:rPr lang="en-US" altLang="zh-TW" sz="2800" b="1" dirty="0">
                <a:solidFill>
                  <a:srgbClr val="000099"/>
                </a:solidFill>
                <a:latin typeface="+mj-ea"/>
                <a:ea typeface="+mj-ea"/>
              </a:rPr>
              <a:t>94</a:t>
            </a:r>
            <a:r>
              <a:rPr lang="zh-TW" altLang="en-US" sz="2800" b="1" dirty="0">
                <a:solidFill>
                  <a:srgbClr val="000099"/>
                </a:solidFill>
                <a:latin typeface="+mj-ea"/>
                <a:ea typeface="+mj-ea"/>
              </a:rPr>
              <a:t>條：「採購之驗收，無初驗程序者，除契約另有規定者外，機關應於接獲廠商通知備驗或可得驗收之程序完成後</a:t>
            </a:r>
            <a:r>
              <a:rPr lang="en-US" altLang="zh-TW" sz="2800" b="1" dirty="0">
                <a:solidFill>
                  <a:srgbClr val="000099"/>
                </a:solidFill>
                <a:latin typeface="+mj-ea"/>
                <a:ea typeface="+mj-ea"/>
              </a:rPr>
              <a:t>30</a:t>
            </a:r>
            <a:r>
              <a:rPr lang="zh-TW" altLang="en-US" sz="2800" b="1" dirty="0">
                <a:solidFill>
                  <a:srgbClr val="000099"/>
                </a:solidFill>
                <a:latin typeface="+mj-ea"/>
                <a:ea typeface="+mj-ea"/>
              </a:rPr>
              <a:t>日內辦理驗收，並作成驗收紀錄。」準此，</a:t>
            </a:r>
            <a:r>
              <a:rPr lang="zh-TW" altLang="en-US" sz="2800" b="1" u="dbl" dirty="0">
                <a:solidFill>
                  <a:srgbClr val="006600"/>
                </a:solidFill>
                <a:uFill>
                  <a:solidFill>
                    <a:srgbClr val="FF0000"/>
                  </a:solidFill>
                </a:uFill>
                <a:latin typeface="+mj-ea"/>
                <a:ea typeface="+mj-ea"/>
              </a:rPr>
              <a:t>初驗尚非正式驗收之必經程序</a:t>
            </a:r>
            <a:r>
              <a:rPr lang="zh-TW" altLang="en-US" sz="2800" b="1" dirty="0">
                <a:solidFill>
                  <a:srgbClr val="000099"/>
                </a:solidFill>
                <a:latin typeface="+mj-ea"/>
                <a:ea typeface="+mj-ea"/>
              </a:rPr>
              <a:t>。</a:t>
            </a:r>
          </a:p>
          <a:p>
            <a:pPr marL="268288" indent="-268288" algn="just">
              <a:buClr>
                <a:srgbClr val="C00000"/>
              </a:buClr>
              <a:buFont typeface="Wingdings" panose="05000000000000000000" pitchFamily="2" charset="2"/>
              <a:buChar char="n"/>
              <a:defRPr/>
            </a:pPr>
            <a:r>
              <a:rPr lang="zh-TW" altLang="en-US" sz="2800" b="1" dirty="0">
                <a:solidFill>
                  <a:srgbClr val="000099"/>
                </a:solidFill>
                <a:latin typeface="+mj-ea"/>
                <a:ea typeface="+mj-ea"/>
              </a:rPr>
              <a:t>有關初驗之辦理方式，本法施行細則第</a:t>
            </a:r>
            <a:r>
              <a:rPr lang="en-US" altLang="zh-TW" sz="2800" b="1" dirty="0">
                <a:solidFill>
                  <a:srgbClr val="000099"/>
                </a:solidFill>
                <a:latin typeface="+mj-ea"/>
                <a:ea typeface="+mj-ea"/>
              </a:rPr>
              <a:t>92</a:t>
            </a:r>
            <a:r>
              <a:rPr lang="zh-TW" altLang="en-US" sz="2800" b="1" dirty="0">
                <a:solidFill>
                  <a:srgbClr val="000099"/>
                </a:solidFill>
                <a:latin typeface="+mj-ea"/>
                <a:ea typeface="+mj-ea"/>
              </a:rPr>
              <a:t>條第</a:t>
            </a:r>
            <a:r>
              <a:rPr lang="en-US" altLang="zh-TW" sz="2800" b="1" dirty="0">
                <a:solidFill>
                  <a:srgbClr val="000099"/>
                </a:solidFill>
                <a:latin typeface="+mj-ea"/>
                <a:ea typeface="+mj-ea"/>
              </a:rPr>
              <a:t>2</a:t>
            </a:r>
            <a:r>
              <a:rPr lang="zh-TW" altLang="en-US" sz="2800" b="1" dirty="0">
                <a:solidFill>
                  <a:srgbClr val="000099"/>
                </a:solidFill>
                <a:latin typeface="+mj-ea"/>
                <a:ea typeface="+mj-ea"/>
              </a:rPr>
              <a:t>項、第</a:t>
            </a:r>
            <a:r>
              <a:rPr lang="en-US" altLang="zh-TW" sz="2800" b="1" dirty="0">
                <a:solidFill>
                  <a:srgbClr val="000099"/>
                </a:solidFill>
                <a:latin typeface="+mj-ea"/>
                <a:ea typeface="+mj-ea"/>
              </a:rPr>
              <a:t>93</a:t>
            </a:r>
            <a:r>
              <a:rPr lang="zh-TW" altLang="en-US" sz="2800" b="1" dirty="0">
                <a:solidFill>
                  <a:srgbClr val="000099"/>
                </a:solidFill>
                <a:latin typeface="+mj-ea"/>
                <a:ea typeface="+mj-ea"/>
              </a:rPr>
              <a:t>條及第</a:t>
            </a:r>
            <a:r>
              <a:rPr lang="en-US" altLang="zh-TW" sz="2800" b="1" dirty="0">
                <a:solidFill>
                  <a:srgbClr val="000099"/>
                </a:solidFill>
                <a:latin typeface="+mj-ea"/>
                <a:ea typeface="+mj-ea"/>
              </a:rPr>
              <a:t>96</a:t>
            </a:r>
            <a:r>
              <a:rPr lang="zh-TW" altLang="en-US" sz="2800" b="1" dirty="0">
                <a:solidFill>
                  <a:srgbClr val="000099"/>
                </a:solidFill>
                <a:latin typeface="+mj-ea"/>
                <a:ea typeface="+mj-ea"/>
              </a:rPr>
              <a:t>條分別已有規定，本會並訂有初驗紀錄格式供各機關參考。本會</a:t>
            </a:r>
            <a:r>
              <a:rPr lang="en-US" altLang="zh-TW" sz="2800" b="1" dirty="0">
                <a:solidFill>
                  <a:srgbClr val="000099"/>
                </a:solidFill>
                <a:latin typeface="+mj-ea"/>
                <a:ea typeface="+mj-ea"/>
              </a:rPr>
              <a:t>88</a:t>
            </a:r>
            <a:r>
              <a:rPr lang="zh-TW" altLang="en-US" sz="2800" b="1" dirty="0">
                <a:solidFill>
                  <a:srgbClr val="000099"/>
                </a:solidFill>
                <a:latin typeface="+mj-ea"/>
                <a:ea typeface="+mj-ea"/>
              </a:rPr>
              <a:t>年</a:t>
            </a:r>
            <a:r>
              <a:rPr lang="en-US" altLang="zh-TW" sz="2800" b="1" dirty="0">
                <a:solidFill>
                  <a:srgbClr val="000099"/>
                </a:solidFill>
                <a:latin typeface="+mj-ea"/>
                <a:ea typeface="+mj-ea"/>
              </a:rPr>
              <a:t>8</a:t>
            </a:r>
            <a:r>
              <a:rPr lang="zh-TW" altLang="en-US" sz="2800" b="1" dirty="0">
                <a:solidFill>
                  <a:srgbClr val="000099"/>
                </a:solidFill>
                <a:latin typeface="+mj-ea"/>
                <a:ea typeface="+mj-ea"/>
              </a:rPr>
              <a:t>月</a:t>
            </a:r>
            <a:r>
              <a:rPr lang="en-US" altLang="zh-TW" sz="2800" b="1" dirty="0">
                <a:solidFill>
                  <a:srgbClr val="000099"/>
                </a:solidFill>
                <a:latin typeface="+mj-ea"/>
                <a:ea typeface="+mj-ea"/>
              </a:rPr>
              <a:t>26</a:t>
            </a:r>
            <a:r>
              <a:rPr lang="zh-TW" altLang="en-US" sz="2800" b="1" dirty="0">
                <a:solidFill>
                  <a:srgbClr val="000099"/>
                </a:solidFill>
                <a:latin typeface="+mj-ea"/>
                <a:ea typeface="+mj-ea"/>
              </a:rPr>
              <a:t>日</a:t>
            </a:r>
            <a:r>
              <a:rPr lang="en-US" altLang="zh-TW" sz="2800" b="1" dirty="0">
                <a:solidFill>
                  <a:srgbClr val="000099"/>
                </a:solidFill>
                <a:latin typeface="+mj-ea"/>
                <a:ea typeface="+mj-ea"/>
              </a:rPr>
              <a:t>(88)</a:t>
            </a:r>
            <a:r>
              <a:rPr lang="zh-TW" altLang="en-US" sz="2800" b="1" dirty="0">
                <a:solidFill>
                  <a:srgbClr val="000099"/>
                </a:solidFill>
                <a:latin typeface="+mj-ea"/>
                <a:ea typeface="+mj-ea"/>
              </a:rPr>
              <a:t>工程企字第</a:t>
            </a:r>
            <a:r>
              <a:rPr lang="en-US" altLang="zh-TW" sz="2800" b="1" dirty="0">
                <a:solidFill>
                  <a:srgbClr val="000099"/>
                </a:solidFill>
                <a:latin typeface="+mj-ea"/>
                <a:ea typeface="+mj-ea"/>
              </a:rPr>
              <a:t>8812619</a:t>
            </a:r>
            <a:r>
              <a:rPr lang="zh-TW" altLang="en-US" sz="2800" b="1" dirty="0">
                <a:solidFill>
                  <a:srgbClr val="000099"/>
                </a:solidFill>
                <a:latin typeface="+mj-ea"/>
                <a:ea typeface="+mj-ea"/>
              </a:rPr>
              <a:t>號函釋例，並已說明</a:t>
            </a:r>
            <a:r>
              <a:rPr lang="zh-TW" altLang="en-US" sz="2800" b="1" u="dbl" dirty="0">
                <a:solidFill>
                  <a:srgbClr val="006600"/>
                </a:solidFill>
                <a:uFill>
                  <a:solidFill>
                    <a:srgbClr val="FF0000"/>
                  </a:solidFill>
                </a:uFill>
                <a:latin typeface="+mj-ea"/>
                <a:ea typeface="+mj-ea"/>
              </a:rPr>
              <a:t>初驗得免派員監</a:t>
            </a:r>
            <a:r>
              <a:rPr lang="zh-TW" altLang="en-US" sz="2800" b="1" u="dbl">
                <a:solidFill>
                  <a:srgbClr val="006600"/>
                </a:solidFill>
                <a:uFill>
                  <a:solidFill>
                    <a:srgbClr val="FF0000"/>
                  </a:solidFill>
                </a:uFill>
                <a:latin typeface="+mj-ea"/>
                <a:ea typeface="+mj-ea"/>
              </a:rPr>
              <a:t>辦</a:t>
            </a:r>
            <a:r>
              <a:rPr lang="zh-TW" altLang="en-US" sz="2800" b="1" smtClean="0">
                <a:solidFill>
                  <a:srgbClr val="000099"/>
                </a:solidFill>
                <a:latin typeface="+mj-ea"/>
                <a:ea typeface="+mj-ea"/>
              </a:rPr>
              <a:t>。</a:t>
            </a:r>
            <a:endParaRPr lang="en-US" altLang="zh-TW" sz="2800" b="1" dirty="0">
              <a:latin typeface="+mj-ea"/>
              <a:ea typeface="+mj-ea"/>
            </a:endParaRPr>
          </a:p>
        </p:txBody>
      </p:sp>
      <p:sp>
        <p:nvSpPr>
          <p:cNvPr id="73730" name="Rectangle 2">
            <a:extLst>
              <a:ext uri="{FF2B5EF4-FFF2-40B4-BE49-F238E27FC236}"/>
            </a:extLst>
          </p:cNvPr>
          <p:cNvSpPr>
            <a:spLocks noChangeArrowheads="1"/>
          </p:cNvSpPr>
          <p:nvPr/>
        </p:nvSpPr>
        <p:spPr bwMode="auto">
          <a:xfrm>
            <a:off x="2123728" y="341313"/>
            <a:ext cx="5472608" cy="587375"/>
          </a:xfrm>
          <a:prstGeom prst="rect">
            <a:avLst/>
          </a:prstGeom>
          <a:noFill/>
          <a:ln w="9525">
            <a:noFill/>
            <a:miter lim="800000"/>
            <a:headEnd/>
            <a:tailEnd/>
          </a:ln>
        </p:spPr>
        <p:txBody>
          <a:bodyPr anchor="b"/>
          <a:lstStyle/>
          <a:p>
            <a:pPr>
              <a:lnSpc>
                <a:spcPct val="90000"/>
              </a:lnSpc>
              <a:defRPr/>
            </a:pPr>
            <a:r>
              <a:rPr lang="zh-TW" altLang="en-US" sz="3600" b="1" smtClean="0">
                <a:solidFill>
                  <a:srgbClr val="003399"/>
                </a:solidFill>
                <a:latin typeface="微軟正黑體" panose="020B0604030504040204" pitchFamily="34" charset="-120"/>
                <a:ea typeface="微軟正黑體" panose="020B0604030504040204" pitchFamily="34" charset="-120"/>
              </a:rPr>
              <a:t>初驗、減價收受相關</a:t>
            </a:r>
            <a:r>
              <a:rPr lang="zh-TW" altLang="en-US" sz="3600" b="1" dirty="0">
                <a:solidFill>
                  <a:srgbClr val="003399"/>
                </a:solidFill>
                <a:latin typeface="微軟正黑體" panose="020B0604030504040204" pitchFamily="34" charset="-120"/>
                <a:ea typeface="微軟正黑體" panose="020B0604030504040204" pitchFamily="34" charset="-120"/>
              </a:rPr>
              <a:t>函釋</a:t>
            </a:r>
            <a:endParaRPr lang="zh-TW" altLang="en-US" sz="2000" b="1" dirty="0">
              <a:solidFill>
                <a:srgbClr val="0000FF"/>
              </a:solidFill>
              <a:latin typeface="微軟正黑體" panose="020B0604030504040204" pitchFamily="34" charset="-120"/>
              <a:ea typeface="微軟正黑體" panose="020B0604030504040204" pitchFamily="34" charset="-120"/>
            </a:endParaRPr>
          </a:p>
        </p:txBody>
      </p:sp>
      <p:sp>
        <p:nvSpPr>
          <p:cNvPr id="6" name="雲朵形圖說文字 5"/>
          <p:cNvSpPr/>
          <p:nvPr/>
        </p:nvSpPr>
        <p:spPr>
          <a:xfrm>
            <a:off x="1403648" y="5517233"/>
            <a:ext cx="5688632" cy="1340768"/>
          </a:xfrm>
          <a:prstGeom prst="cloudCallout">
            <a:avLst>
              <a:gd name="adj1" fmla="val -38097"/>
              <a:gd name="adj2" fmla="val -43569"/>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b="1" smtClean="0">
                <a:solidFill>
                  <a:srgbClr val="0000FF"/>
                </a:solidFill>
              </a:rPr>
              <a:t>品項與數量較多，驗收較難一一點驗者，建議應由履約管理單位先辦理初驗</a:t>
            </a:r>
            <a:endParaRPr lang="zh-TW" altLang="en-US" b="1">
              <a:solidFill>
                <a:srgbClr val="0000FF"/>
              </a:solidFill>
            </a:endParaRPr>
          </a:p>
        </p:txBody>
      </p:sp>
    </p:spTree>
    <p:extLst>
      <p:ext uri="{BB962C8B-B14F-4D97-AF65-F5344CB8AC3E}">
        <p14:creationId xmlns:p14="http://schemas.microsoft.com/office/powerpoint/2010/main" val="2602081709"/>
      </p:ext>
    </p:extLst>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AFBFE3A-7DE6-4E48-9A37-38955A1B8AA8}" type="slidenum">
              <a:rPr lang="en-US" altLang="zh-TW" sz="1400" smtClean="0">
                <a:solidFill>
                  <a:srgbClr val="AD1F1F"/>
                </a:solidFill>
                <a:latin typeface="Times New Roman" panose="02020603050405020304" pitchFamily="18" charset="0"/>
              </a:rPr>
              <a:pPr>
                <a:spcBef>
                  <a:spcPct val="0"/>
                </a:spcBef>
                <a:buClrTx/>
                <a:buSzTx/>
                <a:buFontTx/>
                <a:buNone/>
                <a:defRPr/>
              </a:pPr>
              <a:t>215</a:t>
            </a:fld>
            <a:endParaRPr lang="en-US" altLang="zh-TW" sz="1400">
              <a:solidFill>
                <a:srgbClr val="AD1F1F"/>
              </a:solidFill>
              <a:latin typeface="Times New Roman" panose="02020603050405020304" pitchFamily="18" charset="0"/>
            </a:endParaRPr>
          </a:p>
        </p:txBody>
      </p:sp>
      <p:sp>
        <p:nvSpPr>
          <p:cNvPr id="295938" name="Rectangle 3">
            <a:extLst>
              <a:ext uri="{FF2B5EF4-FFF2-40B4-BE49-F238E27FC236}"/>
            </a:extLst>
          </p:cNvPr>
          <p:cNvSpPr>
            <a:spLocks noGrp="1" noChangeArrowheads="1"/>
          </p:cNvSpPr>
          <p:nvPr>
            <p:ph type="body" idx="4294967295"/>
          </p:nvPr>
        </p:nvSpPr>
        <p:spPr>
          <a:xfrm>
            <a:off x="107950" y="1052513"/>
            <a:ext cx="8785225" cy="4248695"/>
          </a:xfrm>
        </p:spPr>
        <p:txBody>
          <a:bodyPr/>
          <a:lstStyle/>
          <a:p>
            <a:pPr algn="just" eaLnBrk="1" hangingPunct="1">
              <a:buClr>
                <a:srgbClr val="000099"/>
              </a:buClr>
              <a:buFont typeface="Wingdings" panose="05000000000000000000" pitchFamily="2" charset="2"/>
              <a:buChar char="l"/>
              <a:defRPr/>
            </a:pPr>
            <a:r>
              <a:rPr lang="en-US" altLang="zh-TW" sz="2800" b="1" dirty="0">
                <a:solidFill>
                  <a:srgbClr val="0000FF"/>
                </a:solidFill>
                <a:latin typeface="+mj-ea"/>
                <a:ea typeface="+mj-ea"/>
              </a:rPr>
              <a:t>96.3.3</a:t>
            </a:r>
            <a:r>
              <a:rPr lang="zh-TW" altLang="en-US" sz="2800" b="1" dirty="0">
                <a:solidFill>
                  <a:srgbClr val="0000FF"/>
                </a:solidFill>
                <a:latin typeface="+mj-ea"/>
                <a:ea typeface="+mj-ea"/>
              </a:rPr>
              <a:t>工程企字第</a:t>
            </a:r>
            <a:r>
              <a:rPr lang="en-US" altLang="zh-TW" sz="2800" b="1" dirty="0">
                <a:solidFill>
                  <a:srgbClr val="0000FF"/>
                </a:solidFill>
                <a:latin typeface="+mj-ea"/>
                <a:ea typeface="+mj-ea"/>
              </a:rPr>
              <a:t>09600064270</a:t>
            </a:r>
            <a:r>
              <a:rPr lang="zh-TW" altLang="en-US" sz="2800" b="1" dirty="0">
                <a:solidFill>
                  <a:srgbClr val="0000FF"/>
                </a:solidFill>
                <a:latin typeface="+mj-ea"/>
                <a:ea typeface="+mj-ea"/>
              </a:rPr>
              <a:t>號</a:t>
            </a:r>
            <a:r>
              <a:rPr lang="zh-TW" altLang="en-US" sz="2800" b="1">
                <a:solidFill>
                  <a:srgbClr val="0000FF"/>
                </a:solidFill>
                <a:latin typeface="+mj-ea"/>
                <a:ea typeface="+mj-ea"/>
              </a:rPr>
              <a:t>函</a:t>
            </a:r>
            <a:r>
              <a:rPr lang="zh-TW" altLang="en-US" sz="2800" b="1" smtClean="0">
                <a:solidFill>
                  <a:srgbClr val="0000FF"/>
                </a:solidFill>
                <a:latin typeface="+mj-ea"/>
                <a:ea typeface="+mj-ea"/>
              </a:rPr>
              <a:t>釋</a:t>
            </a:r>
            <a:r>
              <a:rPr lang="en-US" altLang="zh-TW" sz="2800" b="1" smtClean="0">
                <a:solidFill>
                  <a:srgbClr val="660033"/>
                </a:solidFill>
                <a:latin typeface="+mj-ea"/>
                <a:ea typeface="+mj-ea"/>
              </a:rPr>
              <a:t>(</a:t>
            </a:r>
            <a:r>
              <a:rPr lang="zh-TW" altLang="en-US" sz="2800" b="1" smtClean="0">
                <a:solidFill>
                  <a:srgbClr val="660033"/>
                </a:solidFill>
                <a:latin typeface="+mj-ea"/>
                <a:ea typeface="+mj-ea"/>
              </a:rPr>
              <a:t>續</a:t>
            </a:r>
            <a:r>
              <a:rPr lang="en-US" altLang="zh-TW" sz="2800" b="1" smtClean="0">
                <a:solidFill>
                  <a:srgbClr val="660033"/>
                </a:solidFill>
                <a:latin typeface="+mj-ea"/>
                <a:ea typeface="+mj-ea"/>
              </a:rPr>
              <a:t>)</a:t>
            </a:r>
            <a:endParaRPr lang="zh-TW" altLang="en-US" sz="2800" b="1" dirty="0">
              <a:solidFill>
                <a:srgbClr val="660033"/>
              </a:solidFill>
              <a:latin typeface="+mj-ea"/>
              <a:ea typeface="+mj-ea"/>
            </a:endParaRPr>
          </a:p>
          <a:p>
            <a:pPr indent="-166688">
              <a:buClr>
                <a:srgbClr val="660033"/>
              </a:buClr>
              <a:buFont typeface="Wingdings" panose="05000000000000000000" pitchFamily="2" charset="2"/>
              <a:buChar char="Ø"/>
              <a:defRPr/>
            </a:pPr>
            <a:r>
              <a:rPr lang="zh-TW" altLang="en-US" sz="2800" b="1" smtClean="0">
                <a:solidFill>
                  <a:srgbClr val="000099"/>
                </a:solidFill>
                <a:latin typeface="+mj-ea"/>
                <a:ea typeface="+mj-ea"/>
              </a:rPr>
              <a:t>至於</a:t>
            </a:r>
            <a:r>
              <a:rPr lang="zh-TW" altLang="en-US" sz="2800" b="1" dirty="0">
                <a:solidFill>
                  <a:srgbClr val="000099"/>
                </a:solidFill>
                <a:latin typeface="+mj-ea"/>
                <a:ea typeface="+mj-ea"/>
              </a:rPr>
              <a:t>採購案訂有初驗程序者，其結果可作為正式驗收之用。依本會訂頒之「初驗紀錄」格式，倘初驗結果與契約、圖說、貨樣規定不符，機關應於紀錄載明初驗結果與不符情形，及改善、拆除、重作、退貨、換貨之期限；</a:t>
            </a:r>
            <a:r>
              <a:rPr lang="zh-TW" altLang="en-US" sz="2800" b="1" u="sng" dirty="0">
                <a:solidFill>
                  <a:srgbClr val="006600"/>
                </a:solidFill>
                <a:latin typeface="+mj-ea"/>
                <a:ea typeface="+mj-ea"/>
              </a:rPr>
              <a:t>如該不符情形於後續驗收程序確認無法改善者，適用本法第</a:t>
            </a:r>
            <a:r>
              <a:rPr lang="en-US" altLang="zh-TW" sz="2800" b="1" u="sng" dirty="0">
                <a:solidFill>
                  <a:srgbClr val="006600"/>
                </a:solidFill>
                <a:latin typeface="+mj-ea"/>
                <a:ea typeface="+mj-ea"/>
              </a:rPr>
              <a:t>72</a:t>
            </a:r>
            <a:r>
              <a:rPr lang="zh-TW" altLang="en-US" sz="2800" b="1" u="sng" dirty="0">
                <a:solidFill>
                  <a:srgbClr val="006600"/>
                </a:solidFill>
                <a:latin typeface="+mj-ea"/>
                <a:ea typeface="+mj-ea"/>
              </a:rPr>
              <a:t>條規定。其經機關檢討採行減價收受者，屬查核金額以上之採購，並應先報經上級機關核准</a:t>
            </a:r>
            <a:r>
              <a:rPr lang="zh-TW" altLang="en-US" sz="2800" b="1" dirty="0">
                <a:solidFill>
                  <a:srgbClr val="000099"/>
                </a:solidFill>
                <a:latin typeface="+mj-ea"/>
                <a:ea typeface="+mj-ea"/>
              </a:rPr>
              <a:t>。</a:t>
            </a:r>
          </a:p>
          <a:p>
            <a:pPr marL="531813" lvl="1" indent="-173038" algn="just" eaLnBrk="1" hangingPunct="1">
              <a:buClr>
                <a:srgbClr val="100278"/>
              </a:buClr>
              <a:buFont typeface="Wingdings" pitchFamily="2" charset="2"/>
              <a:buChar char="Ø"/>
              <a:defRPr/>
            </a:pPr>
            <a:endParaRPr lang="en-US" altLang="zh-TW" b="1" dirty="0">
              <a:latin typeface="+mj-ea"/>
              <a:ea typeface="+mj-ea"/>
            </a:endParaRPr>
          </a:p>
        </p:txBody>
      </p:sp>
      <p:sp>
        <p:nvSpPr>
          <p:cNvPr id="73730" name="Rectangle 2">
            <a:extLst>
              <a:ext uri="{FF2B5EF4-FFF2-40B4-BE49-F238E27FC236}"/>
            </a:extLst>
          </p:cNvPr>
          <p:cNvSpPr>
            <a:spLocks noChangeArrowheads="1"/>
          </p:cNvSpPr>
          <p:nvPr/>
        </p:nvSpPr>
        <p:spPr bwMode="auto">
          <a:xfrm>
            <a:off x="647700" y="441325"/>
            <a:ext cx="6192838" cy="587375"/>
          </a:xfrm>
          <a:prstGeom prst="rect">
            <a:avLst/>
          </a:prstGeom>
          <a:noFill/>
          <a:ln w="9525">
            <a:noFill/>
            <a:miter lim="800000"/>
            <a:headEnd/>
            <a:tailEnd/>
          </a:ln>
        </p:spPr>
        <p:txBody>
          <a:bodyPr anchor="b"/>
          <a:lstStyle/>
          <a:p>
            <a:pPr>
              <a:lnSpc>
                <a:spcPct val="90000"/>
              </a:lnSpc>
              <a:defRPr/>
            </a:pPr>
            <a:r>
              <a:rPr lang="zh-TW" altLang="en-US" sz="3600" b="1" dirty="0">
                <a:solidFill>
                  <a:srgbClr val="003399"/>
                </a:solidFill>
                <a:latin typeface="微軟正黑體" panose="020B0604030504040204" pitchFamily="34" charset="-120"/>
                <a:ea typeface="微軟正黑體" panose="020B0604030504040204" pitchFamily="34" charset="-120"/>
              </a:rPr>
              <a:t>減價收受相關函釋</a:t>
            </a:r>
            <a:endParaRPr lang="zh-TW" altLang="en-US" sz="2000" b="1" dirty="0">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59811575"/>
      </p:ext>
    </p:extLst>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75F3F064-7D5D-429C-B545-DA91E9D9B658}" type="slidenum">
              <a:rPr kumimoji="0" lang="en-US" altLang="zh-TW" sz="1400" smtClean="0">
                <a:solidFill>
                  <a:srgbClr val="AD1F1F"/>
                </a:solidFill>
              </a:rPr>
              <a:pPr eaLnBrk="1" hangingPunct="1">
                <a:defRPr/>
              </a:pPr>
              <a:t>216</a:t>
            </a:fld>
            <a:endParaRPr kumimoji="0" lang="en-US" altLang="zh-TW" sz="1400" smtClean="0">
              <a:solidFill>
                <a:srgbClr val="AD1F1F"/>
              </a:solidFill>
            </a:endParaRPr>
          </a:p>
        </p:txBody>
      </p:sp>
      <p:sp>
        <p:nvSpPr>
          <p:cNvPr id="2" name="書卷 (水平) 1"/>
          <p:cNvSpPr/>
          <p:nvPr/>
        </p:nvSpPr>
        <p:spPr>
          <a:xfrm>
            <a:off x="1691680" y="2347913"/>
            <a:ext cx="6120679" cy="1873250"/>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600" b="1" smtClean="0">
                <a:solidFill>
                  <a:srgbClr val="100278"/>
                </a:solidFill>
                <a:latin typeface="微軟正黑體" panose="020B0604030504040204" pitchFamily="34" charset="-120"/>
              </a:rPr>
              <a:t>減價收受金額</a:t>
            </a:r>
            <a:endParaRPr lang="en-US" altLang="zh-TW" sz="3600" b="1" smtClean="0">
              <a:solidFill>
                <a:srgbClr val="100278"/>
              </a:solidFill>
              <a:latin typeface="微軟正黑體" panose="020B0604030504040204" pitchFamily="34" charset="-120"/>
            </a:endParaRPr>
          </a:p>
          <a:p>
            <a:pPr algn="ctr" eaLnBrk="1" hangingPunct="1">
              <a:defRPr/>
            </a:pPr>
            <a:r>
              <a:rPr lang="zh-TW" altLang="en-US" sz="3600" b="1" smtClean="0">
                <a:solidFill>
                  <a:srgbClr val="100278"/>
                </a:solidFill>
                <a:latin typeface="微軟正黑體" panose="020B0604030504040204" pitchFamily="34" charset="-120"/>
              </a:rPr>
              <a:t>應符</a:t>
            </a:r>
            <a:r>
              <a:rPr lang="zh-TW" altLang="en-US" sz="3600" b="1">
                <a:solidFill>
                  <a:srgbClr val="100278"/>
                </a:solidFill>
                <a:latin typeface="微軟正黑體" panose="020B0604030504040204" pitchFamily="34" charset="-120"/>
              </a:rPr>
              <a:t>公平合理原則</a:t>
            </a:r>
            <a:endParaRPr lang="zh-TW" altLang="en-US" sz="3600" dirty="0">
              <a:solidFill>
                <a:prstClr val="white"/>
              </a:solidFill>
              <a:latin typeface="微軟正黑體" panose="020B0604030504040204" pitchFamily="34" charset="-120"/>
            </a:endParaRPr>
          </a:p>
        </p:txBody>
      </p:sp>
    </p:spTree>
    <p:extLst>
      <p:ext uri="{BB962C8B-B14F-4D97-AF65-F5344CB8AC3E}">
        <p14:creationId xmlns:p14="http://schemas.microsoft.com/office/powerpoint/2010/main" val="547962397"/>
      </p:ext>
    </p:extLst>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txBox="1">
            <a:spLocks noGrp="1"/>
          </p:cNvSpPr>
          <p:nvPr/>
        </p:nvSpPr>
        <p:spPr>
          <a:xfrm>
            <a:off x="8229600" y="6477000"/>
            <a:ext cx="762000" cy="244475"/>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13CB7994-31E5-489D-8D71-C9290BF33074}" type="slidenum">
              <a:rPr kumimoji="0" lang="en-US" altLang="zh-TW" sz="16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217</a:t>
            </a:fld>
            <a:endParaRPr kumimoji="0" lang="en-US" altLang="zh-TW" sz="16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6" name="Rectangle 11">
            <a:extLst>
              <a:ext uri="{FF2B5EF4-FFF2-40B4-BE49-F238E27FC236}"/>
            </a:extLst>
          </p:cNvPr>
          <p:cNvSpPr>
            <a:spLocks noChangeArrowheads="1"/>
          </p:cNvSpPr>
          <p:nvPr/>
        </p:nvSpPr>
        <p:spPr bwMode="auto">
          <a:xfrm>
            <a:off x="395536" y="476672"/>
            <a:ext cx="5472608" cy="540060"/>
          </a:xfrm>
          <a:prstGeom prst="rect">
            <a:avLst/>
          </a:prstGeom>
          <a:noFill/>
          <a:ln w="9525">
            <a:noFill/>
            <a:miter lim="800000"/>
            <a:headEnd/>
            <a:tailEnd/>
          </a:ln>
          <a:effectLst/>
        </p:spPr>
        <p:txBody>
          <a:bodyPr/>
          <a:lstStyle/>
          <a:p>
            <a:pPr marL="542925" lvl="1" indent="-542925" algn="just" eaLnBrk="1" hangingPunct="1">
              <a:lnSpc>
                <a:spcPts val="3800"/>
              </a:lnSpc>
              <a:spcBef>
                <a:spcPts val="0"/>
              </a:spcBef>
              <a:buClr>
                <a:srgbClr val="006600"/>
              </a:buClr>
              <a:buSzPct val="75000"/>
              <a:defRPr/>
            </a:pPr>
            <a:r>
              <a:rPr lang="zh-TW" altLang="en-US" sz="3200" b="1" smtClean="0">
                <a:solidFill>
                  <a:srgbClr val="000099"/>
                </a:solidFill>
                <a:latin typeface="微軟正黑體" panose="020B0604030504040204" pitchFamily="34" charset="-120"/>
                <a:ea typeface="微軟正黑體" panose="020B0604030504040204" pitchFamily="34" charset="-120"/>
              </a:rPr>
              <a:t>減價</a:t>
            </a:r>
            <a:r>
              <a:rPr lang="zh-TW" altLang="en-US" sz="3200" b="1">
                <a:solidFill>
                  <a:srgbClr val="000099"/>
                </a:solidFill>
                <a:latin typeface="微軟正黑體" panose="020B0604030504040204" pitchFamily="34" charset="-120"/>
                <a:ea typeface="微軟正黑體" panose="020B0604030504040204" pitchFamily="34" charset="-120"/>
              </a:rPr>
              <a:t>收</a:t>
            </a:r>
            <a:r>
              <a:rPr lang="zh-TW" altLang="en-US" sz="3200" b="1" smtClean="0">
                <a:solidFill>
                  <a:srgbClr val="000099"/>
                </a:solidFill>
                <a:latin typeface="微軟正黑體" panose="020B0604030504040204" pitchFamily="34" charset="-120"/>
                <a:ea typeface="微軟正黑體" panose="020B0604030504040204" pitchFamily="34" charset="-120"/>
              </a:rPr>
              <a:t>受之減價</a:t>
            </a:r>
            <a:r>
              <a:rPr lang="zh-TW" altLang="en-US" sz="3200" b="1">
                <a:solidFill>
                  <a:srgbClr val="000099"/>
                </a:solidFill>
                <a:latin typeface="微軟正黑體" panose="020B0604030504040204" pitchFamily="34" charset="-120"/>
                <a:ea typeface="微軟正黑體" panose="020B0604030504040204" pitchFamily="34" charset="-120"/>
              </a:rPr>
              <a:t>計算方式</a:t>
            </a:r>
            <a:endParaRPr lang="zh-TW" altLang="en-US" sz="3200" b="1" dirty="0">
              <a:solidFill>
                <a:srgbClr val="000099"/>
              </a:solidFill>
              <a:latin typeface="微軟正黑體" panose="020B0604030504040204" pitchFamily="34" charset="-120"/>
              <a:ea typeface="微軟正黑體" panose="020B0604030504040204" pitchFamily="34" charset="-120"/>
            </a:endParaRPr>
          </a:p>
        </p:txBody>
      </p:sp>
      <p:sp>
        <p:nvSpPr>
          <p:cNvPr id="5" name="Rectangle 3">
            <a:extLst>
              <a:ext uri="{FF2B5EF4-FFF2-40B4-BE49-F238E27FC236}"/>
            </a:extLst>
          </p:cNvPr>
          <p:cNvSpPr txBox="1">
            <a:spLocks noChangeArrowheads="1"/>
          </p:cNvSpPr>
          <p:nvPr/>
        </p:nvSpPr>
        <p:spPr bwMode="auto">
          <a:xfrm>
            <a:off x="251743" y="1058905"/>
            <a:ext cx="8514820" cy="499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368300" indent="-368300" algn="just">
              <a:lnSpc>
                <a:spcPts val="3200"/>
              </a:lnSpc>
              <a:spcBef>
                <a:spcPts val="0"/>
              </a:spcBef>
              <a:buClr>
                <a:srgbClr val="C00000"/>
              </a:buClr>
              <a:buFont typeface="Wingdings" panose="05000000000000000000" pitchFamily="2" charset="2"/>
              <a:buChar char="n"/>
              <a:defRPr/>
            </a:pPr>
            <a:r>
              <a:rPr kumimoji="0" lang="zh-TW" altLang="en-US" sz="2800" b="1" smtClean="0">
                <a:solidFill>
                  <a:srgbClr val="000099"/>
                </a:solidFill>
                <a:latin typeface="微軟正黑體" panose="020B0604030504040204" pitchFamily="34" charset="-120"/>
              </a:rPr>
              <a:t>採購契約範本第</a:t>
            </a:r>
            <a:r>
              <a:rPr kumimoji="0" lang="en-US" altLang="zh-TW" sz="2800" b="1" smtClean="0">
                <a:solidFill>
                  <a:srgbClr val="000099"/>
                </a:solidFill>
                <a:latin typeface="微軟正黑體" panose="020B0604030504040204" pitchFamily="34" charset="-120"/>
              </a:rPr>
              <a:t>4</a:t>
            </a:r>
            <a:r>
              <a:rPr kumimoji="0" lang="zh-TW" altLang="en-US" sz="2800" b="1" smtClean="0">
                <a:solidFill>
                  <a:srgbClr val="000099"/>
                </a:solidFill>
                <a:latin typeface="微軟正黑體" panose="020B0604030504040204" pitchFamily="34" charset="-120"/>
              </a:rPr>
              <a:t>條第</a:t>
            </a:r>
            <a:r>
              <a:rPr kumimoji="0" lang="en-US" altLang="zh-TW" sz="2800" b="1" smtClean="0">
                <a:solidFill>
                  <a:srgbClr val="000099"/>
                </a:solidFill>
                <a:latin typeface="微軟正黑體" panose="020B0604030504040204" pitchFamily="34" charset="-120"/>
              </a:rPr>
              <a:t>1</a:t>
            </a:r>
            <a:r>
              <a:rPr kumimoji="0" lang="zh-TW" altLang="en-US" sz="2800" b="1" smtClean="0">
                <a:solidFill>
                  <a:srgbClr val="000099"/>
                </a:solidFill>
                <a:latin typeface="微軟正黑體" panose="020B0604030504040204" pitchFamily="34" charset="-120"/>
              </a:rPr>
              <a:t>款第</a:t>
            </a:r>
            <a:r>
              <a:rPr kumimoji="0" lang="en-US" altLang="zh-TW" sz="2800" b="1" smtClean="0">
                <a:solidFill>
                  <a:srgbClr val="000099"/>
                </a:solidFill>
                <a:latin typeface="微軟正黑體" panose="020B0604030504040204" pitchFamily="34" charset="-120"/>
              </a:rPr>
              <a:t>1</a:t>
            </a:r>
            <a:r>
              <a:rPr kumimoji="0" lang="zh-TW" altLang="en-US" sz="2800" b="1" smtClean="0">
                <a:solidFill>
                  <a:srgbClr val="000099"/>
                </a:solidFill>
                <a:latin typeface="微軟正黑體" panose="020B0604030504040204" pitchFamily="34" charset="-120"/>
              </a:rPr>
              <a:t>目：</a:t>
            </a:r>
            <a:r>
              <a:rPr kumimoji="0" lang="en-US" altLang="zh-TW" sz="2800" b="1" smtClean="0">
                <a:solidFill>
                  <a:srgbClr val="000099"/>
                </a:solidFill>
                <a:latin typeface="微軟正黑體" panose="020B0604030504040204" pitchFamily="34" charset="-120"/>
              </a:rPr>
              <a:t>『</a:t>
            </a:r>
            <a:r>
              <a:rPr kumimoji="0" lang="zh-TW" altLang="en-US" sz="2800" b="1">
                <a:solidFill>
                  <a:srgbClr val="0000FF"/>
                </a:solidFill>
                <a:latin typeface="微軟正黑體" panose="020B0604030504040204" pitchFamily="34" charset="-120"/>
              </a:rPr>
              <a:t>採減價收受者，按不符項目標的之契約單價</a:t>
            </a:r>
            <a:r>
              <a:rPr kumimoji="0" lang="en-US" altLang="zh-TW" sz="2800" b="1" smtClean="0">
                <a:solidFill>
                  <a:srgbClr val="0000FF"/>
                </a:solidFill>
                <a:latin typeface="微軟正黑體" panose="020B0604030504040204" pitchFamily="34" charset="-120"/>
              </a:rPr>
              <a:t>___% </a:t>
            </a:r>
            <a:r>
              <a:rPr kumimoji="0" lang="en-US" altLang="zh-TW" sz="2800" b="1">
                <a:solidFill>
                  <a:srgbClr val="0000FF"/>
                </a:solidFill>
                <a:latin typeface="微軟正黑體" panose="020B0604030504040204" pitchFamily="34" charset="-120"/>
              </a:rPr>
              <a:t>(</a:t>
            </a:r>
            <a:r>
              <a:rPr kumimoji="0" lang="zh-TW" altLang="en-US" sz="2800" b="1">
                <a:solidFill>
                  <a:srgbClr val="0000FF"/>
                </a:solidFill>
                <a:latin typeface="微軟正黑體" panose="020B0604030504040204" pitchFamily="34" charset="-120"/>
              </a:rPr>
              <a:t>由機關視需要於招標時載明；未載明者，依採購法施行細則第</a:t>
            </a:r>
            <a:r>
              <a:rPr kumimoji="0" lang="en-US" altLang="zh-TW" sz="2800" b="1">
                <a:solidFill>
                  <a:srgbClr val="0000FF"/>
                </a:solidFill>
                <a:latin typeface="微軟正黑體" panose="020B0604030504040204" pitchFamily="34" charset="-120"/>
              </a:rPr>
              <a:t>98</a:t>
            </a:r>
            <a:r>
              <a:rPr kumimoji="0" lang="zh-TW" altLang="en-US" sz="2800" b="1">
                <a:solidFill>
                  <a:srgbClr val="0000FF"/>
                </a:solidFill>
                <a:latin typeface="微軟正黑體" panose="020B0604030504040204" pitchFamily="34" charset="-120"/>
              </a:rPr>
              <a:t>條第</a:t>
            </a:r>
            <a:r>
              <a:rPr kumimoji="0" lang="en-US" altLang="zh-TW" sz="2800" b="1">
                <a:solidFill>
                  <a:srgbClr val="0000FF"/>
                </a:solidFill>
                <a:latin typeface="微軟正黑體" panose="020B0604030504040204" pitchFamily="34" charset="-120"/>
              </a:rPr>
              <a:t>2</a:t>
            </a:r>
            <a:r>
              <a:rPr kumimoji="0" lang="zh-TW" altLang="en-US" sz="2800" b="1">
                <a:solidFill>
                  <a:srgbClr val="0000FF"/>
                </a:solidFill>
                <a:latin typeface="微軟正黑體" panose="020B0604030504040204" pitchFamily="34" charset="-120"/>
              </a:rPr>
              <a:t>項規定</a:t>
            </a:r>
            <a:r>
              <a:rPr kumimoji="0" lang="en-US" altLang="zh-TW" sz="2800" b="1">
                <a:solidFill>
                  <a:srgbClr val="0000FF"/>
                </a:solidFill>
                <a:latin typeface="微軟正黑體" panose="020B0604030504040204" pitchFamily="34" charset="-120"/>
              </a:rPr>
              <a:t>) </a:t>
            </a:r>
            <a:r>
              <a:rPr kumimoji="0" lang="zh-TW" altLang="en-US" sz="2800" b="1">
                <a:solidFill>
                  <a:srgbClr val="0000FF"/>
                </a:solidFill>
                <a:latin typeface="微軟正黑體" panose="020B0604030504040204" pitchFamily="34" charset="-120"/>
              </a:rPr>
              <a:t>與不符數量之乘積減價，並處以減價金額</a:t>
            </a:r>
            <a:r>
              <a:rPr kumimoji="0" lang="en-US" altLang="zh-TW" sz="2800" b="1">
                <a:solidFill>
                  <a:srgbClr val="0000FF"/>
                </a:solidFill>
                <a:latin typeface="微軟正黑體" panose="020B0604030504040204" pitchFamily="34" charset="-120"/>
              </a:rPr>
              <a:t>___%(</a:t>
            </a:r>
            <a:r>
              <a:rPr kumimoji="0" lang="zh-TW" altLang="en-US" sz="2800" b="1">
                <a:solidFill>
                  <a:srgbClr val="0000FF"/>
                </a:solidFill>
                <a:latin typeface="微軟正黑體" panose="020B0604030504040204" pitchFamily="34" charset="-120"/>
              </a:rPr>
              <a:t>由機關視需要於招標時載明；未載明者為</a:t>
            </a:r>
            <a:r>
              <a:rPr kumimoji="0" lang="en-US" altLang="zh-TW" sz="2800" b="1">
                <a:solidFill>
                  <a:srgbClr val="0000FF"/>
                </a:solidFill>
                <a:latin typeface="微軟正黑體" panose="020B0604030504040204" pitchFamily="34" charset="-120"/>
              </a:rPr>
              <a:t>20%)</a:t>
            </a:r>
            <a:r>
              <a:rPr kumimoji="0" lang="zh-TW" altLang="en-US" sz="2800" b="1">
                <a:solidFill>
                  <a:srgbClr val="0000FF"/>
                </a:solidFill>
                <a:latin typeface="微軟正黑體" panose="020B0604030504040204" pitchFamily="34" charset="-120"/>
              </a:rPr>
              <a:t>之違約金</a:t>
            </a:r>
            <a:r>
              <a:rPr kumimoji="0" lang="zh-TW" altLang="en-US" sz="2800" b="1" smtClean="0">
                <a:solidFill>
                  <a:srgbClr val="0000FF"/>
                </a:solidFill>
                <a:latin typeface="微軟正黑體" panose="020B0604030504040204" pitchFamily="34" charset="-120"/>
              </a:rPr>
              <a:t>。</a:t>
            </a:r>
            <a:r>
              <a:rPr kumimoji="0" lang="en-US" altLang="zh-TW" sz="2800" b="1" smtClean="0">
                <a:solidFill>
                  <a:srgbClr val="0000FF"/>
                </a:solidFill>
                <a:latin typeface="微軟正黑體" panose="020B0604030504040204" pitchFamily="34" charset="-120"/>
              </a:rPr>
              <a:t>...</a:t>
            </a:r>
            <a:r>
              <a:rPr kumimoji="0" lang="en-US" altLang="zh-TW" sz="2800" b="1" smtClean="0">
                <a:solidFill>
                  <a:srgbClr val="000099"/>
                </a:solidFill>
                <a:latin typeface="微軟正黑體" panose="020B0604030504040204" pitchFamily="34" charset="-120"/>
              </a:rPr>
              <a:t>』</a:t>
            </a:r>
          </a:p>
          <a:p>
            <a:pPr marL="368300" indent="-368300" algn="just">
              <a:lnSpc>
                <a:spcPts val="3200"/>
              </a:lnSpc>
              <a:spcBef>
                <a:spcPts val="1200"/>
              </a:spcBef>
              <a:buClr>
                <a:srgbClr val="C00000"/>
              </a:buClr>
              <a:buFont typeface="Wingdings" panose="05000000000000000000" pitchFamily="2" charset="2"/>
              <a:buChar char="n"/>
              <a:defRPr/>
            </a:pPr>
            <a:r>
              <a:rPr kumimoji="0" lang="zh-TW" altLang="en-US" sz="2800" b="1" smtClean="0">
                <a:solidFill>
                  <a:srgbClr val="000099"/>
                </a:solidFill>
                <a:latin typeface="微軟正黑體" panose="020B0604030504040204" pitchFamily="34" charset="-120"/>
              </a:rPr>
              <a:t>採購法施行細則第</a:t>
            </a:r>
            <a:r>
              <a:rPr kumimoji="0" lang="en-US" altLang="zh-TW" sz="2800" b="1" smtClean="0">
                <a:solidFill>
                  <a:srgbClr val="000099"/>
                </a:solidFill>
                <a:latin typeface="微軟正黑體" panose="020B0604030504040204" pitchFamily="34" charset="-120"/>
              </a:rPr>
              <a:t>98</a:t>
            </a:r>
            <a:r>
              <a:rPr kumimoji="0" lang="zh-TW" altLang="en-US" sz="2800" b="1" smtClean="0">
                <a:solidFill>
                  <a:srgbClr val="000099"/>
                </a:solidFill>
                <a:latin typeface="微軟正黑體" panose="020B0604030504040204" pitchFamily="34" charset="-120"/>
              </a:rPr>
              <a:t>條第</a:t>
            </a:r>
            <a:r>
              <a:rPr kumimoji="0" lang="en-US" altLang="zh-TW" sz="2800" b="1" smtClean="0">
                <a:solidFill>
                  <a:srgbClr val="000099"/>
                </a:solidFill>
                <a:latin typeface="微軟正黑體" panose="020B0604030504040204" pitchFamily="34" charset="-120"/>
              </a:rPr>
              <a:t>2</a:t>
            </a:r>
            <a:r>
              <a:rPr kumimoji="0" lang="zh-TW" altLang="en-US" sz="2800" b="1" smtClean="0">
                <a:solidFill>
                  <a:srgbClr val="000099"/>
                </a:solidFill>
                <a:latin typeface="微軟正黑體" panose="020B0604030504040204" pitchFamily="34" charset="-120"/>
              </a:rPr>
              <a:t>項：</a:t>
            </a:r>
            <a:r>
              <a:rPr kumimoji="0" lang="en-US" altLang="zh-TW" sz="2800" b="1" smtClean="0">
                <a:solidFill>
                  <a:srgbClr val="000099"/>
                </a:solidFill>
                <a:latin typeface="微軟正黑體" panose="020B0604030504040204" pitchFamily="34" charset="-120"/>
              </a:rPr>
              <a:t>『</a:t>
            </a:r>
            <a:r>
              <a:rPr kumimoji="0" lang="zh-TW" altLang="en-US" sz="2800" b="1">
                <a:solidFill>
                  <a:srgbClr val="0000FF"/>
                </a:solidFill>
                <a:latin typeface="微軟正黑體" panose="020B0604030504040204" pitchFamily="34" charset="-120"/>
              </a:rPr>
              <a:t>機關依本法</a:t>
            </a:r>
            <a:r>
              <a:rPr kumimoji="0" lang="zh-TW" altLang="en-US" sz="2800" b="1" smtClean="0">
                <a:solidFill>
                  <a:srgbClr val="0000FF"/>
                </a:solidFill>
                <a:latin typeface="微軟正黑體" panose="020B0604030504040204" pitchFamily="34" charset="-120"/>
              </a:rPr>
              <a:t>第</a:t>
            </a:r>
            <a:r>
              <a:rPr kumimoji="0" lang="en-US" altLang="zh-TW" sz="2800" b="1" smtClean="0">
                <a:solidFill>
                  <a:srgbClr val="0000FF"/>
                </a:solidFill>
                <a:latin typeface="微軟正黑體" panose="020B0604030504040204" pitchFamily="34" charset="-120"/>
              </a:rPr>
              <a:t>72</a:t>
            </a:r>
            <a:r>
              <a:rPr kumimoji="0" lang="zh-TW" altLang="en-US" sz="2800" b="1" smtClean="0">
                <a:solidFill>
                  <a:srgbClr val="0000FF"/>
                </a:solidFill>
                <a:latin typeface="微軟正黑體" panose="020B0604030504040204" pitchFamily="34" charset="-120"/>
              </a:rPr>
              <a:t>條第</a:t>
            </a:r>
            <a:r>
              <a:rPr kumimoji="0" lang="en-US" altLang="zh-TW" sz="2800" b="1" smtClean="0">
                <a:solidFill>
                  <a:srgbClr val="0000FF"/>
                </a:solidFill>
                <a:latin typeface="微軟正黑體" panose="020B0604030504040204" pitchFamily="34" charset="-120"/>
              </a:rPr>
              <a:t>2</a:t>
            </a:r>
            <a:r>
              <a:rPr kumimoji="0" lang="zh-TW" altLang="en-US" sz="2800" b="1" smtClean="0">
                <a:solidFill>
                  <a:srgbClr val="0000FF"/>
                </a:solidFill>
                <a:latin typeface="微軟正黑體" panose="020B0604030504040204" pitchFamily="34" charset="-120"/>
              </a:rPr>
              <a:t>項</a:t>
            </a:r>
            <a:r>
              <a:rPr kumimoji="0" lang="zh-TW" altLang="en-US" sz="2800" b="1">
                <a:solidFill>
                  <a:srgbClr val="0000FF"/>
                </a:solidFill>
                <a:latin typeface="微軟正黑體" panose="020B0604030504040204" pitchFamily="34" charset="-120"/>
              </a:rPr>
              <a:t>辦理減價收受，其</a:t>
            </a:r>
            <a:r>
              <a:rPr kumimoji="0" lang="zh-TW" altLang="en-US" sz="2800" b="1" u="sng">
                <a:solidFill>
                  <a:srgbClr val="0000FF"/>
                </a:solidFill>
                <a:latin typeface="微軟正黑體" panose="020B0604030504040204" pitchFamily="34" charset="-120"/>
              </a:rPr>
              <a:t>減價計算方式</a:t>
            </a:r>
            <a:r>
              <a:rPr kumimoji="0" lang="zh-TW" altLang="en-US" sz="2800" b="1">
                <a:solidFill>
                  <a:srgbClr val="0000FF"/>
                </a:solidFill>
                <a:latin typeface="微軟正黑體" panose="020B0604030504040204" pitchFamily="34" charset="-120"/>
              </a:rPr>
              <a:t>，依契約</a:t>
            </a:r>
            <a:r>
              <a:rPr kumimoji="0" lang="zh-TW" altLang="en-US" sz="2800" b="1" smtClean="0">
                <a:solidFill>
                  <a:srgbClr val="0000FF"/>
                </a:solidFill>
                <a:latin typeface="微軟正黑體" panose="020B0604030504040204" pitchFamily="34" charset="-120"/>
              </a:rPr>
              <a:t>規定</a:t>
            </a:r>
            <a:r>
              <a:rPr kumimoji="0" lang="zh-TW" altLang="en-US" sz="2800" b="1">
                <a:solidFill>
                  <a:srgbClr val="0000FF"/>
                </a:solidFill>
                <a:latin typeface="微軟正黑體" panose="020B0604030504040204" pitchFamily="34" charset="-120"/>
              </a:rPr>
              <a:t>。</a:t>
            </a:r>
            <a:r>
              <a:rPr kumimoji="0" lang="zh-TW" altLang="en-US" sz="2800" b="1" u="sng">
                <a:solidFill>
                  <a:srgbClr val="006600"/>
                </a:solidFill>
                <a:latin typeface="微軟正黑體" panose="020B0604030504040204" pitchFamily="34" charset="-120"/>
              </a:rPr>
              <a:t>契約未規定者，得就不符項目，依契約價金、市價、額外費用、所</a:t>
            </a:r>
            <a:r>
              <a:rPr kumimoji="0" lang="zh-TW" altLang="en-US" sz="2800" b="1" u="sng" smtClean="0">
                <a:solidFill>
                  <a:srgbClr val="006600"/>
                </a:solidFill>
                <a:latin typeface="微軟正黑體" panose="020B0604030504040204" pitchFamily="34" charset="-120"/>
              </a:rPr>
              <a:t>受損害</a:t>
            </a:r>
            <a:r>
              <a:rPr kumimoji="0" lang="zh-TW" altLang="en-US" sz="2800" b="1" u="sng">
                <a:solidFill>
                  <a:srgbClr val="006600"/>
                </a:solidFill>
                <a:latin typeface="微軟正黑體" panose="020B0604030504040204" pitchFamily="34" charset="-120"/>
              </a:rPr>
              <a:t>或懲罰性違約金等，計算減價金額。</a:t>
            </a:r>
            <a:r>
              <a:rPr kumimoji="0" lang="en-US" altLang="zh-TW" sz="2800" b="1" smtClean="0">
                <a:solidFill>
                  <a:srgbClr val="000099"/>
                </a:solidFill>
                <a:latin typeface="微軟正黑體" panose="020B0604030504040204" pitchFamily="34" charset="-120"/>
              </a:rPr>
              <a:t>』</a:t>
            </a:r>
            <a:endParaRPr kumimoji="0" lang="en-US" altLang="zh-TW" sz="2800" b="1" dirty="0">
              <a:solidFill>
                <a:srgbClr val="000099"/>
              </a:solidFill>
              <a:latin typeface="微軟正黑體" panose="020B0604030504040204" pitchFamily="34" charset="-120"/>
            </a:endParaRPr>
          </a:p>
        </p:txBody>
      </p:sp>
    </p:spTree>
    <p:extLst>
      <p:ext uri="{BB962C8B-B14F-4D97-AF65-F5344CB8AC3E}">
        <p14:creationId xmlns:p14="http://schemas.microsoft.com/office/powerpoint/2010/main" val="2950001548"/>
      </p:ext>
    </p:extLst>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E326A47-9830-49E6-B278-A31DB2AF0118}" type="slidenum">
              <a:rPr lang="en-US" altLang="zh-TW" sz="1400" smtClean="0">
                <a:solidFill>
                  <a:srgbClr val="AD1F1F"/>
                </a:solidFill>
                <a:latin typeface="Times New Roman" panose="02020603050405020304" pitchFamily="18" charset="0"/>
              </a:rPr>
              <a:pPr>
                <a:spcBef>
                  <a:spcPct val="0"/>
                </a:spcBef>
                <a:buClrTx/>
                <a:buSzTx/>
                <a:buFontTx/>
                <a:buNone/>
                <a:defRPr/>
              </a:pPr>
              <a:t>218</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359532" y="1196752"/>
            <a:ext cx="8532948" cy="3096344"/>
          </a:xfrm>
          <a:prstGeom prst="rect">
            <a:avLst/>
          </a:prstGeom>
          <a:noFill/>
          <a:ln w="9525">
            <a:noFill/>
            <a:miter lim="800000"/>
            <a:headEnd/>
            <a:tailEnd/>
          </a:ln>
          <a:effectLst/>
        </p:spPr>
        <p:txBody>
          <a:bodyPr/>
          <a:lstStyle/>
          <a:p>
            <a:pPr marL="261938" indent="-261938" algn="just" eaLnBrk="1" hangingPunct="1">
              <a:lnSpc>
                <a:spcPts val="3800"/>
              </a:lnSpc>
              <a:spcBef>
                <a:spcPts val="0"/>
              </a:spcBef>
              <a:buClr>
                <a:prstClr val="black"/>
              </a:buClr>
              <a:buSzPct val="75000"/>
              <a:buFont typeface="Wingdings" pitchFamily="2" charset="2"/>
              <a:buChar char="l"/>
              <a:defRPr/>
            </a:pPr>
            <a:r>
              <a:rPr lang="zh-TW" altLang="en-US" sz="3000" b="1" dirty="0">
                <a:solidFill>
                  <a:srgbClr val="660033"/>
                </a:solidFill>
                <a:latin typeface="微軟正黑體" panose="020B0604030504040204" pitchFamily="34" charset="-120"/>
                <a:ea typeface="微軟正黑體" panose="020B0604030504040204" pitchFamily="34" charset="-120"/>
              </a:rPr>
              <a:t>細則第</a:t>
            </a:r>
            <a:r>
              <a:rPr lang="en-US" altLang="zh-TW" sz="3000" b="1">
                <a:solidFill>
                  <a:srgbClr val="660033"/>
                </a:solidFill>
                <a:latin typeface="微軟正黑體" panose="020B0604030504040204" pitchFamily="34" charset="-120"/>
                <a:ea typeface="微軟正黑體" panose="020B0604030504040204" pitchFamily="34" charset="-120"/>
              </a:rPr>
              <a:t>98</a:t>
            </a:r>
            <a:r>
              <a:rPr lang="zh-TW" altLang="en-US" sz="3000" b="1" smtClean="0">
                <a:solidFill>
                  <a:srgbClr val="660033"/>
                </a:solidFill>
                <a:latin typeface="微軟正黑體" panose="020B0604030504040204" pitchFamily="34" charset="-120"/>
                <a:ea typeface="微軟正黑體" panose="020B0604030504040204" pitchFamily="34" charset="-120"/>
              </a:rPr>
              <a:t>條第</a:t>
            </a:r>
            <a:r>
              <a:rPr lang="en-US" altLang="zh-TW" sz="3000" b="1" smtClean="0">
                <a:solidFill>
                  <a:srgbClr val="660033"/>
                </a:solidFill>
                <a:latin typeface="微軟正黑體" panose="020B0604030504040204" pitchFamily="34" charset="-120"/>
                <a:ea typeface="微軟正黑體" panose="020B0604030504040204" pitchFamily="34" charset="-120"/>
              </a:rPr>
              <a:t>2</a:t>
            </a:r>
            <a:r>
              <a:rPr lang="zh-TW" altLang="en-US" sz="3000" b="1" smtClean="0">
                <a:solidFill>
                  <a:srgbClr val="660033"/>
                </a:solidFill>
                <a:latin typeface="微軟正黑體" panose="020B0604030504040204" pitchFamily="34" charset="-120"/>
                <a:ea typeface="微軟正黑體" panose="020B0604030504040204" pitchFamily="34" charset="-120"/>
              </a:rPr>
              <a:t>項</a:t>
            </a:r>
            <a:endParaRPr lang="zh-TW" altLang="en-US" sz="3000" b="1" dirty="0">
              <a:solidFill>
                <a:srgbClr val="660033"/>
              </a:solidFill>
              <a:latin typeface="微軟正黑體" panose="020B0604030504040204" pitchFamily="34" charset="-120"/>
              <a:ea typeface="微軟正黑體" panose="020B0604030504040204" pitchFamily="34" charset="-120"/>
            </a:endParaRPr>
          </a:p>
          <a:p>
            <a:pPr marL="257175" lvl="1" indent="549275" algn="just" eaLnBrk="1" hangingPunct="1">
              <a:lnSpc>
                <a:spcPts val="3800"/>
              </a:lnSpc>
              <a:spcBef>
                <a:spcPts val="0"/>
              </a:spcBef>
              <a:buClr>
                <a:srgbClr val="006600"/>
              </a:buClr>
              <a:buSzPct val="75000"/>
              <a:defRPr/>
            </a:pPr>
            <a:r>
              <a:rPr lang="zh-TW" altLang="en-US" sz="3000" b="1" smtClean="0">
                <a:solidFill>
                  <a:srgbClr val="006600"/>
                </a:solidFill>
                <a:latin typeface="微軟正黑體" panose="020B0604030504040204" pitchFamily="34" charset="-120"/>
                <a:ea typeface="微軟正黑體" panose="020B0604030504040204" pitchFamily="34" charset="-120"/>
              </a:rPr>
              <a:t>機關</a:t>
            </a:r>
            <a:r>
              <a:rPr lang="zh-TW" altLang="en-US" sz="3000" b="1" dirty="0">
                <a:solidFill>
                  <a:srgbClr val="006600"/>
                </a:solidFill>
                <a:latin typeface="微軟正黑體" panose="020B0604030504040204" pitchFamily="34" charset="-120"/>
                <a:ea typeface="微軟正黑體" panose="020B0604030504040204" pitchFamily="34" charset="-120"/>
              </a:rPr>
              <a:t>依本法第</a:t>
            </a:r>
            <a:r>
              <a:rPr lang="en-US" altLang="zh-TW" sz="3000" b="1" dirty="0">
                <a:solidFill>
                  <a:srgbClr val="006600"/>
                </a:solidFill>
                <a:latin typeface="微軟正黑體" panose="020B0604030504040204" pitchFamily="34" charset="-120"/>
                <a:ea typeface="微軟正黑體" panose="020B0604030504040204" pitchFamily="34" charset="-120"/>
              </a:rPr>
              <a:t>72</a:t>
            </a:r>
            <a:r>
              <a:rPr lang="zh-TW" altLang="en-US" sz="3000" b="1" dirty="0">
                <a:solidFill>
                  <a:srgbClr val="006600"/>
                </a:solidFill>
                <a:latin typeface="微軟正黑體" panose="020B0604030504040204" pitchFamily="34" charset="-120"/>
                <a:ea typeface="微軟正黑體" panose="020B0604030504040204" pitchFamily="34" charset="-120"/>
              </a:rPr>
              <a:t>條第</a:t>
            </a:r>
            <a:r>
              <a:rPr lang="en-US" altLang="zh-TW" sz="3000" b="1" dirty="0">
                <a:solidFill>
                  <a:srgbClr val="006600"/>
                </a:solidFill>
                <a:latin typeface="微軟正黑體" panose="020B0604030504040204" pitchFamily="34" charset="-120"/>
                <a:ea typeface="微軟正黑體" panose="020B0604030504040204" pitchFamily="34" charset="-120"/>
              </a:rPr>
              <a:t>2</a:t>
            </a:r>
            <a:r>
              <a:rPr lang="zh-TW" altLang="en-US" sz="3000" b="1" dirty="0">
                <a:solidFill>
                  <a:srgbClr val="006600"/>
                </a:solidFill>
                <a:latin typeface="微軟正黑體" panose="020B0604030504040204" pitchFamily="34" charset="-120"/>
                <a:ea typeface="微軟正黑體" panose="020B0604030504040204" pitchFamily="34" charset="-120"/>
              </a:rPr>
              <a:t>項辦理</a:t>
            </a:r>
            <a:r>
              <a:rPr lang="zh-TW" altLang="en-US" sz="3000" b="1" u="sng" dirty="0">
                <a:solidFill>
                  <a:srgbClr val="0000FF"/>
                </a:solidFill>
                <a:latin typeface="微軟正黑體" panose="020B0604030504040204" pitchFamily="34" charset="-120"/>
                <a:ea typeface="微軟正黑體" panose="020B0604030504040204" pitchFamily="34" charset="-120"/>
              </a:rPr>
              <a:t>減價收受</a:t>
            </a:r>
            <a:r>
              <a:rPr lang="zh-TW" altLang="en-US" sz="3000" b="1" dirty="0">
                <a:solidFill>
                  <a:srgbClr val="006600"/>
                </a:solidFill>
                <a:latin typeface="微軟正黑體" panose="020B0604030504040204" pitchFamily="34" charset="-120"/>
                <a:ea typeface="微軟正黑體" panose="020B0604030504040204" pitchFamily="34" charset="-120"/>
              </a:rPr>
              <a:t>，其減價計算方式，依契約規定。契約未規定者，</a:t>
            </a:r>
            <a:r>
              <a:rPr lang="zh-TW" altLang="en-US" sz="3000" b="1" u="sng" dirty="0">
                <a:solidFill>
                  <a:srgbClr val="0000FF"/>
                </a:solidFill>
                <a:latin typeface="微軟正黑體" panose="020B0604030504040204" pitchFamily="34" charset="-120"/>
                <a:ea typeface="微軟正黑體" panose="020B0604030504040204" pitchFamily="34" charset="-120"/>
              </a:rPr>
              <a:t>得就不符項目</a:t>
            </a:r>
            <a:r>
              <a:rPr lang="zh-TW" altLang="en-US" sz="3000" b="1" dirty="0">
                <a:solidFill>
                  <a:srgbClr val="006600"/>
                </a:solidFill>
                <a:latin typeface="微軟正黑體" panose="020B0604030504040204" pitchFamily="34" charset="-120"/>
                <a:ea typeface="微軟正黑體" panose="020B0604030504040204" pitchFamily="34" charset="-120"/>
              </a:rPr>
              <a:t>，依</a:t>
            </a:r>
            <a:r>
              <a:rPr lang="zh-TW" altLang="en-US" sz="3000" b="1" u="sng" dirty="0">
                <a:solidFill>
                  <a:srgbClr val="0000FF"/>
                </a:solidFill>
                <a:latin typeface="微軟正黑體" panose="020B0604030504040204" pitchFamily="34" charset="-120"/>
                <a:ea typeface="微軟正黑體" panose="020B0604030504040204" pitchFamily="34" charset="-120"/>
              </a:rPr>
              <a:t>契約價金</a:t>
            </a:r>
            <a:r>
              <a:rPr lang="zh-TW" altLang="en-US" sz="3000" b="1" dirty="0">
                <a:solidFill>
                  <a:srgbClr val="006600"/>
                </a:solidFill>
                <a:latin typeface="微軟正黑體" panose="020B0604030504040204" pitchFamily="34" charset="-120"/>
                <a:ea typeface="微軟正黑體" panose="020B0604030504040204" pitchFamily="34" charset="-120"/>
              </a:rPr>
              <a:t>、</a:t>
            </a:r>
            <a:r>
              <a:rPr lang="zh-TW" altLang="en-US" sz="3000" b="1" u="sng" dirty="0">
                <a:solidFill>
                  <a:srgbClr val="0000FF"/>
                </a:solidFill>
                <a:latin typeface="微軟正黑體" panose="020B0604030504040204" pitchFamily="34" charset="-120"/>
                <a:ea typeface="微軟正黑體" panose="020B0604030504040204" pitchFamily="34" charset="-120"/>
              </a:rPr>
              <a:t>市價</a:t>
            </a:r>
            <a:r>
              <a:rPr lang="zh-TW" altLang="en-US" sz="3000" b="1" dirty="0">
                <a:solidFill>
                  <a:srgbClr val="006600"/>
                </a:solidFill>
                <a:latin typeface="微軟正黑體" panose="020B0604030504040204" pitchFamily="34" charset="-120"/>
                <a:ea typeface="微軟正黑體" panose="020B0604030504040204" pitchFamily="34" charset="-120"/>
              </a:rPr>
              <a:t>、</a:t>
            </a:r>
            <a:r>
              <a:rPr lang="zh-TW" altLang="en-US" sz="3000" b="1" u="sng" dirty="0">
                <a:solidFill>
                  <a:srgbClr val="0000FF"/>
                </a:solidFill>
                <a:latin typeface="微軟正黑體" panose="020B0604030504040204" pitchFamily="34" charset="-120"/>
                <a:ea typeface="微軟正黑體" panose="020B0604030504040204" pitchFamily="34" charset="-120"/>
              </a:rPr>
              <a:t>額外費用</a:t>
            </a:r>
            <a:r>
              <a:rPr lang="zh-TW" altLang="en-US" sz="3000" b="1" dirty="0">
                <a:solidFill>
                  <a:srgbClr val="006600"/>
                </a:solidFill>
                <a:latin typeface="微軟正黑體" panose="020B0604030504040204" pitchFamily="34" charset="-120"/>
                <a:ea typeface="微軟正黑體" panose="020B0604030504040204" pitchFamily="34" charset="-120"/>
              </a:rPr>
              <a:t>、</a:t>
            </a:r>
            <a:r>
              <a:rPr lang="zh-TW" altLang="en-US" sz="3000" b="1" u="sng" dirty="0">
                <a:solidFill>
                  <a:srgbClr val="0000FF"/>
                </a:solidFill>
                <a:latin typeface="微軟正黑體" panose="020B0604030504040204" pitchFamily="34" charset="-120"/>
                <a:ea typeface="微軟正黑體" panose="020B0604030504040204" pitchFamily="34" charset="-120"/>
              </a:rPr>
              <a:t>所受損害</a:t>
            </a:r>
            <a:r>
              <a:rPr lang="zh-TW" altLang="en-US" sz="3000" b="1" dirty="0">
                <a:solidFill>
                  <a:srgbClr val="006600"/>
                </a:solidFill>
                <a:latin typeface="微軟正黑體" panose="020B0604030504040204" pitchFamily="34" charset="-120"/>
                <a:ea typeface="微軟正黑體" panose="020B0604030504040204" pitchFamily="34" charset="-120"/>
              </a:rPr>
              <a:t>或</a:t>
            </a:r>
            <a:r>
              <a:rPr lang="zh-TW" altLang="en-US" sz="3000" b="1" u="sng" dirty="0">
                <a:solidFill>
                  <a:srgbClr val="0000FF"/>
                </a:solidFill>
                <a:latin typeface="微軟正黑體" panose="020B0604030504040204" pitchFamily="34" charset="-120"/>
                <a:ea typeface="微軟正黑體" panose="020B0604030504040204" pitchFamily="34" charset="-120"/>
              </a:rPr>
              <a:t>懲罰性違約金</a:t>
            </a:r>
            <a:r>
              <a:rPr lang="zh-TW" altLang="en-US" sz="3000" b="1" dirty="0">
                <a:solidFill>
                  <a:srgbClr val="006600"/>
                </a:solidFill>
                <a:latin typeface="微軟正黑體" panose="020B0604030504040204" pitchFamily="34" charset="-120"/>
                <a:ea typeface="微軟正黑體" panose="020B0604030504040204" pitchFamily="34" charset="-120"/>
              </a:rPr>
              <a:t>等，</a:t>
            </a:r>
            <a:r>
              <a:rPr lang="zh-TW" altLang="en-US" sz="3000" b="1" u="sng" dirty="0">
                <a:solidFill>
                  <a:srgbClr val="0000FF"/>
                </a:solidFill>
                <a:latin typeface="微軟正黑體" panose="020B0604030504040204" pitchFamily="34" charset="-120"/>
                <a:ea typeface="微軟正黑體" panose="020B0604030504040204" pitchFamily="34" charset="-120"/>
              </a:rPr>
              <a:t>計算減價</a:t>
            </a:r>
            <a:r>
              <a:rPr lang="zh-TW" altLang="en-US" sz="3000" b="1" u="sng">
                <a:solidFill>
                  <a:srgbClr val="0000FF"/>
                </a:solidFill>
                <a:latin typeface="微軟正黑體" panose="020B0604030504040204" pitchFamily="34" charset="-120"/>
                <a:ea typeface="微軟正黑體" panose="020B0604030504040204" pitchFamily="34" charset="-120"/>
              </a:rPr>
              <a:t>金額</a:t>
            </a:r>
            <a:r>
              <a:rPr lang="zh-TW" altLang="en-US" sz="3000" b="1" smtClean="0">
                <a:solidFill>
                  <a:srgbClr val="006600"/>
                </a:solidFill>
                <a:latin typeface="微軟正黑體" panose="020B0604030504040204" pitchFamily="34" charset="-120"/>
                <a:ea typeface="微軟正黑體" panose="020B0604030504040204" pitchFamily="34" charset="-120"/>
              </a:rPr>
              <a:t>。</a:t>
            </a:r>
            <a:endParaRPr lang="zh-TW" altLang="en-US" sz="3000" b="1" dirty="0">
              <a:solidFill>
                <a:srgbClr val="006600"/>
              </a:solidFill>
              <a:latin typeface="微軟正黑體" panose="020B0604030504040204" pitchFamily="34" charset="-120"/>
              <a:ea typeface="微軟正黑體" panose="020B0604030504040204" pitchFamily="34" charset="-120"/>
            </a:endParaRPr>
          </a:p>
        </p:txBody>
      </p:sp>
      <p:sp>
        <p:nvSpPr>
          <p:cNvPr id="5" name="Rectangle 2"/>
          <p:cNvSpPr txBox="1">
            <a:spLocks noChangeArrowheads="1"/>
          </p:cNvSpPr>
          <p:nvPr/>
        </p:nvSpPr>
        <p:spPr>
          <a:xfrm>
            <a:off x="214313" y="440668"/>
            <a:ext cx="4393691" cy="540407"/>
          </a:xfrm>
          <a:prstGeom prst="rect">
            <a:avLst/>
          </a:prstGeom>
        </p:spPr>
        <p:txBody>
          <a:bodyPr vert="horz" wrap="square" lIns="91440" tIns="45720" rIns="91440" bIns="45720" numCol="1" anchor="ctr" anchorCtr="0" compatLnSpc="1">
            <a:prstTxWarp prst="textNoShape">
              <a:avLst/>
            </a:prstTxWarp>
            <a:normAutofit fontScale="82500"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a:solidFill>
                  <a:srgbClr val="003399"/>
                </a:solidFill>
                <a:effectLst/>
                <a:latin typeface="微軟正黑體" panose="020B0604030504040204" pitchFamily="34" charset="-120"/>
              </a:rPr>
              <a:t>減價收受減價</a:t>
            </a:r>
            <a:r>
              <a:rPr kumimoji="0" lang="zh-TW" altLang="en-US" b="1" cap="none" smtClean="0">
                <a:solidFill>
                  <a:srgbClr val="003399"/>
                </a:solidFill>
                <a:effectLst/>
                <a:latin typeface="微軟正黑體" panose="020B0604030504040204" pitchFamily="34" charset="-120"/>
              </a:rPr>
              <a:t>金額之計算</a:t>
            </a:r>
            <a:endParaRPr kumimoji="0" lang="zh-TW" altLang="en-US" b="1" cap="none">
              <a:solidFill>
                <a:srgbClr val="003399"/>
              </a:solidFill>
              <a:effectLst/>
              <a:latin typeface="微軟正黑體" panose="020B0604030504040204" pitchFamily="34" charset="-120"/>
            </a:endParaRPr>
          </a:p>
        </p:txBody>
      </p:sp>
    </p:spTree>
    <p:extLst>
      <p:ext uri="{BB962C8B-B14F-4D97-AF65-F5344CB8AC3E}">
        <p14:creationId xmlns:p14="http://schemas.microsoft.com/office/powerpoint/2010/main" val="263051387"/>
      </p:ext>
    </p:extLst>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E8638CEE-F035-48EE-90A9-7E7CF13A7CAF}" type="slidenum">
              <a:rPr kumimoji="0" lang="en-US" altLang="zh-TW" sz="1400" smtClean="0">
                <a:solidFill>
                  <a:srgbClr val="AD1F1F"/>
                </a:solidFill>
              </a:rPr>
              <a:pPr eaLnBrk="1" hangingPunct="1">
                <a:defRPr/>
              </a:pPr>
              <a:t>219</a:t>
            </a:fld>
            <a:endParaRPr kumimoji="0" lang="en-US" altLang="zh-TW" sz="1400" smtClean="0">
              <a:solidFill>
                <a:srgbClr val="AD1F1F"/>
              </a:solidFill>
            </a:endParaRPr>
          </a:p>
        </p:txBody>
      </p:sp>
      <p:sp>
        <p:nvSpPr>
          <p:cNvPr id="2" name="書卷 (水平) 1"/>
          <p:cNvSpPr/>
          <p:nvPr/>
        </p:nvSpPr>
        <p:spPr>
          <a:xfrm>
            <a:off x="2159000" y="2312988"/>
            <a:ext cx="5543550" cy="1873250"/>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600" b="1">
                <a:solidFill>
                  <a:srgbClr val="100278"/>
                </a:solidFill>
                <a:latin typeface="微軟正黑體" panose="020B0604030504040204" pitchFamily="34" charset="-120"/>
              </a:rPr>
              <a:t>最有利標簽辦文件範例</a:t>
            </a:r>
            <a:endParaRPr lang="zh-TW" altLang="en-US" sz="3600" dirty="0">
              <a:solidFill>
                <a:prstClr val="white"/>
              </a:solidFill>
              <a:latin typeface="微軟正黑體" panose="020B0604030504040204" pitchFamily="34" charset="-120"/>
            </a:endParaRPr>
          </a:p>
        </p:txBody>
      </p:sp>
    </p:spTree>
    <p:extLst>
      <p:ext uri="{BB962C8B-B14F-4D97-AF65-F5344CB8AC3E}">
        <p14:creationId xmlns:p14="http://schemas.microsoft.com/office/powerpoint/2010/main" val="36230273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48602821-4C7D-4447-ACB5-E7514FDE8F82}" type="slidenum">
              <a:rPr lang="en-US" altLang="zh-TW" sz="1400" smtClean="0">
                <a:solidFill>
                  <a:srgbClr val="AD1F1F"/>
                </a:solidFill>
                <a:latin typeface="Times New Roman" panose="02020603050405020304" pitchFamily="18" charset="0"/>
              </a:rPr>
              <a:pPr>
                <a:spcBef>
                  <a:spcPct val="0"/>
                </a:spcBef>
                <a:buClrTx/>
                <a:buSzTx/>
                <a:buFontTx/>
                <a:buNone/>
                <a:defRPr/>
              </a:pPr>
              <a:t>22</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468313" y="404813"/>
            <a:ext cx="5975895" cy="730250"/>
          </a:xfrm>
        </p:spPr>
        <p:txBody>
          <a:bodyPr wrap="square" lIns="91440" tIns="45720" rIns="91440" bIns="45720" numCol="1" anchorCtr="0" compatLnSpc="1">
            <a:prstTxWarp prst="textNoShape">
              <a:avLst/>
            </a:prstTxWarp>
            <a:normAutofit/>
          </a:bodyPr>
          <a:lstStyle/>
          <a:p>
            <a:pPr eaLnBrk="1" hangingPunct="1">
              <a:defRPr/>
            </a:pPr>
            <a:r>
              <a:rPr lang="zh-TW" altLang="en-US" sz="3200" b="1" cap="none" smtClean="0">
                <a:solidFill>
                  <a:srgbClr val="003399"/>
                </a:solidFill>
                <a:effectLst/>
                <a:latin typeface="微軟正黑體" panose="020B0604030504040204" pitchFamily="34" charset="-120"/>
                <a:ea typeface="微軟正黑體" panose="020B0604030504040204" pitchFamily="34" charset="-120"/>
              </a:rPr>
              <a:t>分批、分別採購相關規定</a:t>
            </a:r>
            <a:endParaRPr lang="zh-TW" altLang="en-US" sz="3200" b="1" cap="none">
              <a:solidFill>
                <a:srgbClr val="003399"/>
              </a:solidFill>
              <a:effectLst/>
              <a:latin typeface="微軟正黑體" panose="020B0604030504040204" pitchFamily="34" charset="-120"/>
              <a:ea typeface="微軟正黑體" panose="020B0604030504040204" pitchFamily="34" charset="-120"/>
            </a:endParaRPr>
          </a:p>
        </p:txBody>
      </p:sp>
      <p:sp>
        <p:nvSpPr>
          <p:cNvPr id="98315" name="Rectangle 11"/>
          <p:cNvSpPr>
            <a:spLocks noChangeArrowheads="1"/>
          </p:cNvSpPr>
          <p:nvPr/>
        </p:nvSpPr>
        <p:spPr bwMode="auto">
          <a:xfrm>
            <a:off x="396056" y="1140234"/>
            <a:ext cx="8280400" cy="5205089"/>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zh-TW" altLang="en-US" sz="2800" b="1" smtClean="0">
                <a:solidFill>
                  <a:srgbClr val="0000FF"/>
                </a:solidFill>
                <a:latin typeface="微軟正黑體" panose="020B0604030504040204" pitchFamily="34" charset="-120"/>
                <a:ea typeface="微軟正黑體" panose="020B0604030504040204" pitchFamily="34" charset="-120"/>
              </a:rPr>
              <a:t>採購法第</a:t>
            </a:r>
            <a:r>
              <a:rPr lang="en-US" altLang="zh-TW" sz="2800" b="1" smtClean="0">
                <a:solidFill>
                  <a:srgbClr val="0000FF"/>
                </a:solidFill>
                <a:latin typeface="微軟正黑體" panose="020B0604030504040204" pitchFamily="34" charset="-120"/>
                <a:ea typeface="微軟正黑體" panose="020B0604030504040204" pitchFamily="34" charset="-120"/>
              </a:rPr>
              <a:t>14</a:t>
            </a:r>
            <a:r>
              <a:rPr lang="zh-TW" altLang="en-US" sz="2800" b="1" smtClean="0">
                <a:solidFill>
                  <a:srgbClr val="0000FF"/>
                </a:solidFill>
                <a:latin typeface="微軟正黑體" panose="020B0604030504040204" pitchFamily="34" charset="-120"/>
                <a:ea typeface="微軟正黑體" panose="020B0604030504040204" pitchFamily="34" charset="-120"/>
              </a:rPr>
              <a:t>條</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ct val="20000"/>
              </a:spcBef>
              <a:buClr>
                <a:prstClr val="black"/>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機關</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不得意圖規避本法之適用</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分批辦理公告金額以上之採購</a:t>
            </a:r>
            <a:r>
              <a:rPr lang="zh-TW" altLang="en-US" sz="2800" b="1">
                <a:solidFill>
                  <a:srgbClr val="006600"/>
                </a:solidFill>
                <a:latin typeface="微軟正黑體" panose="020B0604030504040204" pitchFamily="34" charset="-120"/>
                <a:ea typeface="微軟正黑體" panose="020B0604030504040204" pitchFamily="34" charset="-120"/>
              </a:rPr>
              <a:t>。其</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有分批</a:t>
            </a:r>
            <a:r>
              <a:rPr lang="zh-TW" altLang="en-US" sz="2800" b="1">
                <a:solidFill>
                  <a:srgbClr val="006600"/>
                </a:solidFill>
                <a:latin typeface="微軟正黑體" panose="020B0604030504040204" pitchFamily="34" charset="-120"/>
                <a:ea typeface="微軟正黑體" panose="020B0604030504040204" pitchFamily="34" charset="-120"/>
              </a:rPr>
              <a:t>辦理之</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必要</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並經上級機關核准</a:t>
            </a:r>
            <a:r>
              <a:rPr lang="zh-TW" altLang="en-US" sz="2800" b="1">
                <a:solidFill>
                  <a:srgbClr val="006600"/>
                </a:solidFill>
                <a:latin typeface="微軟正黑體" panose="020B0604030504040204" pitchFamily="34" charset="-120"/>
                <a:ea typeface="微軟正黑體" panose="020B0604030504040204" pitchFamily="34" charset="-120"/>
              </a:rPr>
              <a:t>者，</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應依</a:t>
            </a:r>
            <a:r>
              <a:rPr lang="zh-TW" altLang="en-US" sz="2800" b="1">
                <a:solidFill>
                  <a:srgbClr val="006600"/>
                </a:solidFill>
                <a:latin typeface="微軟正黑體" panose="020B0604030504040204" pitchFamily="34" charset="-120"/>
                <a:ea typeface="微軟正黑體" panose="020B0604030504040204" pitchFamily="34" charset="-120"/>
              </a:rPr>
              <a:t>其</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總金額核計採購金額</a:t>
            </a:r>
            <a:r>
              <a:rPr lang="zh-TW" altLang="en-US" sz="2800" b="1">
                <a:solidFill>
                  <a:srgbClr val="006600"/>
                </a:solidFill>
                <a:latin typeface="微軟正黑體" panose="020B0604030504040204" pitchFamily="34" charset="-120"/>
                <a:ea typeface="微軟正黑體" panose="020B0604030504040204" pitchFamily="34" charset="-120"/>
              </a:rPr>
              <a:t>，分別按公告金額或查核金額以上之規定辦理。</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marL="261938" indent="-261938" algn="just" eaLnBrk="1" hangingPunct="1">
              <a:spcBef>
                <a:spcPts val="1200"/>
              </a:spcBef>
              <a:buClr>
                <a:prstClr val="black"/>
              </a:buClr>
              <a:buSzPct val="75000"/>
              <a:buFont typeface="Wingdings" pitchFamily="2" charset="2"/>
              <a:buChar char="l"/>
              <a:defRPr/>
            </a:pPr>
            <a:r>
              <a:rPr lang="zh-TW" altLang="en-US" sz="2800" b="1" smtClean="0">
                <a:solidFill>
                  <a:srgbClr val="0000FF"/>
                </a:solidFill>
                <a:latin typeface="微軟正黑體" panose="020B0604030504040204" pitchFamily="34" charset="-120"/>
                <a:ea typeface="微軟正黑體" panose="020B0604030504040204" pitchFamily="34" charset="-120"/>
              </a:rPr>
              <a:t>施行</a:t>
            </a:r>
            <a:r>
              <a:rPr lang="zh-TW" altLang="en-US" sz="2800" b="1">
                <a:solidFill>
                  <a:srgbClr val="0000FF"/>
                </a:solidFill>
                <a:latin typeface="微軟正黑體" panose="020B0604030504040204" pitchFamily="34" charset="-120"/>
                <a:ea typeface="微軟正黑體" panose="020B0604030504040204" pitchFamily="34" charset="-120"/>
              </a:rPr>
              <a:t>細則</a:t>
            </a:r>
            <a:r>
              <a:rPr lang="zh-TW" altLang="en-US" sz="2800" b="1" smtClean="0">
                <a:solidFill>
                  <a:srgbClr val="0000FF"/>
                </a:solidFill>
                <a:latin typeface="微軟正黑體" panose="020B0604030504040204" pitchFamily="34" charset="-120"/>
                <a:ea typeface="微軟正黑體" panose="020B0604030504040204" pitchFamily="34" charset="-120"/>
              </a:rPr>
              <a:t>第</a:t>
            </a:r>
            <a:r>
              <a:rPr lang="en-US" altLang="zh-TW" sz="2800" b="1" smtClean="0">
                <a:solidFill>
                  <a:srgbClr val="0000FF"/>
                </a:solidFill>
                <a:latin typeface="微軟正黑體" panose="020B0604030504040204" pitchFamily="34" charset="-120"/>
                <a:ea typeface="微軟正黑體" panose="020B0604030504040204" pitchFamily="34" charset="-120"/>
              </a:rPr>
              <a:t>13</a:t>
            </a:r>
            <a:r>
              <a:rPr lang="zh-TW" altLang="en-US" sz="2800" b="1" smtClean="0">
                <a:solidFill>
                  <a:srgbClr val="0000FF"/>
                </a:solidFill>
                <a:latin typeface="微軟正黑體" panose="020B0604030504040204" pitchFamily="34" charset="-120"/>
                <a:ea typeface="微軟正黑體" panose="020B0604030504040204" pitchFamily="34" charset="-120"/>
              </a:rPr>
              <a:t>條</a:t>
            </a:r>
            <a:endParaRPr lang="en-US" altLang="zh-TW" sz="2800" b="1" dirty="0">
              <a:solidFill>
                <a:srgbClr val="0000FF"/>
              </a:solidFill>
              <a:latin typeface="微軟正黑體" panose="020B0604030504040204" pitchFamily="34" charset="-120"/>
              <a:ea typeface="微軟正黑體" panose="020B0604030504040204" pitchFamily="34" charset="-120"/>
            </a:endParaRPr>
          </a:p>
          <a:p>
            <a:pPr marL="0" lvl="1" indent="366713" algn="just" eaLnBrk="1" hangingPunct="1">
              <a:buClr>
                <a:srgbClr val="006600"/>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本法</a:t>
            </a:r>
            <a:r>
              <a:rPr lang="zh-TW" altLang="en-US" sz="2800" b="1" smtClean="0">
                <a:solidFill>
                  <a:srgbClr val="006600"/>
                </a:solidFill>
                <a:latin typeface="微軟正黑體" panose="020B0604030504040204" pitchFamily="34" charset="-120"/>
                <a:ea typeface="微軟正黑體" panose="020B0604030504040204" pitchFamily="34" charset="-120"/>
              </a:rPr>
              <a:t>第</a:t>
            </a:r>
            <a:r>
              <a:rPr lang="en-US" altLang="zh-TW" sz="2800" b="1" smtClean="0">
                <a:solidFill>
                  <a:srgbClr val="006600"/>
                </a:solidFill>
                <a:latin typeface="微軟正黑體" panose="020B0604030504040204" pitchFamily="34" charset="-120"/>
                <a:ea typeface="微軟正黑體" panose="020B0604030504040204" pitchFamily="34" charset="-120"/>
              </a:rPr>
              <a:t>14</a:t>
            </a:r>
            <a:r>
              <a:rPr lang="zh-TW" altLang="en-US" sz="2800" b="1" smtClean="0">
                <a:solidFill>
                  <a:srgbClr val="006600"/>
                </a:solidFill>
                <a:latin typeface="微軟正黑體" panose="020B0604030504040204" pitchFamily="34" charset="-120"/>
                <a:ea typeface="微軟正黑體" panose="020B0604030504040204" pitchFamily="34" charset="-120"/>
              </a:rPr>
              <a:t>條</a:t>
            </a:r>
            <a:r>
              <a:rPr lang="zh-TW" altLang="en-US" sz="2800" b="1">
                <a:solidFill>
                  <a:srgbClr val="006600"/>
                </a:solidFill>
                <a:latin typeface="微軟正黑體" panose="020B0604030504040204" pitchFamily="34" charset="-120"/>
                <a:ea typeface="微軟正黑體" panose="020B0604030504040204" pitchFamily="34" charset="-120"/>
              </a:rPr>
              <a:t>所定意圖規避本法適用之</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分批</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不包括依不同標的、不同施工或供應地區、不同需求條件或不同行業廠商之專業項目所分別辦理者</a:t>
            </a:r>
            <a:r>
              <a:rPr lang="zh-TW" altLang="en-US" sz="2800" b="1">
                <a:solidFill>
                  <a:srgbClr val="006600"/>
                </a:solidFill>
                <a:latin typeface="微軟正黑體" panose="020B0604030504040204" pitchFamily="34" charset="-120"/>
                <a:ea typeface="微軟正黑體" panose="020B0604030504040204" pitchFamily="34" charset="-120"/>
              </a:rPr>
              <a:t>。</a:t>
            </a:r>
          </a:p>
          <a:p>
            <a:pPr marL="0" lvl="1" indent="366713" algn="just" eaLnBrk="1" hangingPunct="1">
              <a:buClr>
                <a:srgbClr val="006600"/>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機關</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分批辦理公告金額以上</a:t>
            </a:r>
            <a:r>
              <a:rPr lang="zh-TW" altLang="en-US" sz="2800" b="1">
                <a:solidFill>
                  <a:srgbClr val="006600"/>
                </a:solidFill>
                <a:latin typeface="微軟正黑體" panose="020B0604030504040204" pitchFamily="34" charset="-120"/>
                <a:ea typeface="微軟正黑體" panose="020B0604030504040204" pitchFamily="34" charset="-120"/>
              </a:rPr>
              <a:t>之採購，</a:t>
            </a:r>
            <a:r>
              <a:rPr lang="zh-TW" altLang="en-US" sz="2800" b="1" u="dbl">
                <a:solidFill>
                  <a:prstClr val="black"/>
                </a:solidFill>
                <a:uFill>
                  <a:solidFill>
                    <a:srgbClr val="FF0000"/>
                  </a:solidFill>
                </a:uFill>
                <a:latin typeface="微軟正黑體" panose="020B0604030504040204" pitchFamily="34" charset="-120"/>
                <a:ea typeface="微軟正黑體" panose="020B0604030504040204" pitchFamily="34" charset="-120"/>
              </a:rPr>
              <a:t>法定預算書已標示分批辦理者，得免報經上級機關核准</a:t>
            </a:r>
            <a:r>
              <a:rPr lang="zh-TW" altLang="en-US" sz="2800" b="1">
                <a:solidFill>
                  <a:srgbClr val="006600"/>
                </a:solidFill>
                <a:latin typeface="微軟正黑體" panose="020B0604030504040204" pitchFamily="34" charset="-120"/>
                <a:ea typeface="微軟正黑體" panose="020B0604030504040204" pitchFamily="34" charset="-120"/>
              </a:rPr>
              <a:t>。</a:t>
            </a:r>
            <a:endParaRPr lang="en-US" altLang="zh-TW" sz="2800" b="1" dirty="0">
              <a:solidFill>
                <a:srgbClr val="00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59423288"/>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2A2860D3-A845-4789-86A4-0308B2FBB2E0}" type="slidenum">
              <a:rPr lang="en-US" altLang="zh-TW" sz="1400" smtClean="0">
                <a:solidFill>
                  <a:srgbClr val="AD1F1F"/>
                </a:solidFill>
                <a:latin typeface="Times New Roman" panose="02020603050405020304" pitchFamily="18" charset="0"/>
              </a:rPr>
              <a:pPr>
                <a:spcBef>
                  <a:spcPct val="0"/>
                </a:spcBef>
                <a:buClrTx/>
                <a:buSzTx/>
                <a:buFontTx/>
                <a:buNone/>
                <a:defRPr/>
              </a:pPr>
              <a:t>220</a:t>
            </a:fld>
            <a:endParaRPr lang="en-US" altLang="zh-TW" sz="1400" smtClean="0">
              <a:solidFill>
                <a:srgbClr val="AD1F1F"/>
              </a:solidFill>
              <a:latin typeface="Times New Roman" panose="02020603050405020304" pitchFamily="18" charset="0"/>
            </a:endParaRPr>
          </a:p>
        </p:txBody>
      </p:sp>
      <p:sp>
        <p:nvSpPr>
          <p:cNvPr id="8" name="Rectangle 11"/>
          <p:cNvSpPr>
            <a:spLocks noChangeArrowheads="1"/>
          </p:cNvSpPr>
          <p:nvPr/>
        </p:nvSpPr>
        <p:spPr bwMode="auto">
          <a:xfrm>
            <a:off x="395536" y="1124745"/>
            <a:ext cx="8448427" cy="2160239"/>
          </a:xfrm>
          <a:prstGeom prst="rect">
            <a:avLst/>
          </a:prstGeom>
          <a:noFill/>
          <a:ln w="9525">
            <a:noFill/>
            <a:miter lim="800000"/>
            <a:headEnd/>
            <a:tailEnd/>
          </a:ln>
          <a:effectLst/>
        </p:spPr>
        <p:txBody>
          <a:bodyPr/>
          <a:lstStyle/>
          <a:p>
            <a:pPr marL="0" lvl="1" algn="just" eaLnBrk="1" hangingPunct="1">
              <a:lnSpc>
                <a:spcPts val="3200"/>
              </a:lnSpc>
              <a:buClr>
                <a:srgbClr val="006600"/>
              </a:buClr>
              <a:buSzPct val="75000"/>
              <a:defRPr/>
            </a:pPr>
            <a:r>
              <a:rPr lang="zh-TW" altLang="zh-TW" sz="2600" b="1" smtClean="0">
                <a:solidFill>
                  <a:prstClr val="black"/>
                </a:solidFill>
                <a:latin typeface="微軟正黑體" panose="020B0604030504040204" pitchFamily="34" charset="-120"/>
                <a:ea typeface="微軟正黑體" panose="020B0604030504040204" pitchFamily="34" charset="-120"/>
              </a:rPr>
              <a:t>採購</a:t>
            </a:r>
            <a:r>
              <a:rPr lang="zh-TW" altLang="zh-TW" sz="2600" b="1" dirty="0">
                <a:solidFill>
                  <a:prstClr val="black"/>
                </a:solidFill>
                <a:latin typeface="微軟正黑體" panose="020B0604030504040204" pitchFamily="34" charset="-120"/>
                <a:ea typeface="微軟正黑體" panose="020B0604030504040204" pitchFamily="34" charset="-120"/>
              </a:rPr>
              <a:t>評選委員會</a:t>
            </a:r>
            <a:r>
              <a:rPr lang="zh-TW" altLang="zh-TW" sz="2600" b="1">
                <a:solidFill>
                  <a:prstClr val="black"/>
                </a:solidFill>
                <a:latin typeface="微軟正黑體" panose="020B0604030504040204" pitchFamily="34" charset="-120"/>
                <a:ea typeface="微軟正黑體" panose="020B0604030504040204" pitchFamily="34" charset="-120"/>
              </a:rPr>
              <a:t>組織</a:t>
            </a:r>
            <a:r>
              <a:rPr lang="zh-TW" altLang="zh-TW" sz="2600" b="1" smtClean="0">
                <a:solidFill>
                  <a:prstClr val="black"/>
                </a:solidFill>
                <a:latin typeface="微軟正黑體" panose="020B0604030504040204" pitchFamily="34" charset="-120"/>
                <a:ea typeface="微軟正黑體" panose="020B0604030504040204" pitchFamily="34" charset="-120"/>
              </a:rPr>
              <a:t>準則</a:t>
            </a:r>
            <a:r>
              <a:rPr lang="zh-TW" altLang="en-US" sz="2600" b="1" smtClean="0">
                <a:solidFill>
                  <a:prstClr val="black"/>
                </a:solidFill>
                <a:latin typeface="微軟正黑體" panose="020B0604030504040204" pitchFamily="34" charset="-120"/>
                <a:ea typeface="微軟正黑體" panose="020B0604030504040204" pitchFamily="34" charset="-120"/>
              </a:rPr>
              <a:t>第</a:t>
            </a:r>
            <a:r>
              <a:rPr lang="en-US" altLang="zh-TW" sz="2600" b="1" smtClean="0">
                <a:solidFill>
                  <a:prstClr val="black"/>
                </a:solidFill>
                <a:latin typeface="微軟正黑體" panose="020B0604030504040204" pitchFamily="34" charset="-120"/>
                <a:ea typeface="微軟正黑體" panose="020B0604030504040204" pitchFamily="34" charset="-120"/>
              </a:rPr>
              <a:t>4</a:t>
            </a:r>
            <a:r>
              <a:rPr lang="zh-TW" altLang="en-US" sz="2600" b="1" smtClean="0">
                <a:solidFill>
                  <a:prstClr val="black"/>
                </a:solidFill>
                <a:latin typeface="微軟正黑體" panose="020B0604030504040204" pitchFamily="34" charset="-120"/>
                <a:ea typeface="微軟正黑體" panose="020B0604030504040204" pitchFamily="34" charset="-120"/>
              </a:rPr>
              <a:t>條第</a:t>
            </a:r>
            <a:r>
              <a:rPr lang="en-US" altLang="zh-TW" sz="2600" b="1" smtClean="0">
                <a:solidFill>
                  <a:prstClr val="black"/>
                </a:solidFill>
                <a:latin typeface="微軟正黑體" panose="020B0604030504040204" pitchFamily="34" charset="-120"/>
                <a:ea typeface="微軟正黑體" panose="020B0604030504040204" pitchFamily="34" charset="-120"/>
              </a:rPr>
              <a:t>1</a:t>
            </a:r>
            <a:r>
              <a:rPr lang="zh-TW" altLang="en-US" sz="2600" b="1" smtClean="0">
                <a:solidFill>
                  <a:prstClr val="black"/>
                </a:solidFill>
                <a:latin typeface="微軟正黑體" panose="020B0604030504040204" pitchFamily="34" charset="-120"/>
                <a:ea typeface="微軟正黑體" panose="020B0604030504040204" pitchFamily="34" charset="-120"/>
              </a:rPr>
              <a:t>項、第</a:t>
            </a:r>
            <a:r>
              <a:rPr lang="en-US" altLang="zh-TW" sz="2600" b="1" smtClean="0">
                <a:solidFill>
                  <a:prstClr val="black"/>
                </a:solidFill>
                <a:latin typeface="微軟正黑體" panose="020B0604030504040204" pitchFamily="34" charset="-120"/>
                <a:ea typeface="微軟正黑體" panose="020B0604030504040204" pitchFamily="34" charset="-120"/>
              </a:rPr>
              <a:t>6</a:t>
            </a:r>
            <a:r>
              <a:rPr lang="zh-TW" altLang="en-US" sz="2600" b="1" smtClean="0">
                <a:solidFill>
                  <a:prstClr val="black"/>
                </a:solidFill>
                <a:latin typeface="微軟正黑體" panose="020B0604030504040204" pitchFamily="34" charset="-120"/>
                <a:ea typeface="微軟正黑體" panose="020B0604030504040204" pitchFamily="34" charset="-120"/>
              </a:rPr>
              <a:t>項</a:t>
            </a:r>
            <a:r>
              <a:rPr lang="zh-TW" altLang="en-US" sz="2600" b="1" smtClean="0">
                <a:solidFill>
                  <a:srgbClr val="006600"/>
                </a:solidFill>
                <a:latin typeface="微軟正黑體" panose="020B0604030504040204" pitchFamily="34" charset="-120"/>
                <a:ea typeface="微軟正黑體" panose="020B0604030504040204" pitchFamily="34" charset="-120"/>
              </a:rPr>
              <a:t>：</a:t>
            </a:r>
            <a:endParaRPr lang="en-US" altLang="zh-TW" sz="2600" b="1" smtClean="0">
              <a:solidFill>
                <a:srgbClr val="006600"/>
              </a:solidFill>
              <a:latin typeface="微軟正黑體" panose="020B0604030504040204" pitchFamily="34" charset="-120"/>
              <a:ea typeface="微軟正黑體" panose="020B0604030504040204" pitchFamily="34" charset="-120"/>
            </a:endParaRPr>
          </a:p>
          <a:p>
            <a:pPr marL="0" lvl="1" indent="355600" algn="just" eaLnBrk="1" hangingPunct="1">
              <a:lnSpc>
                <a:spcPts val="3200"/>
              </a:lnSpc>
              <a:buClr>
                <a:srgbClr val="006600"/>
              </a:buClr>
              <a:buSzPct val="75000"/>
              <a:defRPr/>
            </a:pPr>
            <a:r>
              <a:rPr lang="zh-TW" altLang="en-US" sz="2600" b="1">
                <a:solidFill>
                  <a:srgbClr val="0000FF"/>
                </a:solidFill>
                <a:latin typeface="微軟正黑體" panose="020B0604030504040204" pitchFamily="34" charset="-120"/>
                <a:ea typeface="微軟正黑體" panose="020B0604030504040204" pitchFamily="34" charset="-120"/>
              </a:rPr>
              <a:t>本委員會置委員五人以上，由機關就具有與採購案相關專門知識之人員</a:t>
            </a:r>
            <a:r>
              <a:rPr lang="zh-TW" altLang="en-US" sz="2600" b="1" u="sng" smtClean="0">
                <a:solidFill>
                  <a:srgbClr val="006600"/>
                </a:solidFill>
                <a:latin typeface="微軟正黑體" panose="020B0604030504040204" pitchFamily="34" charset="-120"/>
                <a:ea typeface="微軟正黑體" panose="020B0604030504040204" pitchFamily="34" charset="-120"/>
              </a:rPr>
              <a:t>派兼</a:t>
            </a:r>
            <a:r>
              <a:rPr lang="zh-TW" altLang="en-US" sz="2600" b="1">
                <a:solidFill>
                  <a:srgbClr val="0000FF"/>
                </a:solidFill>
                <a:latin typeface="微軟正黑體" panose="020B0604030504040204" pitchFamily="34" charset="-120"/>
                <a:ea typeface="微軟正黑體" panose="020B0604030504040204" pitchFamily="34" charset="-120"/>
              </a:rPr>
              <a:t>或</a:t>
            </a:r>
            <a:r>
              <a:rPr lang="zh-TW" altLang="en-US" sz="2600" b="1" u="sng">
                <a:solidFill>
                  <a:srgbClr val="C00000"/>
                </a:solidFill>
                <a:latin typeface="微軟正黑體" panose="020B0604030504040204" pitchFamily="34" charset="-120"/>
                <a:ea typeface="微軟正黑體" panose="020B0604030504040204" pitchFamily="34" charset="-120"/>
              </a:rPr>
              <a:t>聘兼</a:t>
            </a:r>
            <a:r>
              <a:rPr lang="zh-TW" altLang="en-US" sz="2600" b="1">
                <a:solidFill>
                  <a:srgbClr val="0000FF"/>
                </a:solidFill>
                <a:latin typeface="微軟正黑體" panose="020B0604030504040204" pitchFamily="34" charset="-120"/>
                <a:ea typeface="微軟正黑體" panose="020B0604030504040204" pitchFamily="34" charset="-120"/>
              </a:rPr>
              <a:t>之，其中專家、學者人數不得少於三分之一</a:t>
            </a:r>
            <a:r>
              <a:rPr lang="zh-TW" altLang="en-US" sz="2600" b="1" smtClean="0">
                <a:solidFill>
                  <a:srgbClr val="0000FF"/>
                </a:solidFill>
                <a:latin typeface="微軟正黑體" panose="020B0604030504040204" pitchFamily="34" charset="-120"/>
                <a:ea typeface="微軟正黑體" panose="020B0604030504040204" pitchFamily="34" charset="-120"/>
              </a:rPr>
              <a:t>。</a:t>
            </a:r>
            <a:r>
              <a:rPr lang="en-US" altLang="zh-TW" sz="2600" b="1" smtClean="0">
                <a:solidFill>
                  <a:prstClr val="black"/>
                </a:solidFill>
                <a:latin typeface="微軟正黑體" panose="020B0604030504040204" pitchFamily="34" charset="-120"/>
                <a:ea typeface="微軟正黑體" panose="020B0604030504040204" pitchFamily="34" charset="-120"/>
              </a:rPr>
              <a:t>(</a:t>
            </a:r>
            <a:r>
              <a:rPr lang="zh-TW" altLang="en-US" sz="2600" b="1" smtClean="0">
                <a:solidFill>
                  <a:prstClr val="black"/>
                </a:solidFill>
                <a:latin typeface="微軟正黑體" panose="020B0604030504040204" pitchFamily="34" charset="-120"/>
                <a:ea typeface="微軟正黑體" panose="020B0604030504040204" pitchFamily="34" charset="-120"/>
              </a:rPr>
              <a:t>第</a:t>
            </a:r>
            <a:r>
              <a:rPr lang="en-US" altLang="zh-TW" sz="2600" b="1" smtClean="0">
                <a:solidFill>
                  <a:prstClr val="black"/>
                </a:solidFill>
                <a:latin typeface="微軟正黑體" panose="020B0604030504040204" pitchFamily="34" charset="-120"/>
                <a:ea typeface="微軟正黑體" panose="020B0604030504040204" pitchFamily="34" charset="-120"/>
              </a:rPr>
              <a:t>1</a:t>
            </a:r>
            <a:r>
              <a:rPr lang="zh-TW" altLang="en-US" sz="2600" b="1" smtClean="0">
                <a:solidFill>
                  <a:prstClr val="black"/>
                </a:solidFill>
                <a:latin typeface="微軟正黑體" panose="020B0604030504040204" pitchFamily="34" charset="-120"/>
                <a:ea typeface="微軟正黑體" panose="020B0604030504040204" pitchFamily="34" charset="-120"/>
              </a:rPr>
              <a:t>項</a:t>
            </a:r>
            <a:r>
              <a:rPr lang="en-US" altLang="zh-TW" sz="2600" b="1" smtClean="0">
                <a:solidFill>
                  <a:prstClr val="black"/>
                </a:solidFill>
                <a:latin typeface="微軟正黑體" panose="020B0604030504040204" pitchFamily="34" charset="-120"/>
                <a:ea typeface="微軟正黑體" panose="020B0604030504040204" pitchFamily="34" charset="-120"/>
              </a:rPr>
              <a:t>)  </a:t>
            </a:r>
            <a:r>
              <a:rPr lang="en-US" altLang="zh-TW" sz="2600" b="1" smtClean="0">
                <a:solidFill>
                  <a:srgbClr val="0000FF"/>
                </a:solidFill>
                <a:latin typeface="微軟正黑體" panose="020B0604030504040204" pitchFamily="34" charset="-120"/>
                <a:ea typeface="微軟正黑體" panose="020B0604030504040204" pitchFamily="34" charset="-120"/>
              </a:rPr>
              <a:t>.....</a:t>
            </a:r>
            <a:endParaRPr lang="zh-TW" altLang="en-US" sz="2600" b="1">
              <a:solidFill>
                <a:srgbClr val="0000FF"/>
              </a:solidFill>
              <a:latin typeface="微軟正黑體" panose="020B0604030504040204" pitchFamily="34" charset="-120"/>
              <a:ea typeface="微軟正黑體" panose="020B0604030504040204" pitchFamily="34" charset="-120"/>
            </a:endParaRPr>
          </a:p>
          <a:p>
            <a:pPr marL="0" lvl="1" indent="355600" algn="just" eaLnBrk="1" hangingPunct="1">
              <a:lnSpc>
                <a:spcPts val="3200"/>
              </a:lnSpc>
              <a:buClr>
                <a:srgbClr val="006600"/>
              </a:buClr>
              <a:buSzPct val="75000"/>
              <a:defRPr/>
            </a:pPr>
            <a:r>
              <a:rPr lang="zh-TW" altLang="en-US" sz="2600" b="1">
                <a:solidFill>
                  <a:srgbClr val="0000FF"/>
                </a:solidFill>
                <a:latin typeface="微軟正黑體" panose="020B0604030504040204" pitchFamily="34" charset="-120"/>
                <a:ea typeface="微軟正黑體" panose="020B0604030504040204" pitchFamily="34" charset="-120"/>
              </a:rPr>
              <a:t>機關</a:t>
            </a:r>
            <a:r>
              <a:rPr lang="zh-TW" altLang="en-US" sz="2600" b="1" u="sng">
                <a:solidFill>
                  <a:srgbClr val="006600"/>
                </a:solidFill>
                <a:latin typeface="微軟正黑體" panose="020B0604030504040204" pitchFamily="34" charset="-120"/>
                <a:ea typeface="微軟正黑體" panose="020B0604030504040204" pitchFamily="34" charset="-120"/>
              </a:rPr>
              <a:t>擬</a:t>
            </a:r>
            <a:r>
              <a:rPr lang="zh-TW" altLang="en-US" sz="2600" b="1" u="sng">
                <a:solidFill>
                  <a:srgbClr val="C00000"/>
                </a:solidFill>
                <a:latin typeface="微軟正黑體" panose="020B0604030504040204" pitchFamily="34" charset="-120"/>
                <a:ea typeface="微軟正黑體" panose="020B0604030504040204" pitchFamily="34" charset="-120"/>
              </a:rPr>
              <a:t>聘兼</a:t>
            </a:r>
            <a:r>
              <a:rPr lang="zh-TW" altLang="en-US" sz="2600" b="1" u="sng">
                <a:solidFill>
                  <a:srgbClr val="006600"/>
                </a:solidFill>
                <a:latin typeface="微軟正黑體" panose="020B0604030504040204" pitchFamily="34" charset="-120"/>
                <a:ea typeface="微軟正黑體" panose="020B0604030504040204" pitchFamily="34" charset="-120"/>
              </a:rPr>
              <a:t>之委員，應經其同意</a:t>
            </a:r>
            <a:r>
              <a:rPr lang="zh-TW" altLang="en-US" sz="2600" b="1" smtClean="0">
                <a:solidFill>
                  <a:srgbClr val="0000FF"/>
                </a:solidFill>
                <a:latin typeface="微軟正黑體" panose="020B0604030504040204" pitchFamily="34" charset="-120"/>
                <a:ea typeface="微軟正黑體" panose="020B0604030504040204" pitchFamily="34" charset="-120"/>
              </a:rPr>
              <a:t>。</a:t>
            </a:r>
            <a:r>
              <a:rPr lang="en-US" altLang="zh-TW" sz="2600" b="1" smtClean="0">
                <a:solidFill>
                  <a:prstClr val="black"/>
                </a:solidFill>
                <a:latin typeface="微軟正黑體" panose="020B0604030504040204" pitchFamily="34" charset="-120"/>
                <a:ea typeface="微軟正黑體" panose="020B0604030504040204" pitchFamily="34" charset="-120"/>
              </a:rPr>
              <a:t>(</a:t>
            </a:r>
            <a:r>
              <a:rPr lang="zh-TW" altLang="en-US" sz="2600" b="1" smtClean="0">
                <a:solidFill>
                  <a:prstClr val="black"/>
                </a:solidFill>
                <a:latin typeface="微軟正黑體" panose="020B0604030504040204" pitchFamily="34" charset="-120"/>
                <a:ea typeface="微軟正黑體" panose="020B0604030504040204" pitchFamily="34" charset="-120"/>
              </a:rPr>
              <a:t>第</a:t>
            </a:r>
            <a:r>
              <a:rPr lang="en-US" altLang="zh-TW" sz="2600" b="1" smtClean="0">
                <a:solidFill>
                  <a:prstClr val="black"/>
                </a:solidFill>
                <a:latin typeface="微軟正黑體" panose="020B0604030504040204" pitchFamily="34" charset="-120"/>
                <a:ea typeface="微軟正黑體" panose="020B0604030504040204" pitchFamily="34" charset="-120"/>
              </a:rPr>
              <a:t>6</a:t>
            </a:r>
            <a:r>
              <a:rPr lang="zh-TW" altLang="en-US" sz="2600" b="1" smtClean="0">
                <a:solidFill>
                  <a:prstClr val="black"/>
                </a:solidFill>
                <a:latin typeface="微軟正黑體" panose="020B0604030504040204" pitchFamily="34" charset="-120"/>
                <a:ea typeface="微軟正黑體" panose="020B0604030504040204" pitchFamily="34" charset="-120"/>
              </a:rPr>
              <a:t>項</a:t>
            </a:r>
            <a:r>
              <a:rPr lang="en-US" altLang="zh-TW" sz="2600" b="1" smtClean="0">
                <a:solidFill>
                  <a:prstClr val="black"/>
                </a:solidFill>
                <a:latin typeface="微軟正黑體" panose="020B0604030504040204" pitchFamily="34" charset="-120"/>
                <a:ea typeface="微軟正黑體" panose="020B0604030504040204" pitchFamily="34" charset="-120"/>
              </a:rPr>
              <a:t>)</a:t>
            </a:r>
            <a:endParaRPr lang="zh-TW" altLang="en-US" sz="2600" b="1" dirty="0">
              <a:solidFill>
                <a:prstClr val="black"/>
              </a:solidFill>
              <a:latin typeface="微軟正黑體" panose="020B0604030504040204" pitchFamily="34" charset="-120"/>
              <a:ea typeface="微軟正黑體" panose="020B0604030504040204" pitchFamily="34" charset="-120"/>
              <a:cs typeface="Times New Roman" pitchFamily="18" charset="0"/>
            </a:endParaRPr>
          </a:p>
        </p:txBody>
      </p:sp>
      <p:sp>
        <p:nvSpPr>
          <p:cNvPr id="6" name="Rectangle 3"/>
          <p:cNvSpPr>
            <a:spLocks noChangeArrowheads="1"/>
          </p:cNvSpPr>
          <p:nvPr/>
        </p:nvSpPr>
        <p:spPr bwMode="auto">
          <a:xfrm>
            <a:off x="250825" y="352425"/>
            <a:ext cx="4681215" cy="635000"/>
          </a:xfrm>
          <a:prstGeom prst="rect">
            <a:avLst/>
          </a:prstGeom>
          <a:noFill/>
          <a:ln w="9525">
            <a:noFill/>
            <a:miter lim="800000"/>
            <a:headEnd/>
            <a:tailEnd/>
          </a:ln>
          <a:effectLst/>
        </p:spPr>
        <p:txBody>
          <a:bodyPr anchor="b"/>
          <a:lstStyle/>
          <a:p>
            <a:pPr eaLnBrk="1" hangingPunct="1">
              <a:lnSpc>
                <a:spcPct val="90000"/>
              </a:lnSpc>
              <a:defRPr/>
            </a:pPr>
            <a:r>
              <a:rPr lang="zh-TW" altLang="zh-TW" sz="3200" b="1" smtClean="0">
                <a:solidFill>
                  <a:srgbClr val="000066"/>
                </a:solidFill>
                <a:latin typeface="微軟正黑體" panose="020B0604030504040204" pitchFamily="34" charset="-120"/>
                <a:ea typeface="微軟正黑體" panose="020B0604030504040204" pitchFamily="34" charset="-120"/>
              </a:rPr>
              <a:t>評選委員會</a:t>
            </a:r>
            <a:r>
              <a:rPr lang="zh-TW" altLang="en-US" sz="3200" b="1" smtClean="0">
                <a:solidFill>
                  <a:srgbClr val="000066"/>
                </a:solidFill>
                <a:latin typeface="微軟正黑體" panose="020B0604030504040204" pitchFamily="34" charset="-120"/>
                <a:ea typeface="微軟正黑體" panose="020B0604030504040204" pitchFamily="34" charset="-120"/>
              </a:rPr>
              <a:t>意願調查</a:t>
            </a:r>
            <a:endParaRPr lang="en-US" altLang="zh-TW" sz="3200" b="1" dirty="0">
              <a:solidFill>
                <a:srgbClr val="000066"/>
              </a:solidFill>
              <a:latin typeface="微軟正黑體" panose="020B0604030504040204" pitchFamily="34" charset="-120"/>
              <a:ea typeface="微軟正黑體" panose="020B0604030504040204" pitchFamily="34" charset="-120"/>
            </a:endParaRPr>
          </a:p>
        </p:txBody>
      </p:sp>
      <p:sp>
        <p:nvSpPr>
          <p:cNvPr id="7" name="雲朵形圖說文字 6"/>
          <p:cNvSpPr/>
          <p:nvPr/>
        </p:nvSpPr>
        <p:spPr>
          <a:xfrm>
            <a:off x="1907704" y="4293096"/>
            <a:ext cx="7236296" cy="2454967"/>
          </a:xfrm>
          <a:prstGeom prst="cloudCallout">
            <a:avLst>
              <a:gd name="adj1" fmla="val 11700"/>
              <a:gd name="adj2" fmla="val -51351"/>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indent="-268288" algn="just"/>
            <a:r>
              <a:rPr lang="en-US" altLang="zh-TW" b="1" smtClean="0">
                <a:solidFill>
                  <a:prstClr val="black"/>
                </a:solidFill>
                <a:latin typeface="微軟正黑體" panose="020B0604030504040204" pitchFamily="34" charset="-120"/>
              </a:rPr>
              <a:t>1.</a:t>
            </a:r>
            <a:r>
              <a:rPr lang="zh-TW" altLang="en-US" b="1" smtClean="0">
                <a:solidFill>
                  <a:prstClr val="black"/>
                </a:solidFill>
                <a:latin typeface="微軟正黑體" panose="020B0604030504040204" pitchFamily="34" charset="-120"/>
              </a:rPr>
              <a:t>招標機關之內派委員及專家學者是否均須意願調查？</a:t>
            </a:r>
            <a:endParaRPr lang="en-US" altLang="zh-TW" b="1" smtClean="0">
              <a:solidFill>
                <a:prstClr val="black"/>
              </a:solidFill>
              <a:latin typeface="微軟正黑體" panose="020B0604030504040204" pitchFamily="34" charset="-120"/>
            </a:endParaRPr>
          </a:p>
          <a:p>
            <a:pPr marL="268288" indent="-268288" algn="just"/>
            <a:r>
              <a:rPr lang="en-US" altLang="zh-TW" b="1" spc="-100" smtClean="0">
                <a:solidFill>
                  <a:prstClr val="black"/>
                </a:solidFill>
                <a:latin typeface="微軟正黑體" panose="020B0604030504040204" pitchFamily="34" charset="-120"/>
              </a:rPr>
              <a:t>2.</a:t>
            </a:r>
            <a:r>
              <a:rPr lang="zh-TW" altLang="en-US" b="1" spc="-100">
                <a:solidFill>
                  <a:prstClr val="black"/>
                </a:solidFill>
                <a:latin typeface="微軟正黑體" panose="020B0604030504040204" pitchFamily="34" charset="-120"/>
              </a:rPr>
              <a:t>未徵詢並經專家、學者簽署同意擔任評選委員之同意書</a:t>
            </a:r>
            <a:r>
              <a:rPr lang="zh-TW" altLang="en-US" b="1" spc="-100" smtClean="0">
                <a:solidFill>
                  <a:prstClr val="black"/>
                </a:solidFill>
                <a:latin typeface="微軟正黑體" panose="020B0604030504040204" pitchFamily="34" charset="-120"/>
              </a:rPr>
              <a:t>等，同意書並應併同採購文件留存。</a:t>
            </a:r>
            <a:endParaRPr lang="zh-TW" altLang="en-US" b="1" spc="-100">
              <a:solidFill>
                <a:prstClr val="black"/>
              </a:solidFill>
              <a:latin typeface="微軟正黑體" panose="020B0604030504040204" pitchFamily="34" charset="-120"/>
            </a:endParaRPr>
          </a:p>
        </p:txBody>
      </p:sp>
      <p:sp>
        <p:nvSpPr>
          <p:cNvPr id="9" name="Line 217"/>
          <p:cNvSpPr>
            <a:spLocks noChangeShapeType="1"/>
          </p:cNvSpPr>
          <p:nvPr/>
        </p:nvSpPr>
        <p:spPr bwMode="auto">
          <a:xfrm flipV="1">
            <a:off x="2159384" y="3140967"/>
            <a:ext cx="1836552" cy="427745"/>
          </a:xfrm>
          <a:prstGeom prst="line">
            <a:avLst/>
          </a:prstGeom>
          <a:noFill/>
          <a:ln w="38100">
            <a:solidFill>
              <a:srgbClr val="99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solidFill>
                <a:prstClr val="black"/>
              </a:solidFill>
            </a:endParaRPr>
          </a:p>
        </p:txBody>
      </p:sp>
      <p:sp>
        <p:nvSpPr>
          <p:cNvPr id="10" name="Text Box 218"/>
          <p:cNvSpPr txBox="1">
            <a:spLocks noChangeArrowheads="1"/>
          </p:cNvSpPr>
          <p:nvPr/>
        </p:nvSpPr>
        <p:spPr bwMode="auto">
          <a:xfrm>
            <a:off x="250825" y="3595663"/>
            <a:ext cx="4465191" cy="769441"/>
          </a:xfrm>
          <a:prstGeom prst="rect">
            <a:avLst/>
          </a:prstGeom>
          <a:solidFill>
            <a:schemeClr val="bg2">
              <a:lumMod val="75000"/>
            </a:schemeClr>
          </a:solidFill>
          <a:ln w="28575">
            <a:solidFill>
              <a:srgbClr val="990000"/>
            </a:solidFill>
            <a:miter lim="800000"/>
            <a:headEnd/>
            <a:tailEnd/>
          </a:ln>
          <a:effectLst/>
          <a:extLst/>
        </p:spPr>
        <p:txBody>
          <a:bodyPr wrap="square">
            <a:spAutoFit/>
          </a:bodyPr>
          <a:lstStyle>
            <a:lvl1pPr>
              <a:spcBef>
                <a:spcPct val="20000"/>
              </a:spcBef>
              <a:buClr>
                <a:schemeClr val="tx1"/>
              </a:buClr>
              <a:buSzPct val="75000"/>
              <a:buFont typeface="Wingdings" panose="05000000000000000000" pitchFamily="2" charset="2"/>
              <a:buChar char="l"/>
              <a:defRPr kumimoji="1" sz="2800">
                <a:solidFill>
                  <a:schemeClr val="tx1"/>
                </a:solidFill>
                <a:latin typeface="Arial" panose="020B0604020202020204" pitchFamily="34" charset="0"/>
                <a:ea typeface="新細明體" panose="02020500000000000000" pitchFamily="18" charset="-120"/>
              </a:defRPr>
            </a:lvl1pPr>
            <a:lvl2pPr marL="742950" indent="-285750">
              <a:spcBef>
                <a:spcPct val="20000"/>
              </a:spcBef>
              <a:buClr>
                <a:schemeClr val="tx1"/>
              </a:buClr>
              <a:buSzPct val="75000"/>
              <a:buChar char="–"/>
              <a:defRPr kumimoji="1" sz="2400">
                <a:solidFill>
                  <a:schemeClr val="tx1"/>
                </a:solidFill>
                <a:latin typeface="Arial" panose="020B0604020202020204" pitchFamily="34" charset="0"/>
                <a:ea typeface="新細明體" panose="02020500000000000000" pitchFamily="18" charset="-120"/>
              </a:defRPr>
            </a:lvl2pPr>
            <a:lvl3pPr marL="1143000" indent="-228600">
              <a:spcBef>
                <a:spcPct val="20000"/>
              </a:spcBef>
              <a:buClr>
                <a:schemeClr val="tx1"/>
              </a:buClr>
              <a:buSzPct val="7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lr>
                <a:schemeClr val="tx1"/>
              </a:buClr>
              <a:buSzPct val="80000"/>
              <a:buChar char="–"/>
              <a:defRPr kumimoji="1">
                <a:solidFill>
                  <a:schemeClr val="tx1"/>
                </a:solidFill>
                <a:latin typeface="Arial" panose="020B0604020202020204" pitchFamily="34" charset="0"/>
                <a:ea typeface="新細明體" panose="02020500000000000000" pitchFamily="18" charset="-120"/>
              </a:defRPr>
            </a:lvl4pPr>
            <a:lvl5pPr marL="2057400" indent="-228600">
              <a:spcBef>
                <a:spcPct val="20000"/>
              </a:spcBef>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9pPr>
          </a:lstStyle>
          <a:p>
            <a:pPr algn="just" eaLnBrk="1" hangingPunct="1">
              <a:spcBef>
                <a:spcPct val="0"/>
              </a:spcBef>
              <a:buClrTx/>
              <a:buSzTx/>
              <a:buFontTx/>
              <a:buNone/>
            </a:pPr>
            <a:r>
              <a:rPr lang="zh-TW" altLang="en-US" sz="2200" b="1">
                <a:solidFill>
                  <a:prstClr val="black"/>
                </a:solidFill>
                <a:latin typeface="微軟正黑體" panose="020B0604030504040204" pitchFamily="34" charset="-120"/>
                <a:ea typeface="微軟正黑體" panose="020B0604030504040204" pitchFamily="34" charset="-120"/>
              </a:rPr>
              <a:t>派兼之委員為機關內部人員，則無須經其同意，惟應通知其知悉。</a:t>
            </a:r>
            <a:endParaRPr lang="zh-TW" altLang="en-US" sz="240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98239880"/>
      </p:ext>
    </p:extLst>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5"/>
          <p:cNvSpPr txBox="1">
            <a:spLocks noGrp="1"/>
          </p:cNvSpPr>
          <p:nvPr/>
        </p:nvSpPr>
        <p:spPr>
          <a:xfrm>
            <a:off x="8229600" y="260350"/>
            <a:ext cx="758825" cy="247650"/>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418AB228-F32B-4315-9B12-D71D0B5EFAAD}" type="slidenum">
              <a:rPr kumimoji="0" lang="en-US" altLang="zh-TW" sz="1400" b="1" smtClean="0">
                <a:solidFill>
                  <a:srgbClr val="666699"/>
                </a:solidFill>
                <a:effectLst>
                  <a:outerShdw blurRad="38100" dist="38100" dir="2700000" algn="tl">
                    <a:srgbClr val="C0C0C0"/>
                  </a:outerShdw>
                </a:effectLst>
              </a:rPr>
              <a:pPr algn="r" eaLnBrk="1" hangingPunct="1">
                <a:defRPr/>
              </a:pPr>
              <a:t>221</a:t>
            </a:fld>
            <a:endParaRPr kumimoji="0" lang="en-US" altLang="zh-TW" sz="1400" b="1" smtClean="0">
              <a:solidFill>
                <a:srgbClr val="666699"/>
              </a:solidFill>
              <a:effectLst>
                <a:outerShdw blurRad="38100" dist="38100" dir="2700000" algn="tl">
                  <a:srgbClr val="C0C0C0"/>
                </a:outerShdw>
              </a:effectLst>
            </a:endParaRPr>
          </a:p>
        </p:txBody>
      </p:sp>
      <p:sp>
        <p:nvSpPr>
          <p:cNvPr id="5" name="Rectangle 11"/>
          <p:cNvSpPr>
            <a:spLocks noChangeArrowheads="1"/>
          </p:cNvSpPr>
          <p:nvPr/>
        </p:nvSpPr>
        <p:spPr bwMode="auto">
          <a:xfrm>
            <a:off x="482625" y="908720"/>
            <a:ext cx="1223863" cy="3096344"/>
          </a:xfrm>
          <a:prstGeom prst="rect">
            <a:avLst/>
          </a:prstGeom>
          <a:noFill/>
          <a:ln w="9525">
            <a:noFill/>
            <a:miter lim="800000"/>
            <a:headEnd/>
            <a:tailEnd/>
          </a:ln>
          <a:effectLst/>
        </p:spPr>
        <p:txBody>
          <a:bodyPr/>
          <a:lstStyle/>
          <a:p>
            <a:pPr algn="just" eaLnBrk="1" hangingPunct="1">
              <a:buClr>
                <a:srgbClr val="003366"/>
              </a:buClr>
              <a:buSzPct val="75000"/>
              <a:defRPr/>
            </a:pPr>
            <a:r>
              <a:rPr lang="zh-TW" altLang="en-US" b="1">
                <a:solidFill>
                  <a:srgbClr val="0000FF"/>
                </a:solidFill>
                <a:latin typeface="微軟正黑體" panose="020B0604030504040204" pitchFamily="34" charset="-120"/>
                <a:ea typeface="微軟正黑體" panose="020B0604030504040204" pitchFamily="34" charset="-120"/>
              </a:rPr>
              <a:t>採購評選委員會遴選</a:t>
            </a:r>
            <a:r>
              <a:rPr lang="zh-TW" altLang="en-US" b="1" u="heavy">
                <a:solidFill>
                  <a:srgbClr val="0000FF"/>
                </a:solidFill>
                <a:uFill>
                  <a:solidFill>
                    <a:srgbClr val="C00000"/>
                  </a:solidFill>
                </a:uFill>
                <a:latin typeface="微軟正黑體" panose="020B0604030504040204" pitchFamily="34" charset="-120"/>
                <a:ea typeface="微軟正黑體" panose="020B0604030504040204" pitchFamily="34" charset="-120"/>
              </a:rPr>
              <a:t>聘兼評選委員</a:t>
            </a:r>
            <a:r>
              <a:rPr lang="zh-TW" altLang="en-US" b="1">
                <a:solidFill>
                  <a:srgbClr val="0000FF"/>
                </a:solidFill>
                <a:latin typeface="微軟正黑體" panose="020B0604030504040204" pitchFamily="34" charset="-120"/>
                <a:ea typeface="微軟正黑體" panose="020B0604030504040204" pitchFamily="34" charset="-120"/>
              </a:rPr>
              <a:t>意願</a:t>
            </a:r>
            <a:r>
              <a:rPr lang="zh-TW" altLang="en-US" b="1" smtClean="0">
                <a:solidFill>
                  <a:srgbClr val="0000FF"/>
                </a:solidFill>
                <a:latin typeface="微軟正黑體" panose="020B0604030504040204" pitchFamily="34" charset="-120"/>
                <a:ea typeface="微軟正黑體" panose="020B0604030504040204" pitchFamily="34" charset="-120"/>
              </a:rPr>
              <a:t>調查表</a:t>
            </a:r>
            <a:endParaRPr lang="zh-TW" altLang="en-US" b="1" dirty="0">
              <a:solidFill>
                <a:srgbClr val="8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a:blip r:embed="rId3"/>
          <a:stretch>
            <a:fillRect/>
          </a:stretch>
        </p:blipFill>
        <p:spPr>
          <a:xfrm>
            <a:off x="1835696" y="116560"/>
            <a:ext cx="6264696" cy="6624808"/>
          </a:xfrm>
          <a:prstGeom prst="rect">
            <a:avLst/>
          </a:prstGeom>
          <a:ln w="19050">
            <a:solidFill>
              <a:srgbClr val="800000"/>
            </a:solidFill>
          </a:ln>
        </p:spPr>
      </p:pic>
    </p:spTree>
    <p:extLst>
      <p:ext uri="{BB962C8B-B14F-4D97-AF65-F5344CB8AC3E}">
        <p14:creationId xmlns:p14="http://schemas.microsoft.com/office/powerpoint/2010/main" val="2264766086"/>
      </p:ext>
    </p:extLst>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5"/>
          <p:cNvSpPr txBox="1">
            <a:spLocks noGrp="1"/>
          </p:cNvSpPr>
          <p:nvPr/>
        </p:nvSpPr>
        <p:spPr>
          <a:xfrm>
            <a:off x="8229600" y="260350"/>
            <a:ext cx="758825" cy="247650"/>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4312CE61-5FDD-4009-A6D9-417894E9BDD8}" type="slidenum">
              <a:rPr kumimoji="0" lang="en-US" altLang="zh-TW" sz="1400" b="1" smtClean="0">
                <a:solidFill>
                  <a:srgbClr val="666699"/>
                </a:solidFill>
                <a:effectLst>
                  <a:outerShdw blurRad="38100" dist="38100" dir="2700000" algn="tl">
                    <a:srgbClr val="C0C0C0"/>
                  </a:outerShdw>
                </a:effectLst>
              </a:rPr>
              <a:pPr algn="r" eaLnBrk="1" hangingPunct="1">
                <a:defRPr/>
              </a:pPr>
              <a:t>222</a:t>
            </a:fld>
            <a:endParaRPr kumimoji="0" lang="en-US" altLang="zh-TW" sz="1400" b="1" smtClean="0">
              <a:solidFill>
                <a:srgbClr val="666699"/>
              </a:solidFill>
              <a:effectLst>
                <a:outerShdw blurRad="38100" dist="38100" dir="2700000" algn="tl">
                  <a:srgbClr val="C0C0C0"/>
                </a:outerShdw>
              </a:effectLst>
            </a:endParaRPr>
          </a:p>
        </p:txBody>
      </p:sp>
      <p:sp>
        <p:nvSpPr>
          <p:cNvPr id="5" name="Rectangle 11"/>
          <p:cNvSpPr>
            <a:spLocks noChangeArrowheads="1"/>
          </p:cNvSpPr>
          <p:nvPr/>
        </p:nvSpPr>
        <p:spPr bwMode="auto">
          <a:xfrm>
            <a:off x="1403350" y="260350"/>
            <a:ext cx="6048375" cy="844550"/>
          </a:xfrm>
          <a:prstGeom prst="rect">
            <a:avLst/>
          </a:prstGeom>
          <a:noFill/>
          <a:ln w="9525">
            <a:noFill/>
            <a:miter lim="800000"/>
            <a:headEnd/>
            <a:tailEnd/>
          </a:ln>
          <a:effectLst/>
        </p:spPr>
        <p:txBody>
          <a:bodyPr/>
          <a:lstStyle/>
          <a:p>
            <a:pPr algn="just" eaLnBrk="1" hangingPunct="1">
              <a:buClr>
                <a:srgbClr val="003366"/>
              </a:buClr>
              <a:buSzPct val="75000"/>
              <a:defRPr/>
            </a:pPr>
            <a:r>
              <a:rPr lang="zh-TW" altLang="zh-TW" b="1" dirty="0">
                <a:solidFill>
                  <a:srgbClr val="0000FF"/>
                </a:solidFill>
                <a:latin typeface="微軟正黑體" panose="020B0604030504040204" pitchFamily="34" charset="-120"/>
                <a:ea typeface="微軟正黑體" panose="020B0604030504040204" pitchFamily="34" charset="-120"/>
              </a:rPr>
              <a:t>「採購評選委員會委員名單保密措施一覽表」</a:t>
            </a:r>
            <a:endParaRPr lang="en-US" altLang="zh-TW" b="1" dirty="0">
              <a:solidFill>
                <a:srgbClr val="0000FF"/>
              </a:solidFill>
              <a:latin typeface="微軟正黑體" panose="020B0604030504040204" pitchFamily="34" charset="-120"/>
              <a:ea typeface="微軟正黑體" panose="020B0604030504040204" pitchFamily="34" charset="-120"/>
            </a:endParaRPr>
          </a:p>
          <a:p>
            <a:pPr marL="177800" algn="just" eaLnBrk="1" hangingPunct="1">
              <a:buClr>
                <a:srgbClr val="003366"/>
              </a:buClr>
              <a:buSzPct val="75000"/>
              <a:defRPr/>
            </a:pPr>
            <a:r>
              <a:rPr lang="en-US" altLang="zh-TW" b="1">
                <a:solidFill>
                  <a:srgbClr val="800000"/>
                </a:solidFill>
                <a:latin typeface="微軟正黑體" panose="020B0604030504040204" pitchFamily="34" charset="-120"/>
                <a:ea typeface="微軟正黑體" panose="020B0604030504040204" pitchFamily="34" charset="-120"/>
              </a:rPr>
              <a:t>(107.9.27</a:t>
            </a:r>
            <a:r>
              <a:rPr lang="zh-TW" altLang="en-US" b="1">
                <a:solidFill>
                  <a:srgbClr val="800000"/>
                </a:solidFill>
                <a:latin typeface="微軟正黑體" panose="020B0604030504040204" pitchFamily="34" charset="-120"/>
                <a:ea typeface="微軟正黑體" panose="020B0604030504040204" pitchFamily="34" charset="-120"/>
              </a:rPr>
              <a:t>工程</a:t>
            </a:r>
            <a:r>
              <a:rPr lang="zh-TW" altLang="en-US" b="1" dirty="0">
                <a:solidFill>
                  <a:srgbClr val="800000"/>
                </a:solidFill>
                <a:latin typeface="微軟正黑體" panose="020B0604030504040204" pitchFamily="34" charset="-120"/>
                <a:ea typeface="微軟正黑體" panose="020B0604030504040204" pitchFamily="34" charset="-120"/>
              </a:rPr>
              <a:t>企</a:t>
            </a:r>
            <a:r>
              <a:rPr lang="zh-TW" altLang="en-US" b="1">
                <a:solidFill>
                  <a:srgbClr val="800000"/>
                </a:solidFill>
                <a:latin typeface="微軟正黑體" panose="020B0604030504040204" pitchFamily="34" charset="-120"/>
                <a:ea typeface="微軟正黑體" panose="020B0604030504040204" pitchFamily="34" charset="-120"/>
              </a:rPr>
              <a:t>字第</a:t>
            </a:r>
            <a:r>
              <a:rPr lang="en-US" altLang="zh-TW" b="1">
                <a:solidFill>
                  <a:srgbClr val="800000"/>
                </a:solidFill>
                <a:latin typeface="微軟正黑體" panose="020B0604030504040204" pitchFamily="34" charset="-120"/>
                <a:ea typeface="微軟正黑體" panose="020B0604030504040204" pitchFamily="34" charset="-120"/>
              </a:rPr>
              <a:t>10700304630</a:t>
            </a:r>
            <a:r>
              <a:rPr lang="zh-TW" altLang="en-US" b="1">
                <a:solidFill>
                  <a:srgbClr val="800000"/>
                </a:solidFill>
                <a:latin typeface="微軟正黑體" panose="020B0604030504040204" pitchFamily="34" charset="-120"/>
                <a:ea typeface="微軟正黑體" panose="020B0604030504040204" pitchFamily="34" charset="-120"/>
              </a:rPr>
              <a:t>號</a:t>
            </a:r>
            <a:r>
              <a:rPr lang="zh-TW" altLang="en-US" b="1" dirty="0">
                <a:solidFill>
                  <a:srgbClr val="800000"/>
                </a:solidFill>
                <a:latin typeface="微軟正黑體" panose="020B0604030504040204" pitchFamily="34" charset="-120"/>
                <a:ea typeface="微軟正黑體" panose="020B0604030504040204" pitchFamily="34" charset="-120"/>
              </a:rPr>
              <a:t>函</a:t>
            </a:r>
            <a:r>
              <a:rPr lang="en-US" altLang="zh-TW" b="1" dirty="0">
                <a:solidFill>
                  <a:srgbClr val="800000"/>
                </a:solidFill>
                <a:latin typeface="微軟正黑體" panose="020B0604030504040204" pitchFamily="34" charset="-120"/>
                <a:ea typeface="微軟正黑體" panose="020B0604030504040204" pitchFamily="34" charset="-120"/>
              </a:rPr>
              <a:t>)</a:t>
            </a:r>
          </a:p>
          <a:p>
            <a:pPr algn="just" eaLnBrk="1" hangingPunct="1">
              <a:buClr>
                <a:srgbClr val="003366"/>
              </a:buClr>
              <a:buSzPct val="75000"/>
              <a:defRPr/>
            </a:pPr>
            <a:endParaRPr lang="zh-TW" altLang="en-US" b="1" dirty="0">
              <a:solidFill>
                <a:srgbClr val="800000"/>
              </a:solidFill>
              <a:latin typeface="微軟正黑體" panose="020B0604030504040204" pitchFamily="34" charset="-120"/>
              <a:ea typeface="微軟正黑體" panose="020B0604030504040204" pitchFamily="34" charset="-120"/>
            </a:endParaRPr>
          </a:p>
        </p:txBody>
      </p:sp>
      <p:graphicFrame>
        <p:nvGraphicFramePr>
          <p:cNvPr id="2" name="表格 1"/>
          <p:cNvGraphicFramePr>
            <a:graphicFrameLocks noGrp="1"/>
          </p:cNvGraphicFramePr>
          <p:nvPr>
            <p:extLst/>
          </p:nvPr>
        </p:nvGraphicFramePr>
        <p:xfrm>
          <a:off x="323850" y="1139825"/>
          <a:ext cx="8388350" cy="4410075"/>
        </p:xfrm>
        <a:graphic>
          <a:graphicData uri="http://schemas.openxmlformats.org/drawingml/2006/table">
            <a:tbl>
              <a:tblPr/>
              <a:tblGrid>
                <a:gridCol w="720080"/>
                <a:gridCol w="1080120"/>
                <a:gridCol w="6588150"/>
              </a:tblGrid>
              <a:tr h="632785">
                <a:tc>
                  <a:txBody>
                    <a:bodyPr/>
                    <a:lstStyle/>
                    <a:p>
                      <a:pPr algn="ctr">
                        <a:lnSpc>
                          <a:spcPts val="3000"/>
                        </a:lnSpc>
                        <a:spcAft>
                          <a:spcPts val="0"/>
                        </a:spcAft>
                      </a:pPr>
                      <a:r>
                        <a:rPr lang="zh-TW" sz="2400" b="1" kern="100" dirty="0">
                          <a:solidFill>
                            <a:srgbClr val="000000"/>
                          </a:solidFill>
                          <a:effectLst/>
                          <a:latin typeface="微軟正黑體" panose="020B0604030504040204" pitchFamily="34" charset="-120"/>
                          <a:ea typeface="微軟正黑體" panose="020B0604030504040204" pitchFamily="34" charset="-120"/>
                        </a:rPr>
                        <a:t>項次</a:t>
                      </a: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3000"/>
                        </a:lnSpc>
                        <a:spcAft>
                          <a:spcPts val="0"/>
                        </a:spcAft>
                      </a:pPr>
                      <a:r>
                        <a:rPr lang="zh-TW" sz="2400" b="1" kern="100">
                          <a:solidFill>
                            <a:srgbClr val="000000"/>
                          </a:solidFill>
                          <a:effectLst/>
                          <a:latin typeface="微軟正黑體" panose="020B0604030504040204" pitchFamily="34" charset="-120"/>
                          <a:ea typeface="微軟正黑體" panose="020B0604030504040204" pitchFamily="34" charset="-120"/>
                        </a:rPr>
                        <a:t>作業</a:t>
                      </a: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3000"/>
                        </a:lnSpc>
                        <a:spcAft>
                          <a:spcPts val="0"/>
                        </a:spcAft>
                      </a:pPr>
                      <a:r>
                        <a:rPr lang="zh-TW" sz="2400" b="1" kern="100" dirty="0">
                          <a:solidFill>
                            <a:srgbClr val="000000"/>
                          </a:solidFill>
                          <a:effectLst/>
                          <a:latin typeface="微軟正黑體" panose="020B0604030504040204" pitchFamily="34" charset="-120"/>
                          <a:ea typeface="微軟正黑體" panose="020B0604030504040204" pitchFamily="34" charset="-120"/>
                        </a:rPr>
                        <a:t>保密措施</a:t>
                      </a: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444675">
                <a:tc>
                  <a:txBody>
                    <a:bodyPr/>
                    <a:lstStyle/>
                    <a:p>
                      <a:pPr algn="ctr">
                        <a:lnSpc>
                          <a:spcPts val="3000"/>
                        </a:lnSpc>
                        <a:spcAft>
                          <a:spcPts val="0"/>
                        </a:spcAft>
                      </a:pPr>
                      <a:r>
                        <a:rPr lang="en-US" sz="2400" b="1" kern="100" dirty="0">
                          <a:effectLst/>
                          <a:latin typeface="微軟正黑體" panose="020B0604030504040204" pitchFamily="34" charset="-120"/>
                          <a:ea typeface="微軟正黑體" panose="020B0604030504040204" pitchFamily="34" charset="-120"/>
                        </a:rPr>
                        <a:t>1</a:t>
                      </a:r>
                      <a:endParaRPr lang="zh-TW" sz="2400" b="1" kern="100" dirty="0">
                        <a:effectLst/>
                        <a:latin typeface="微軟正黑體" panose="020B0604030504040204" pitchFamily="34" charset="-120"/>
                        <a:ea typeface="微軟正黑體" panose="020B0604030504040204" pitchFamily="34" charset="-120"/>
                      </a:endParaRP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3000"/>
                        </a:lnSpc>
                        <a:spcAft>
                          <a:spcPts val="0"/>
                        </a:spcAft>
                      </a:pPr>
                      <a:r>
                        <a:rPr lang="zh-TW" sz="2400" b="1" kern="100" dirty="0">
                          <a:effectLst/>
                          <a:latin typeface="微軟正黑體" panose="020B0604030504040204" pitchFamily="34" charset="-120"/>
                          <a:ea typeface="微軟正黑體" panose="020B0604030504040204" pitchFamily="34" charset="-120"/>
                        </a:rPr>
                        <a:t>成立採購評選委員會</a:t>
                      </a: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3000"/>
                        </a:lnSpc>
                        <a:spcAft>
                          <a:spcPts val="0"/>
                        </a:spcAft>
                      </a:pP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rPr>
                        <a:t>評選委員建議名單</a:t>
                      </a:r>
                      <a:r>
                        <a:rPr lang="zh-TW" altLang="en-US" sz="2400" b="1" kern="100" smtClean="0">
                          <a:effectLst/>
                          <a:latin typeface="微軟正黑體" panose="020B0604030504040204" pitchFamily="34" charset="-120"/>
                          <a:ea typeface="微軟正黑體" panose="020B0604030504040204" pitchFamily="34" charset="-120"/>
                        </a:rPr>
                        <a:t>簽報機關首長或其授權人員核定時，</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簽辦公文註明為</a:t>
                      </a:r>
                      <a:r>
                        <a:rPr lang="zh-TW" altLang="en-US" sz="2400" b="1" u="sng" kern="100" smtClean="0">
                          <a:solidFill>
                            <a:srgbClr val="FF0000"/>
                          </a:solidFill>
                          <a:effectLst/>
                          <a:latin typeface="微軟正黑體" panose="020B0604030504040204" pitchFamily="34" charset="-120"/>
                          <a:ea typeface="微軟正黑體" panose="020B0604030504040204" pitchFamily="34" charset="-120"/>
                          <a:cs typeface="+mn-cs"/>
                        </a:rPr>
                        <a:t>密件</a:t>
                      </a:r>
                      <a:r>
                        <a:rPr lang="zh-TW" altLang="en-US" sz="2400" b="1" kern="100" smtClean="0">
                          <a:effectLst/>
                          <a:latin typeface="微軟正黑體" panose="020B0604030504040204" pitchFamily="34" charset="-120"/>
                          <a:ea typeface="微軟正黑體" panose="020B0604030504040204" pitchFamily="34" charset="-120"/>
                        </a:rPr>
                        <a:t>，</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並置於密件專用封套內</a:t>
                      </a:r>
                      <a:r>
                        <a:rPr lang="zh-TW" altLang="en-US" sz="2400" b="1" kern="100" smtClean="0">
                          <a:effectLst/>
                          <a:latin typeface="微軟正黑體" panose="020B0604030504040204" pitchFamily="34" charset="-120"/>
                          <a:ea typeface="微軟正黑體" panose="020B0604030504040204" pitchFamily="34" charset="-120"/>
                        </a:rPr>
                        <a:t>。必要時，由承辦人以親持密件處理。</a:t>
                      </a:r>
                      <a:endParaRPr lang="zh-TW" sz="2400" b="1" kern="100" dirty="0">
                        <a:effectLst/>
                        <a:latin typeface="微軟正黑體" panose="020B0604030504040204" pitchFamily="34" charset="-120"/>
                        <a:ea typeface="微軟正黑體" panose="020B0604030504040204" pitchFamily="34" charset="-120"/>
                      </a:endParaRPr>
                    </a:p>
                  </a:txBody>
                  <a:tcPr marL="9881" marR="9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2615">
                <a:tc>
                  <a:txBody>
                    <a:bodyPr/>
                    <a:lstStyle/>
                    <a:p>
                      <a:pPr algn="ctr">
                        <a:lnSpc>
                          <a:spcPts val="3000"/>
                        </a:lnSpc>
                        <a:spcAft>
                          <a:spcPts val="0"/>
                        </a:spcAft>
                      </a:pPr>
                      <a:r>
                        <a:rPr lang="en-US" sz="2400" b="1" kern="100">
                          <a:effectLst/>
                          <a:latin typeface="微軟正黑體" panose="020B0604030504040204" pitchFamily="34" charset="-120"/>
                          <a:ea typeface="微軟正黑體" panose="020B0604030504040204" pitchFamily="34" charset="-120"/>
                        </a:rPr>
                        <a:t>2</a:t>
                      </a:r>
                      <a:endParaRPr lang="zh-TW" sz="2400" b="1" kern="100">
                        <a:effectLst/>
                        <a:latin typeface="微軟正黑體" panose="020B0604030504040204" pitchFamily="34" charset="-120"/>
                        <a:ea typeface="微軟正黑體" panose="020B0604030504040204" pitchFamily="34" charset="-120"/>
                      </a:endParaRP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3000"/>
                        </a:lnSpc>
                        <a:spcAft>
                          <a:spcPts val="0"/>
                        </a:spcAft>
                      </a:pPr>
                      <a:r>
                        <a:rPr lang="zh-TW" sz="2400" b="1" kern="100">
                          <a:effectLst/>
                          <a:latin typeface="微軟正黑體" panose="020B0604030504040204" pitchFamily="34" charset="-120"/>
                          <a:ea typeface="微軟正黑體" panose="020B0604030504040204" pitchFamily="34" charset="-120"/>
                        </a:rPr>
                        <a:t>派兼或聘兼採購評選委員會委員</a:t>
                      </a: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3050" lvl="0" indent="-273050" algn="just">
                        <a:lnSpc>
                          <a:spcPts val="3000"/>
                        </a:lnSpc>
                        <a:spcAft>
                          <a:spcPts val="0"/>
                        </a:spcAft>
                        <a:buFont typeface="+mj-lt"/>
                        <a:buNone/>
                        <a:tabLst>
                          <a:tab pos="228600" algn="l"/>
                        </a:tabLst>
                      </a:pPr>
                      <a:r>
                        <a:rPr lang="en-US" altLang="zh-TW" sz="2400" b="1" u="none" kern="100" smtClean="0">
                          <a:effectLst/>
                          <a:latin typeface="微軟正黑體" panose="020B0604030504040204" pitchFamily="34" charset="-120"/>
                          <a:ea typeface="微軟正黑體" panose="020B0604030504040204" pitchFamily="34" charset="-120"/>
                        </a:rPr>
                        <a:t>1.</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由專人</a:t>
                      </a:r>
                      <a:r>
                        <a:rPr lang="zh-TW" altLang="en-US" sz="2400" b="1" u="none" kern="100" smtClean="0">
                          <a:effectLst/>
                          <a:latin typeface="微軟正黑體" panose="020B0604030504040204" pitchFamily="34" charset="-120"/>
                          <a:ea typeface="微軟正黑體" panose="020B0604030504040204" pitchFamily="34" charset="-120"/>
                        </a:rPr>
                        <a:t>依機關首長或其授權人員所核定之遴聘（派）順序，辦理</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聯繫及徵詢意願</a:t>
                      </a:r>
                      <a:r>
                        <a:rPr lang="zh-TW" altLang="en-US" sz="2400" b="1" u="none" kern="100" smtClean="0">
                          <a:effectLst/>
                          <a:latin typeface="微軟正黑體" panose="020B0604030504040204" pitchFamily="34" charset="-120"/>
                          <a:ea typeface="微軟正黑體" panose="020B0604030504040204" pitchFamily="34" charset="-120"/>
                        </a:rPr>
                        <a:t>作業。</a:t>
                      </a:r>
                    </a:p>
                    <a:p>
                      <a:pPr marL="273050" lvl="0" indent="-273050" algn="just">
                        <a:lnSpc>
                          <a:spcPts val="3000"/>
                        </a:lnSpc>
                        <a:spcAft>
                          <a:spcPts val="0"/>
                        </a:spcAft>
                        <a:buFont typeface="+mj-lt"/>
                        <a:buNone/>
                        <a:tabLst>
                          <a:tab pos="228600" algn="l"/>
                        </a:tabLst>
                      </a:pPr>
                      <a:r>
                        <a:rPr lang="en-US" altLang="zh-TW" sz="2400" b="1" u="none" kern="100" smtClean="0">
                          <a:effectLst/>
                          <a:latin typeface="微軟正黑體" panose="020B0604030504040204" pitchFamily="34" charset="-120"/>
                          <a:ea typeface="微軟正黑體" panose="020B0604030504040204" pitchFamily="34" charset="-120"/>
                        </a:rPr>
                        <a:t>2.</a:t>
                      </a:r>
                      <a:r>
                        <a:rPr lang="zh-TW" altLang="en-US" sz="2400" b="1" u="none" kern="100" smtClean="0">
                          <a:effectLst/>
                          <a:latin typeface="微軟正黑體" panose="020B0604030504040204" pitchFamily="34" charset="-120"/>
                          <a:ea typeface="微軟正黑體" panose="020B0604030504040204" pitchFamily="34" charset="-120"/>
                        </a:rPr>
                        <a:t>如發函予派兼或聘兼採購評選委員會委員，全體評選</a:t>
                      </a:r>
                      <a:r>
                        <a:rPr lang="zh-TW" altLang="en-US" sz="2400" b="1" u="sng" kern="100" smtClean="0">
                          <a:solidFill>
                            <a:srgbClr val="FF0000"/>
                          </a:solidFill>
                          <a:effectLst/>
                          <a:latin typeface="微軟正黑體" panose="020B0604030504040204" pitchFamily="34" charset="-120"/>
                          <a:ea typeface="微軟正黑體" panose="020B0604030504040204" pitchFamily="34" charset="-120"/>
                          <a:cs typeface="+mn-cs"/>
                        </a:rPr>
                        <a:t>委員名單不公開者</a:t>
                      </a:r>
                      <a:r>
                        <a:rPr lang="zh-TW" altLang="en-US" sz="2400" b="1" u="none" kern="100" smtClean="0">
                          <a:effectLst/>
                          <a:latin typeface="微軟正黑體" panose="020B0604030504040204" pitchFamily="34" charset="-120"/>
                          <a:ea typeface="微軟正黑體" panose="020B0604030504040204" pitchFamily="34" charset="-120"/>
                        </a:rPr>
                        <a:t>，則</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以密件發函</a:t>
                      </a:r>
                      <a:r>
                        <a:rPr lang="zh-TW" altLang="en-US" sz="2400" b="1" u="none" kern="100" smtClean="0">
                          <a:effectLst/>
                          <a:latin typeface="微軟正黑體" panose="020B0604030504040204" pitchFamily="34" charset="-120"/>
                          <a:ea typeface="微軟正黑體" panose="020B0604030504040204" pitchFamily="34" charset="-120"/>
                        </a:rPr>
                        <a:t>，對各委員</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分繕發文</a:t>
                      </a:r>
                      <a:r>
                        <a:rPr lang="zh-TW" altLang="en-US" sz="2400" b="1" u="none" kern="100" smtClean="0">
                          <a:effectLst/>
                          <a:latin typeface="微軟正黑體" panose="020B0604030504040204" pitchFamily="34" charset="-120"/>
                          <a:ea typeface="微軟正黑體" panose="020B0604030504040204" pitchFamily="34" charset="-120"/>
                        </a:rPr>
                        <a:t>。</a:t>
                      </a:r>
                      <a:endParaRPr lang="zh-TW" altLang="en-US" sz="2400" b="1" u="none" kern="100" dirty="0">
                        <a:effectLst/>
                        <a:latin typeface="微軟正黑體" panose="020B0604030504040204" pitchFamily="34" charset="-120"/>
                        <a:ea typeface="微軟正黑體" panose="020B0604030504040204" pitchFamily="34" charset="-120"/>
                      </a:endParaRPr>
                    </a:p>
                  </a:txBody>
                  <a:tcPr marL="9881" marR="9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65204225"/>
      </p:ext>
    </p:extLst>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5"/>
          <p:cNvSpPr txBox="1">
            <a:spLocks noGrp="1"/>
          </p:cNvSpPr>
          <p:nvPr/>
        </p:nvSpPr>
        <p:spPr>
          <a:xfrm>
            <a:off x="8229600" y="260350"/>
            <a:ext cx="758825" cy="247650"/>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418AB228-F32B-4315-9B12-D71D0B5EFAAD}" type="slidenum">
              <a:rPr kumimoji="0" lang="en-US" altLang="zh-TW" sz="1400" b="1" smtClean="0">
                <a:solidFill>
                  <a:srgbClr val="666699"/>
                </a:solidFill>
                <a:effectLst>
                  <a:outerShdw blurRad="38100" dist="38100" dir="2700000" algn="tl">
                    <a:srgbClr val="C0C0C0"/>
                  </a:outerShdw>
                </a:effectLst>
              </a:rPr>
              <a:pPr algn="r" eaLnBrk="1" hangingPunct="1">
                <a:defRPr/>
              </a:pPr>
              <a:t>223</a:t>
            </a:fld>
            <a:endParaRPr kumimoji="0" lang="en-US" altLang="zh-TW" sz="1400" b="1" smtClean="0">
              <a:solidFill>
                <a:srgbClr val="666699"/>
              </a:solidFill>
              <a:effectLst>
                <a:outerShdw blurRad="38100" dist="38100" dir="2700000" algn="tl">
                  <a:srgbClr val="C0C0C0"/>
                </a:outerShdw>
              </a:effectLst>
            </a:endParaRPr>
          </a:p>
        </p:txBody>
      </p:sp>
      <p:sp>
        <p:nvSpPr>
          <p:cNvPr id="5" name="Rectangle 11"/>
          <p:cNvSpPr>
            <a:spLocks noChangeArrowheads="1"/>
          </p:cNvSpPr>
          <p:nvPr/>
        </p:nvSpPr>
        <p:spPr bwMode="auto">
          <a:xfrm>
            <a:off x="1331913" y="260350"/>
            <a:ext cx="6048375" cy="844550"/>
          </a:xfrm>
          <a:prstGeom prst="rect">
            <a:avLst/>
          </a:prstGeom>
          <a:noFill/>
          <a:ln w="9525">
            <a:noFill/>
            <a:miter lim="800000"/>
            <a:headEnd/>
            <a:tailEnd/>
          </a:ln>
          <a:effectLst/>
        </p:spPr>
        <p:txBody>
          <a:bodyPr/>
          <a:lstStyle/>
          <a:p>
            <a:pPr algn="just" eaLnBrk="1" hangingPunct="1">
              <a:buClr>
                <a:srgbClr val="003366"/>
              </a:buClr>
              <a:buSzPct val="75000"/>
              <a:defRPr/>
            </a:pPr>
            <a:r>
              <a:rPr lang="zh-TW" altLang="zh-TW" b="1" dirty="0">
                <a:solidFill>
                  <a:srgbClr val="0000FF"/>
                </a:solidFill>
                <a:latin typeface="微軟正黑體" panose="020B0604030504040204" pitchFamily="34" charset="-120"/>
                <a:ea typeface="微軟正黑體" panose="020B0604030504040204" pitchFamily="34" charset="-120"/>
              </a:rPr>
              <a:t>「採購評選委員會委員名單保密措施一覽表」</a:t>
            </a:r>
            <a:endParaRPr lang="en-US" altLang="zh-TW" b="1" dirty="0">
              <a:solidFill>
                <a:srgbClr val="0000FF"/>
              </a:solidFill>
              <a:latin typeface="微軟正黑體" panose="020B0604030504040204" pitchFamily="34" charset="-120"/>
              <a:ea typeface="微軟正黑體" panose="020B0604030504040204" pitchFamily="34" charset="-120"/>
            </a:endParaRPr>
          </a:p>
          <a:p>
            <a:pPr marL="177800" algn="just" eaLnBrk="1" hangingPunct="1">
              <a:buClr>
                <a:srgbClr val="003366"/>
              </a:buClr>
              <a:buSzPct val="75000"/>
              <a:defRPr/>
            </a:pPr>
            <a:r>
              <a:rPr lang="en-US" altLang="zh-TW" b="1">
                <a:solidFill>
                  <a:srgbClr val="800000"/>
                </a:solidFill>
                <a:latin typeface="微軟正黑體" panose="020B0604030504040204" pitchFamily="34" charset="-120"/>
                <a:ea typeface="微軟正黑體" panose="020B0604030504040204" pitchFamily="34" charset="-120"/>
              </a:rPr>
              <a:t>(107.9.27</a:t>
            </a:r>
            <a:r>
              <a:rPr lang="zh-TW" altLang="en-US" b="1">
                <a:solidFill>
                  <a:srgbClr val="800000"/>
                </a:solidFill>
                <a:latin typeface="微軟正黑體" panose="020B0604030504040204" pitchFamily="34" charset="-120"/>
                <a:ea typeface="微軟正黑體" panose="020B0604030504040204" pitchFamily="34" charset="-120"/>
              </a:rPr>
              <a:t>工程</a:t>
            </a:r>
            <a:r>
              <a:rPr lang="zh-TW" altLang="en-US" b="1" dirty="0">
                <a:solidFill>
                  <a:srgbClr val="800000"/>
                </a:solidFill>
                <a:latin typeface="微軟正黑體" panose="020B0604030504040204" pitchFamily="34" charset="-120"/>
                <a:ea typeface="微軟正黑體" panose="020B0604030504040204" pitchFamily="34" charset="-120"/>
              </a:rPr>
              <a:t>企</a:t>
            </a:r>
            <a:r>
              <a:rPr lang="zh-TW" altLang="en-US" b="1">
                <a:solidFill>
                  <a:srgbClr val="800000"/>
                </a:solidFill>
                <a:latin typeface="微軟正黑體" panose="020B0604030504040204" pitchFamily="34" charset="-120"/>
                <a:ea typeface="微軟正黑體" panose="020B0604030504040204" pitchFamily="34" charset="-120"/>
              </a:rPr>
              <a:t>字第</a:t>
            </a:r>
            <a:r>
              <a:rPr lang="en-US" altLang="zh-TW" b="1">
                <a:solidFill>
                  <a:srgbClr val="800000"/>
                </a:solidFill>
                <a:latin typeface="微軟正黑體" panose="020B0604030504040204" pitchFamily="34" charset="-120"/>
                <a:ea typeface="微軟正黑體" panose="020B0604030504040204" pitchFamily="34" charset="-120"/>
              </a:rPr>
              <a:t>10700304630</a:t>
            </a:r>
            <a:r>
              <a:rPr lang="zh-TW" altLang="en-US" b="1">
                <a:solidFill>
                  <a:srgbClr val="800000"/>
                </a:solidFill>
                <a:latin typeface="微軟正黑體" panose="020B0604030504040204" pitchFamily="34" charset="-120"/>
                <a:ea typeface="微軟正黑體" panose="020B0604030504040204" pitchFamily="34" charset="-120"/>
              </a:rPr>
              <a:t>號</a:t>
            </a:r>
            <a:r>
              <a:rPr lang="zh-TW" altLang="en-US" b="1" dirty="0">
                <a:solidFill>
                  <a:srgbClr val="800000"/>
                </a:solidFill>
                <a:latin typeface="微軟正黑體" panose="020B0604030504040204" pitchFamily="34" charset="-120"/>
                <a:ea typeface="微軟正黑體" panose="020B0604030504040204" pitchFamily="34" charset="-120"/>
              </a:rPr>
              <a:t>函</a:t>
            </a:r>
            <a:r>
              <a:rPr lang="en-US" altLang="zh-TW" b="1" dirty="0">
                <a:solidFill>
                  <a:srgbClr val="800000"/>
                </a:solidFill>
                <a:latin typeface="微軟正黑體" panose="020B0604030504040204" pitchFamily="34" charset="-120"/>
                <a:ea typeface="微軟正黑體" panose="020B0604030504040204" pitchFamily="34" charset="-120"/>
              </a:rPr>
              <a:t>)</a:t>
            </a:r>
          </a:p>
          <a:p>
            <a:pPr algn="just" eaLnBrk="1" hangingPunct="1">
              <a:buClr>
                <a:srgbClr val="003366"/>
              </a:buClr>
              <a:buSzPct val="75000"/>
              <a:defRPr/>
            </a:pPr>
            <a:endParaRPr lang="zh-TW" altLang="en-US" b="1" dirty="0">
              <a:solidFill>
                <a:srgbClr val="800000"/>
              </a:solidFill>
              <a:latin typeface="微軟正黑體" panose="020B0604030504040204" pitchFamily="34" charset="-120"/>
              <a:ea typeface="微軟正黑體" panose="020B0604030504040204" pitchFamily="34" charset="-120"/>
            </a:endParaRPr>
          </a:p>
        </p:txBody>
      </p:sp>
      <p:graphicFrame>
        <p:nvGraphicFramePr>
          <p:cNvPr id="2" name="表格 1"/>
          <p:cNvGraphicFramePr>
            <a:graphicFrameLocks noGrp="1"/>
          </p:cNvGraphicFramePr>
          <p:nvPr>
            <p:extLst/>
          </p:nvPr>
        </p:nvGraphicFramePr>
        <p:xfrm>
          <a:off x="468313" y="1125538"/>
          <a:ext cx="8388350" cy="5482251"/>
        </p:xfrm>
        <a:graphic>
          <a:graphicData uri="http://schemas.openxmlformats.org/drawingml/2006/table">
            <a:tbl>
              <a:tblPr/>
              <a:tblGrid>
                <a:gridCol w="648072"/>
                <a:gridCol w="935959"/>
                <a:gridCol w="6804319"/>
              </a:tblGrid>
              <a:tr h="503851">
                <a:tc>
                  <a:txBody>
                    <a:bodyPr/>
                    <a:lstStyle/>
                    <a:p>
                      <a:pPr algn="ctr">
                        <a:lnSpc>
                          <a:spcPts val="2300"/>
                        </a:lnSpc>
                        <a:spcAft>
                          <a:spcPts val="0"/>
                        </a:spcAft>
                      </a:pPr>
                      <a:r>
                        <a:rPr lang="zh-TW" sz="2400" b="1" kern="100" dirty="0">
                          <a:solidFill>
                            <a:srgbClr val="000000"/>
                          </a:solidFill>
                          <a:effectLst/>
                          <a:latin typeface="微軟正黑體" panose="020B0604030504040204" pitchFamily="34" charset="-120"/>
                          <a:ea typeface="微軟正黑體" panose="020B0604030504040204" pitchFamily="34" charset="-120"/>
                        </a:rPr>
                        <a:t>項次</a:t>
                      </a: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2300"/>
                        </a:lnSpc>
                        <a:spcAft>
                          <a:spcPts val="0"/>
                        </a:spcAft>
                      </a:pPr>
                      <a:r>
                        <a:rPr lang="zh-TW" sz="2400" b="1" kern="100">
                          <a:solidFill>
                            <a:srgbClr val="000000"/>
                          </a:solidFill>
                          <a:effectLst/>
                          <a:latin typeface="微軟正黑體" panose="020B0604030504040204" pitchFamily="34" charset="-120"/>
                          <a:ea typeface="微軟正黑體" panose="020B0604030504040204" pitchFamily="34" charset="-120"/>
                        </a:rPr>
                        <a:t>作業</a:t>
                      </a: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2300"/>
                        </a:lnSpc>
                        <a:spcAft>
                          <a:spcPts val="0"/>
                        </a:spcAft>
                      </a:pPr>
                      <a:r>
                        <a:rPr lang="zh-TW" sz="2400" b="1" kern="100" dirty="0">
                          <a:solidFill>
                            <a:srgbClr val="000000"/>
                          </a:solidFill>
                          <a:effectLst/>
                          <a:latin typeface="微軟正黑體" panose="020B0604030504040204" pitchFamily="34" charset="-120"/>
                          <a:ea typeface="微軟正黑體" panose="020B0604030504040204" pitchFamily="34" charset="-120"/>
                        </a:rPr>
                        <a:t>保密措施</a:t>
                      </a: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844449">
                <a:tc>
                  <a:txBody>
                    <a:bodyPr/>
                    <a:lstStyle/>
                    <a:p>
                      <a:pPr algn="ctr">
                        <a:lnSpc>
                          <a:spcPts val="2800"/>
                        </a:lnSpc>
                        <a:spcAft>
                          <a:spcPts val="0"/>
                        </a:spcAft>
                      </a:pPr>
                      <a:r>
                        <a:rPr lang="en-US" sz="2400" b="1" kern="100">
                          <a:effectLst/>
                          <a:latin typeface="微軟正黑體" panose="020B0604030504040204" pitchFamily="34" charset="-120"/>
                          <a:ea typeface="微軟正黑體" panose="020B0604030504040204" pitchFamily="34" charset="-120"/>
                        </a:rPr>
                        <a:t>3</a:t>
                      </a:r>
                      <a:endParaRPr lang="zh-TW" sz="2400" b="1" kern="100">
                        <a:effectLst/>
                        <a:latin typeface="微軟正黑體" panose="020B0604030504040204" pitchFamily="34" charset="-120"/>
                        <a:ea typeface="微軟正黑體" panose="020B0604030504040204" pitchFamily="34" charset="-120"/>
                      </a:endParaRP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800"/>
                        </a:lnSpc>
                        <a:spcAft>
                          <a:spcPts val="0"/>
                        </a:spcAft>
                      </a:pPr>
                      <a:r>
                        <a:rPr lang="zh-TW" sz="2400" b="1" kern="100">
                          <a:effectLst/>
                          <a:latin typeface="微軟正黑體" panose="020B0604030504040204" pitchFamily="34" charset="-120"/>
                          <a:ea typeface="微軟正黑體" panose="020B0604030504040204" pitchFamily="34" charset="-120"/>
                        </a:rPr>
                        <a:t>廠商投標文件之保密</a:t>
                      </a: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800"/>
                        </a:lnSpc>
                        <a:spcAft>
                          <a:spcPts val="0"/>
                        </a:spcAft>
                      </a:pPr>
                      <a:r>
                        <a:rPr lang="zh-TW" altLang="en-US" sz="2400" b="1" kern="100" smtClean="0">
                          <a:effectLst/>
                          <a:latin typeface="微軟正黑體" panose="020B0604030504040204" pitchFamily="34" charset="-120"/>
                          <a:ea typeface="微軟正黑體" panose="020B0604030504040204" pitchFamily="34" charset="-120"/>
                        </a:rPr>
                        <a:t>機關</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rPr>
                        <a:t>如</a:t>
                      </a:r>
                      <a:r>
                        <a:rPr lang="zh-TW" altLang="en-US" sz="2400" b="1" kern="100" smtClean="0">
                          <a:effectLst/>
                          <a:latin typeface="微軟正黑體" panose="020B0604030504040204" pitchFamily="34" charset="-120"/>
                          <a:ea typeface="微軟正黑體" panose="020B0604030504040204" pitchFamily="34" charset="-120"/>
                        </a:rPr>
                        <a:t>將廠商</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投標文件於評選前函送評選委員審閱，公函註明為密件</a:t>
                      </a:r>
                      <a:r>
                        <a:rPr lang="zh-TW" altLang="en-US" sz="2400" b="1" kern="100" smtClean="0">
                          <a:effectLst/>
                          <a:latin typeface="微軟正黑體" panose="020B0604030504040204" pitchFamily="34" charset="-120"/>
                          <a:ea typeface="微軟正黑體" panose="020B0604030504040204" pitchFamily="34" charset="-120"/>
                        </a:rPr>
                        <a:t>，並載明下列評選委員應配合事項：（評選</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委員名單不公開者</a:t>
                      </a:r>
                      <a:r>
                        <a:rPr lang="zh-TW" altLang="en-US" sz="2400" b="1" kern="100" smtClean="0">
                          <a:effectLst/>
                          <a:latin typeface="微軟正黑體" panose="020B0604030504040204" pitchFamily="34" charset="-120"/>
                          <a:ea typeface="微軟正黑體" panose="020B0604030504040204" pitchFamily="34" charset="-120"/>
                        </a:rPr>
                        <a:t>，對各委員</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分繕</a:t>
                      </a:r>
                      <a:r>
                        <a:rPr lang="zh-TW" altLang="en-US" sz="2400" b="1" kern="100" smtClean="0">
                          <a:effectLst/>
                          <a:latin typeface="微軟正黑體" panose="020B0604030504040204" pitchFamily="34" charset="-120"/>
                          <a:ea typeface="微軟正黑體" panose="020B0604030504040204" pitchFamily="34" charset="-120"/>
                        </a:rPr>
                        <a:t>發文）</a:t>
                      </a:r>
                    </a:p>
                    <a:p>
                      <a:pPr marL="273050" lvl="1" indent="-273050" algn="just">
                        <a:lnSpc>
                          <a:spcPts val="2800"/>
                        </a:lnSpc>
                        <a:spcAft>
                          <a:spcPts val="0"/>
                        </a:spcAft>
                      </a:pPr>
                      <a:r>
                        <a:rPr lang="en-US" altLang="zh-TW" sz="2400" b="1" kern="100" smtClean="0">
                          <a:effectLst/>
                          <a:latin typeface="微軟正黑體" panose="020B0604030504040204" pitchFamily="34" charset="-120"/>
                          <a:ea typeface="微軟正黑體" panose="020B0604030504040204" pitchFamily="34" charset="-120"/>
                        </a:rPr>
                        <a:t>1.</a:t>
                      </a:r>
                      <a:r>
                        <a:rPr lang="zh-TW" altLang="en-US" sz="2400" b="1" kern="100" smtClean="0">
                          <a:effectLst/>
                          <a:latin typeface="微軟正黑體" panose="020B0604030504040204" pitchFamily="34" charset="-120"/>
                          <a:ea typeface="微軟正黑體" panose="020B0604030504040204" pitchFamily="34" charset="-120"/>
                        </a:rPr>
                        <a:t>評選</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委員</a:t>
                      </a:r>
                      <a:r>
                        <a:rPr lang="zh-TW" altLang="en-US" sz="2400" b="1" kern="100" smtClean="0">
                          <a:effectLst/>
                          <a:latin typeface="微軟正黑體" panose="020B0604030504040204" pitchFamily="34" charset="-120"/>
                          <a:ea typeface="微軟正黑體" panose="020B0604030504040204" pitchFamily="34" charset="-120"/>
                        </a:rPr>
                        <a:t>對於廠商投標文件內容及所知悉之招標資訊，</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應予保密</a:t>
                      </a:r>
                      <a:r>
                        <a:rPr lang="zh-TW" altLang="en-US" sz="2400" b="1" kern="100" smtClean="0">
                          <a:effectLst/>
                          <a:latin typeface="微軟正黑體" panose="020B0604030504040204" pitchFamily="34" charset="-120"/>
                          <a:ea typeface="微軟正黑體" panose="020B0604030504040204" pitchFamily="34" charset="-120"/>
                        </a:rPr>
                        <a:t>，且</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不得與廠商私下接洽</a:t>
                      </a:r>
                      <a:r>
                        <a:rPr lang="zh-TW" altLang="en-US" sz="2400" b="1" kern="100" smtClean="0">
                          <a:effectLst/>
                          <a:latin typeface="微軟正黑體" panose="020B0604030504040204" pitchFamily="34" charset="-120"/>
                          <a:ea typeface="微軟正黑體" panose="020B0604030504040204" pitchFamily="34" charset="-120"/>
                        </a:rPr>
                        <a:t>與該採購案有關之事務。</a:t>
                      </a:r>
                    </a:p>
                    <a:p>
                      <a:pPr marL="273050" indent="-273050" algn="just">
                        <a:lnSpc>
                          <a:spcPts val="2800"/>
                        </a:lnSpc>
                        <a:spcAft>
                          <a:spcPts val="0"/>
                        </a:spcAft>
                      </a:pPr>
                      <a:r>
                        <a:rPr lang="en-US" altLang="zh-TW" sz="2400" b="1" kern="100" smtClean="0">
                          <a:effectLst/>
                          <a:latin typeface="微軟正黑體" panose="020B0604030504040204" pitchFamily="34" charset="-120"/>
                          <a:ea typeface="微軟正黑體" panose="020B0604030504040204" pitchFamily="34" charset="-120"/>
                        </a:rPr>
                        <a:t>2.</a:t>
                      </a:r>
                      <a:r>
                        <a:rPr lang="zh-TW" altLang="en-US" sz="2400" b="1" kern="100" smtClean="0">
                          <a:effectLst/>
                          <a:latin typeface="微軟正黑體" panose="020B0604030504040204" pitchFamily="34" charset="-120"/>
                          <a:ea typeface="微軟正黑體" panose="020B0604030504040204" pitchFamily="34" charset="-120"/>
                        </a:rPr>
                        <a:t>廠商之投標文件，評選委員出席會議時攜回，</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評選後機關應收回保存</a:t>
                      </a:r>
                      <a:r>
                        <a:rPr lang="zh-TW" altLang="en-US" sz="2400" b="1" kern="100" smtClean="0">
                          <a:effectLst/>
                          <a:latin typeface="微軟正黑體" panose="020B0604030504040204" pitchFamily="34" charset="-120"/>
                          <a:ea typeface="微軟正黑體" panose="020B0604030504040204" pitchFamily="34" charset="-120"/>
                        </a:rPr>
                        <a:t>。</a:t>
                      </a:r>
                      <a:endParaRPr lang="zh-TW" altLang="en-US" sz="2400" b="1" kern="100" dirty="0">
                        <a:effectLst/>
                        <a:latin typeface="微軟正黑體" panose="020B0604030504040204" pitchFamily="34" charset="-120"/>
                        <a:ea typeface="微軟正黑體" panose="020B0604030504040204" pitchFamily="34" charset="-120"/>
                      </a:endParaRPr>
                    </a:p>
                  </a:txBody>
                  <a:tcPr marL="9881" marR="9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337">
                <a:tc>
                  <a:txBody>
                    <a:bodyPr/>
                    <a:lstStyle/>
                    <a:p>
                      <a:pPr algn="ctr">
                        <a:lnSpc>
                          <a:spcPts val="2800"/>
                        </a:lnSpc>
                        <a:spcAft>
                          <a:spcPts val="0"/>
                        </a:spcAft>
                      </a:pPr>
                      <a:r>
                        <a:rPr lang="en-US" sz="2400" b="1" kern="100">
                          <a:effectLst/>
                          <a:latin typeface="微軟正黑體" panose="020B0604030504040204" pitchFamily="34" charset="-120"/>
                          <a:ea typeface="微軟正黑體" panose="020B0604030504040204" pitchFamily="34" charset="-120"/>
                        </a:rPr>
                        <a:t>4</a:t>
                      </a:r>
                      <a:endParaRPr lang="zh-TW" sz="2400" b="1" kern="100">
                        <a:effectLst/>
                        <a:latin typeface="微軟正黑體" panose="020B0604030504040204" pitchFamily="34" charset="-120"/>
                        <a:ea typeface="微軟正黑體" panose="020B0604030504040204" pitchFamily="34" charset="-120"/>
                      </a:endParaRP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800"/>
                        </a:lnSpc>
                        <a:spcAft>
                          <a:spcPts val="0"/>
                        </a:spcAft>
                      </a:pPr>
                      <a:r>
                        <a:rPr lang="zh-TW" sz="2400" b="1" kern="100" dirty="0">
                          <a:effectLst/>
                          <a:latin typeface="微軟正黑體" panose="020B0604030504040204" pitchFamily="34" charset="-120"/>
                          <a:ea typeface="微軟正黑體" panose="020B0604030504040204" pitchFamily="34" charset="-120"/>
                        </a:rPr>
                        <a:t>採購評選委員會議</a:t>
                      </a:r>
                    </a:p>
                  </a:txBody>
                  <a:tcPr marL="9881" marR="98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800"/>
                        </a:lnSpc>
                        <a:spcAft>
                          <a:spcPts val="0"/>
                        </a:spcAft>
                      </a:pPr>
                      <a:r>
                        <a:rPr lang="zh-TW" altLang="en-US" sz="2400" b="1" kern="100" smtClean="0">
                          <a:solidFill>
                            <a:schemeClr val="tx1"/>
                          </a:solidFill>
                          <a:effectLst/>
                          <a:latin typeface="微軟正黑體" panose="020B0604030504040204" pitchFamily="34" charset="-120"/>
                          <a:ea typeface="微軟正黑體" panose="020B0604030504040204" pitchFamily="34" charset="-120"/>
                          <a:cs typeface="+mn-cs"/>
                        </a:rPr>
                        <a:t>評選</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委員名單不公開者</a:t>
                      </a:r>
                      <a:r>
                        <a:rPr lang="zh-TW" altLang="en-US" sz="2400" b="1" kern="10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開會通知單</a:t>
                      </a:r>
                      <a:r>
                        <a:rPr lang="zh-TW" altLang="en-US" sz="2400" b="1" kern="100" smtClean="0">
                          <a:solidFill>
                            <a:schemeClr val="tx1"/>
                          </a:solidFill>
                          <a:effectLst/>
                          <a:latin typeface="微軟正黑體" panose="020B0604030504040204" pitchFamily="34" charset="-120"/>
                          <a:ea typeface="微軟正黑體" panose="020B0604030504040204" pitchFamily="34" charset="-120"/>
                          <a:cs typeface="+mn-cs"/>
                        </a:rPr>
                        <a:t>及</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會議紀錄註明為密件</a:t>
                      </a:r>
                      <a:r>
                        <a:rPr lang="zh-TW" altLang="en-US" sz="2400" b="1" kern="100" smtClean="0">
                          <a:solidFill>
                            <a:schemeClr val="tx1"/>
                          </a:solidFill>
                          <a:effectLst/>
                          <a:latin typeface="微軟正黑體" panose="020B0604030504040204" pitchFamily="34" charset="-120"/>
                          <a:ea typeface="微軟正黑體" panose="020B0604030504040204" pitchFamily="34" charset="-120"/>
                          <a:cs typeface="+mn-cs"/>
                        </a:rPr>
                        <a:t>，對各委員</a:t>
                      </a:r>
                      <a:r>
                        <a:rPr lang="zh-TW" altLang="en-US" sz="2400" b="1" u="sng" kern="100" smtClean="0">
                          <a:solidFill>
                            <a:srgbClr val="0000FF"/>
                          </a:solidFill>
                          <a:effectLst/>
                          <a:latin typeface="微軟正黑體" panose="020B0604030504040204" pitchFamily="34" charset="-120"/>
                          <a:ea typeface="微軟正黑體" panose="020B0604030504040204" pitchFamily="34" charset="-120"/>
                          <a:cs typeface="+mn-cs"/>
                        </a:rPr>
                        <a:t>分繕</a:t>
                      </a:r>
                      <a:r>
                        <a:rPr lang="zh-TW" altLang="en-US" sz="2400" b="1" kern="100" smtClean="0">
                          <a:solidFill>
                            <a:schemeClr val="tx1"/>
                          </a:solidFill>
                          <a:effectLst/>
                          <a:latin typeface="微軟正黑體" panose="020B0604030504040204" pitchFamily="34" charset="-120"/>
                          <a:ea typeface="微軟正黑體" panose="020B0604030504040204" pitchFamily="34" charset="-120"/>
                          <a:cs typeface="+mn-cs"/>
                        </a:rPr>
                        <a:t>發文，並載明下列事項：</a:t>
                      </a:r>
                    </a:p>
                    <a:p>
                      <a:pPr marL="273050" indent="-273050" algn="just">
                        <a:lnSpc>
                          <a:spcPts val="2800"/>
                        </a:lnSpc>
                        <a:spcAft>
                          <a:spcPts val="0"/>
                        </a:spcAft>
                      </a:pPr>
                      <a:r>
                        <a:rPr lang="en-US" altLang="zh-TW" sz="2400" b="1" kern="10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2400" b="1" kern="100" smtClean="0">
                          <a:solidFill>
                            <a:schemeClr val="tx1"/>
                          </a:solidFill>
                          <a:effectLst/>
                          <a:latin typeface="微軟正黑體" panose="020B0604030504040204" pitchFamily="34" charset="-120"/>
                          <a:ea typeface="微軟正黑體" panose="020B0604030504040204" pitchFamily="34" charset="-120"/>
                          <a:cs typeface="+mn-cs"/>
                        </a:rPr>
                        <a:t>評選委員對於所知悉之資訊，應予保密，且不得與廠商私下接洽與該採購案有關之事務。</a:t>
                      </a:r>
                    </a:p>
                    <a:p>
                      <a:pPr marL="273050" indent="-273050" algn="just">
                        <a:lnSpc>
                          <a:spcPts val="2800"/>
                        </a:lnSpc>
                        <a:spcAft>
                          <a:spcPts val="0"/>
                        </a:spcAft>
                      </a:pPr>
                      <a:r>
                        <a:rPr lang="en-US" altLang="zh-TW" sz="2400" b="1" kern="10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2400" b="1" kern="100" smtClean="0">
                          <a:solidFill>
                            <a:schemeClr val="tx1"/>
                          </a:solidFill>
                          <a:effectLst/>
                          <a:latin typeface="微軟正黑體" panose="020B0604030504040204" pitchFamily="34" charset="-120"/>
                          <a:ea typeface="微軟正黑體" panose="020B0604030504040204" pitchFamily="34" charset="-120"/>
                          <a:cs typeface="+mn-cs"/>
                        </a:rPr>
                        <a:t>評選委員對於受評廠商之投標文件內容及資料，應保守秘密，不得挪作他用。評選後亦同。</a:t>
                      </a:r>
                      <a:endParaRPr lang="zh-TW" altLang="en-US" sz="24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9881" marR="98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0349528"/>
      </p:ext>
    </p:extLst>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5"/>
          <p:cNvSpPr txBox="1">
            <a:spLocks noGrp="1"/>
          </p:cNvSpPr>
          <p:nvPr/>
        </p:nvSpPr>
        <p:spPr>
          <a:xfrm>
            <a:off x="8229600" y="260350"/>
            <a:ext cx="758825" cy="247650"/>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418AB228-F32B-4315-9B12-D71D0B5EFAAD}" type="slidenum">
              <a:rPr kumimoji="0" lang="en-US" altLang="zh-TW" sz="1400" b="1" smtClean="0">
                <a:solidFill>
                  <a:srgbClr val="666699"/>
                </a:solidFill>
                <a:effectLst>
                  <a:outerShdw blurRad="38100" dist="38100" dir="2700000" algn="tl">
                    <a:srgbClr val="C0C0C0"/>
                  </a:outerShdw>
                </a:effectLst>
              </a:rPr>
              <a:pPr algn="r" eaLnBrk="1" hangingPunct="1">
                <a:defRPr/>
              </a:pPr>
              <a:t>224</a:t>
            </a:fld>
            <a:endParaRPr kumimoji="0" lang="en-US" altLang="zh-TW" sz="1400" b="1" smtClean="0">
              <a:solidFill>
                <a:srgbClr val="666699"/>
              </a:solidFill>
              <a:effectLst>
                <a:outerShdw blurRad="38100" dist="38100" dir="2700000" algn="tl">
                  <a:srgbClr val="C0C0C0"/>
                </a:outerShdw>
              </a:effectLst>
            </a:endParaRPr>
          </a:p>
        </p:txBody>
      </p:sp>
      <p:sp>
        <p:nvSpPr>
          <p:cNvPr id="5" name="Rectangle 11"/>
          <p:cNvSpPr>
            <a:spLocks noChangeArrowheads="1"/>
          </p:cNvSpPr>
          <p:nvPr/>
        </p:nvSpPr>
        <p:spPr bwMode="auto">
          <a:xfrm>
            <a:off x="482625" y="908720"/>
            <a:ext cx="1223863" cy="2088232"/>
          </a:xfrm>
          <a:prstGeom prst="rect">
            <a:avLst/>
          </a:prstGeom>
          <a:noFill/>
          <a:ln w="9525">
            <a:noFill/>
            <a:miter lim="800000"/>
            <a:headEnd/>
            <a:tailEnd/>
          </a:ln>
          <a:effectLst/>
        </p:spPr>
        <p:txBody>
          <a:bodyPr/>
          <a:lstStyle/>
          <a:p>
            <a:pPr algn="just" eaLnBrk="1" hangingPunct="1">
              <a:buClr>
                <a:srgbClr val="003366"/>
              </a:buClr>
              <a:buSzPct val="75000"/>
              <a:defRPr/>
            </a:pPr>
            <a:r>
              <a:rPr lang="zh-TW" altLang="en-US" b="1">
                <a:solidFill>
                  <a:srgbClr val="0000FF"/>
                </a:solidFill>
                <a:latin typeface="微軟正黑體" panose="020B0604030504040204" pitchFamily="34" charset="-120"/>
                <a:ea typeface="微軟正黑體" panose="020B0604030504040204" pitchFamily="34" charset="-120"/>
              </a:rPr>
              <a:t>採購評選委員會開會</a:t>
            </a:r>
            <a:r>
              <a:rPr lang="zh-TW" altLang="en-US" b="1" smtClean="0">
                <a:solidFill>
                  <a:srgbClr val="0000FF"/>
                </a:solidFill>
                <a:latin typeface="微軟正黑體" panose="020B0604030504040204" pitchFamily="34" charset="-120"/>
                <a:ea typeface="微軟正黑體" panose="020B0604030504040204" pitchFamily="34" charset="-120"/>
              </a:rPr>
              <a:t>通知單</a:t>
            </a:r>
            <a:r>
              <a:rPr lang="en-US" altLang="zh-TW" b="1" smtClean="0">
                <a:solidFill>
                  <a:srgbClr val="0000FF"/>
                </a:solidFill>
                <a:latin typeface="微軟正黑體" panose="020B0604030504040204" pitchFamily="34" charset="-120"/>
                <a:ea typeface="微軟正黑體" panose="020B0604030504040204" pitchFamily="34" charset="-120"/>
              </a:rPr>
              <a:t>(</a:t>
            </a:r>
            <a:r>
              <a:rPr lang="zh-TW" altLang="en-US" b="1" smtClean="0">
                <a:solidFill>
                  <a:srgbClr val="0000FF"/>
                </a:solidFill>
                <a:latin typeface="微軟正黑體" panose="020B0604030504040204" pitchFamily="34" charset="-120"/>
                <a:ea typeface="微軟正黑體" panose="020B0604030504040204" pitchFamily="34" charset="-120"/>
              </a:rPr>
              <a:t>稿</a:t>
            </a:r>
            <a:r>
              <a:rPr lang="en-US" altLang="zh-TW" b="1" smtClean="0">
                <a:solidFill>
                  <a:srgbClr val="0000FF"/>
                </a:solidFill>
                <a:latin typeface="微軟正黑體" panose="020B0604030504040204" pitchFamily="34" charset="-120"/>
                <a:ea typeface="微軟正黑體" panose="020B0604030504040204" pitchFamily="34" charset="-120"/>
              </a:rPr>
              <a:t>)</a:t>
            </a:r>
            <a:endParaRPr lang="zh-TW" altLang="en-US" b="1" dirty="0">
              <a:solidFill>
                <a:srgbClr val="8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1875284" y="116632"/>
            <a:ext cx="5793060" cy="6584053"/>
          </a:xfrm>
          <a:prstGeom prst="rect">
            <a:avLst/>
          </a:prstGeom>
          <a:ln w="19050">
            <a:solidFill>
              <a:srgbClr val="800000"/>
            </a:solidFill>
          </a:ln>
        </p:spPr>
      </p:pic>
      <p:cxnSp>
        <p:nvCxnSpPr>
          <p:cNvPr id="7" name="直線接點 6"/>
          <p:cNvCxnSpPr/>
          <p:nvPr/>
        </p:nvCxnSpPr>
        <p:spPr bwMode="auto">
          <a:xfrm>
            <a:off x="3779912" y="2088000"/>
            <a:ext cx="3384376" cy="0"/>
          </a:xfrm>
          <a:prstGeom prst="line">
            <a:avLst/>
          </a:prstGeom>
          <a:solidFill>
            <a:schemeClr val="accent1"/>
          </a:solidFill>
          <a:ln w="28575" cap="flat" cmpd="sng" algn="ctr">
            <a:solidFill>
              <a:srgbClr val="0000FF"/>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直線接點 7"/>
          <p:cNvCxnSpPr/>
          <p:nvPr/>
        </p:nvCxnSpPr>
        <p:spPr bwMode="auto">
          <a:xfrm>
            <a:off x="2699792" y="3717032"/>
            <a:ext cx="1368152" cy="0"/>
          </a:xfrm>
          <a:prstGeom prst="line">
            <a:avLst/>
          </a:prstGeom>
          <a:solidFill>
            <a:schemeClr val="accent1"/>
          </a:solidFill>
          <a:ln w="28575" cap="flat" cmpd="sng" algn="ctr">
            <a:solidFill>
              <a:srgbClr val="0000FF"/>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直線接點 11"/>
          <p:cNvCxnSpPr/>
          <p:nvPr/>
        </p:nvCxnSpPr>
        <p:spPr bwMode="auto">
          <a:xfrm>
            <a:off x="2915816" y="4464000"/>
            <a:ext cx="2304256" cy="0"/>
          </a:xfrm>
          <a:prstGeom prst="line">
            <a:avLst/>
          </a:prstGeom>
          <a:solidFill>
            <a:schemeClr val="accent1"/>
          </a:solidFill>
          <a:ln w="28575" cap="flat" cmpd="sng" algn="ctr">
            <a:solidFill>
              <a:srgbClr val="0000FF"/>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直線接點 13"/>
          <p:cNvCxnSpPr/>
          <p:nvPr/>
        </p:nvCxnSpPr>
        <p:spPr bwMode="auto">
          <a:xfrm>
            <a:off x="2339752" y="2276872"/>
            <a:ext cx="5328592" cy="0"/>
          </a:xfrm>
          <a:prstGeom prst="line">
            <a:avLst/>
          </a:prstGeom>
          <a:solidFill>
            <a:schemeClr val="accent1"/>
          </a:solidFill>
          <a:ln w="28575" cap="flat" cmpd="sng" algn="ctr">
            <a:solidFill>
              <a:srgbClr val="006600"/>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直線接點 15"/>
          <p:cNvCxnSpPr/>
          <p:nvPr/>
        </p:nvCxnSpPr>
        <p:spPr bwMode="auto">
          <a:xfrm>
            <a:off x="2339752" y="2492896"/>
            <a:ext cx="2520280" cy="0"/>
          </a:xfrm>
          <a:prstGeom prst="line">
            <a:avLst/>
          </a:prstGeom>
          <a:solidFill>
            <a:schemeClr val="accent1"/>
          </a:solidFill>
          <a:ln w="28575" cap="flat" cmpd="sng" algn="ctr">
            <a:solidFill>
              <a:srgbClr val="006600"/>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982034794"/>
      </p:ext>
    </p:extLst>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5"/>
          <p:cNvSpPr txBox="1">
            <a:spLocks noGrp="1"/>
          </p:cNvSpPr>
          <p:nvPr/>
        </p:nvSpPr>
        <p:spPr>
          <a:xfrm>
            <a:off x="8229600" y="260350"/>
            <a:ext cx="758825" cy="247650"/>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418AB228-F32B-4315-9B12-D71D0B5EFAAD}" type="slidenum">
              <a:rPr kumimoji="0" lang="en-US" altLang="zh-TW" sz="1400" b="1" smtClean="0">
                <a:solidFill>
                  <a:srgbClr val="666699"/>
                </a:solidFill>
                <a:effectLst>
                  <a:outerShdw blurRad="38100" dist="38100" dir="2700000" algn="tl">
                    <a:srgbClr val="C0C0C0"/>
                  </a:outerShdw>
                </a:effectLst>
              </a:rPr>
              <a:pPr algn="r" eaLnBrk="1" hangingPunct="1">
                <a:defRPr/>
              </a:pPr>
              <a:t>225</a:t>
            </a:fld>
            <a:endParaRPr kumimoji="0" lang="en-US" altLang="zh-TW" sz="1400" b="1" smtClean="0">
              <a:solidFill>
                <a:srgbClr val="666699"/>
              </a:solidFill>
              <a:effectLst>
                <a:outerShdw blurRad="38100" dist="38100" dir="2700000" algn="tl">
                  <a:srgbClr val="C0C0C0"/>
                </a:outerShdw>
              </a:effectLst>
            </a:endParaRPr>
          </a:p>
        </p:txBody>
      </p:sp>
      <p:sp>
        <p:nvSpPr>
          <p:cNvPr id="5" name="Rectangle 11"/>
          <p:cNvSpPr>
            <a:spLocks noChangeArrowheads="1"/>
          </p:cNvSpPr>
          <p:nvPr/>
        </p:nvSpPr>
        <p:spPr bwMode="auto">
          <a:xfrm>
            <a:off x="300037" y="260350"/>
            <a:ext cx="7296299" cy="504354"/>
          </a:xfrm>
          <a:prstGeom prst="rect">
            <a:avLst/>
          </a:prstGeom>
          <a:noFill/>
          <a:ln w="9525">
            <a:noFill/>
            <a:miter lim="800000"/>
            <a:headEnd/>
            <a:tailEnd/>
          </a:ln>
          <a:effectLst/>
        </p:spPr>
        <p:txBody>
          <a:bodyPr/>
          <a:lstStyle/>
          <a:p>
            <a:pPr algn="just" eaLnBrk="1" hangingPunct="1">
              <a:buClr>
                <a:srgbClr val="003366"/>
              </a:buClr>
              <a:buSzPct val="75000"/>
              <a:defRPr/>
            </a:pPr>
            <a:r>
              <a:rPr lang="zh-TW" altLang="en-US" b="1">
                <a:solidFill>
                  <a:srgbClr val="0000FF"/>
                </a:solidFill>
                <a:latin typeface="微軟正黑體" panose="020B0604030504040204" pitchFamily="34" charset="-120"/>
                <a:ea typeface="微軟正黑體" panose="020B0604030504040204" pitchFamily="34" charset="-120"/>
              </a:rPr>
              <a:t>採購評選委員會委員</a:t>
            </a:r>
            <a:r>
              <a:rPr lang="zh-TW" altLang="en-US" b="1" smtClean="0">
                <a:solidFill>
                  <a:srgbClr val="0000FF"/>
                </a:solidFill>
                <a:latin typeface="微軟正黑體" panose="020B0604030504040204" pitchFamily="34" charset="-120"/>
                <a:ea typeface="微軟正黑體" panose="020B0604030504040204" pitchFamily="34" charset="-120"/>
              </a:rPr>
              <a:t>須知</a:t>
            </a:r>
            <a:r>
              <a:rPr lang="en-US" altLang="zh-TW" b="1" smtClean="0">
                <a:solidFill>
                  <a:srgbClr val="800000"/>
                </a:solidFill>
                <a:latin typeface="微軟正黑體" panose="020B0604030504040204" pitchFamily="34" charset="-120"/>
                <a:ea typeface="微軟正黑體" panose="020B0604030504040204" pitchFamily="34" charset="-120"/>
              </a:rPr>
              <a:t>(111.02.25</a:t>
            </a:r>
            <a:r>
              <a:rPr lang="zh-TW" altLang="en-US" b="1" smtClean="0">
                <a:solidFill>
                  <a:srgbClr val="800000"/>
                </a:solidFill>
                <a:latin typeface="微軟正黑體" panose="020B0604030504040204" pitchFamily="34" charset="-120"/>
                <a:ea typeface="微軟正黑體" panose="020B0604030504040204" pitchFamily="34" charset="-120"/>
              </a:rPr>
              <a:t>修正</a:t>
            </a:r>
            <a:r>
              <a:rPr lang="en-US" altLang="zh-TW" b="1" smtClean="0">
                <a:solidFill>
                  <a:srgbClr val="800000"/>
                </a:solidFill>
                <a:latin typeface="微軟正黑體" panose="020B0604030504040204" pitchFamily="34" charset="-120"/>
                <a:ea typeface="微軟正黑體" panose="020B0604030504040204" pitchFamily="34" charset="-120"/>
              </a:rPr>
              <a:t>)</a:t>
            </a:r>
            <a:endParaRPr lang="zh-TW" altLang="en-US" b="1" dirty="0">
              <a:solidFill>
                <a:srgbClr val="8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300037" y="836712"/>
            <a:ext cx="8543925" cy="4680520"/>
          </a:xfrm>
          <a:prstGeom prst="rect">
            <a:avLst/>
          </a:prstGeom>
          <a:ln w="12700">
            <a:solidFill>
              <a:srgbClr val="000066"/>
            </a:solidFill>
          </a:ln>
        </p:spPr>
      </p:pic>
      <p:cxnSp>
        <p:nvCxnSpPr>
          <p:cNvPr id="9" name="直線接點 8"/>
          <p:cNvCxnSpPr/>
          <p:nvPr/>
        </p:nvCxnSpPr>
        <p:spPr bwMode="auto">
          <a:xfrm>
            <a:off x="841248" y="2252488"/>
            <a:ext cx="7888224" cy="24384"/>
          </a:xfrm>
          <a:prstGeom prst="line">
            <a:avLst/>
          </a:prstGeom>
          <a:solidFill>
            <a:schemeClr val="accent1"/>
          </a:solidFill>
          <a:ln w="28575" cap="flat" cmpd="sng" algn="ctr">
            <a:solidFill>
              <a:srgbClr val="800000"/>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直線接點 9"/>
          <p:cNvCxnSpPr/>
          <p:nvPr/>
        </p:nvCxnSpPr>
        <p:spPr bwMode="auto">
          <a:xfrm>
            <a:off x="755576" y="2605584"/>
            <a:ext cx="2183512" cy="3504"/>
          </a:xfrm>
          <a:prstGeom prst="line">
            <a:avLst/>
          </a:prstGeom>
          <a:solidFill>
            <a:schemeClr val="accent1"/>
          </a:solidFill>
          <a:ln w="28575" cap="flat" cmpd="sng" algn="ctr">
            <a:solidFill>
              <a:srgbClr val="800000"/>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688159362"/>
      </p:ext>
    </p:extLst>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5"/>
          <p:cNvSpPr txBox="1">
            <a:spLocks noGrp="1"/>
          </p:cNvSpPr>
          <p:nvPr/>
        </p:nvSpPr>
        <p:spPr>
          <a:xfrm>
            <a:off x="8229600" y="260350"/>
            <a:ext cx="758825" cy="247650"/>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418AB228-F32B-4315-9B12-D71D0B5EFAAD}" type="slidenum">
              <a:rPr kumimoji="0" lang="en-US" altLang="zh-TW" sz="1400" b="1" smtClean="0">
                <a:solidFill>
                  <a:srgbClr val="666699"/>
                </a:solidFill>
                <a:effectLst>
                  <a:outerShdw blurRad="38100" dist="38100" dir="2700000" algn="tl">
                    <a:srgbClr val="C0C0C0"/>
                  </a:outerShdw>
                </a:effectLst>
              </a:rPr>
              <a:pPr algn="r" eaLnBrk="1" hangingPunct="1">
                <a:defRPr/>
              </a:pPr>
              <a:t>226</a:t>
            </a:fld>
            <a:endParaRPr kumimoji="0" lang="en-US" altLang="zh-TW" sz="1400" b="1" smtClean="0">
              <a:solidFill>
                <a:srgbClr val="666699"/>
              </a:solidFill>
              <a:effectLst>
                <a:outerShdw blurRad="38100" dist="38100" dir="2700000" algn="tl">
                  <a:srgbClr val="C0C0C0"/>
                </a:outerShdw>
              </a:effectLst>
            </a:endParaRPr>
          </a:p>
        </p:txBody>
      </p:sp>
      <p:sp>
        <p:nvSpPr>
          <p:cNvPr id="5" name="Rectangle 11"/>
          <p:cNvSpPr>
            <a:spLocks noChangeArrowheads="1"/>
          </p:cNvSpPr>
          <p:nvPr/>
        </p:nvSpPr>
        <p:spPr bwMode="auto">
          <a:xfrm>
            <a:off x="300037" y="260350"/>
            <a:ext cx="7296299" cy="504354"/>
          </a:xfrm>
          <a:prstGeom prst="rect">
            <a:avLst/>
          </a:prstGeom>
          <a:noFill/>
          <a:ln w="9525">
            <a:noFill/>
            <a:miter lim="800000"/>
            <a:headEnd/>
            <a:tailEnd/>
          </a:ln>
          <a:effectLst/>
        </p:spPr>
        <p:txBody>
          <a:bodyPr/>
          <a:lstStyle/>
          <a:p>
            <a:pPr algn="just" eaLnBrk="1" hangingPunct="1">
              <a:buClr>
                <a:srgbClr val="003366"/>
              </a:buClr>
              <a:buSzPct val="75000"/>
              <a:defRPr/>
            </a:pPr>
            <a:r>
              <a:rPr lang="zh-TW" altLang="en-US" b="1">
                <a:solidFill>
                  <a:srgbClr val="0000FF"/>
                </a:solidFill>
                <a:latin typeface="微軟正黑體" panose="020B0604030504040204" pitchFamily="34" charset="-120"/>
                <a:ea typeface="微軟正黑體" panose="020B0604030504040204" pitchFamily="34" charset="-120"/>
              </a:rPr>
              <a:t>採購評選委員會委員</a:t>
            </a:r>
            <a:r>
              <a:rPr lang="zh-TW" altLang="en-US" b="1" smtClean="0">
                <a:solidFill>
                  <a:srgbClr val="0000FF"/>
                </a:solidFill>
                <a:latin typeface="微軟正黑體" panose="020B0604030504040204" pitchFamily="34" charset="-120"/>
                <a:ea typeface="微軟正黑體" panose="020B0604030504040204" pitchFamily="34" charset="-120"/>
              </a:rPr>
              <a:t>須知</a:t>
            </a:r>
            <a:r>
              <a:rPr lang="en-US" altLang="zh-TW" b="1" smtClean="0">
                <a:solidFill>
                  <a:srgbClr val="800000"/>
                </a:solidFill>
                <a:latin typeface="微軟正黑體" panose="020B0604030504040204" pitchFamily="34" charset="-120"/>
                <a:ea typeface="微軟正黑體" panose="020B0604030504040204" pitchFamily="34" charset="-120"/>
              </a:rPr>
              <a:t>(111.02.25</a:t>
            </a:r>
            <a:r>
              <a:rPr lang="zh-TW" altLang="en-US" b="1" smtClean="0">
                <a:solidFill>
                  <a:srgbClr val="800000"/>
                </a:solidFill>
                <a:latin typeface="微軟正黑體" panose="020B0604030504040204" pitchFamily="34" charset="-120"/>
                <a:ea typeface="微軟正黑體" panose="020B0604030504040204" pitchFamily="34" charset="-120"/>
              </a:rPr>
              <a:t>修正</a:t>
            </a:r>
            <a:r>
              <a:rPr lang="en-US" altLang="zh-TW" b="1" smtClean="0">
                <a:solidFill>
                  <a:srgbClr val="800000"/>
                </a:solidFill>
                <a:latin typeface="微軟正黑體" panose="020B0604030504040204" pitchFamily="34" charset="-120"/>
                <a:ea typeface="微軟正黑體" panose="020B0604030504040204" pitchFamily="34" charset="-120"/>
              </a:rPr>
              <a:t>)</a:t>
            </a:r>
            <a:endParaRPr lang="zh-TW" altLang="en-US" b="1" dirty="0">
              <a:solidFill>
                <a:srgbClr val="8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a:blip r:embed="rId3"/>
          <a:stretch>
            <a:fillRect/>
          </a:stretch>
        </p:blipFill>
        <p:spPr>
          <a:xfrm>
            <a:off x="107504" y="908720"/>
            <a:ext cx="8899580" cy="5688632"/>
          </a:xfrm>
          <a:prstGeom prst="rect">
            <a:avLst/>
          </a:prstGeom>
          <a:ln>
            <a:solidFill>
              <a:srgbClr val="000066"/>
            </a:solidFill>
          </a:ln>
        </p:spPr>
      </p:pic>
      <p:cxnSp>
        <p:nvCxnSpPr>
          <p:cNvPr id="7" name="直線接點 6"/>
          <p:cNvCxnSpPr/>
          <p:nvPr/>
        </p:nvCxnSpPr>
        <p:spPr bwMode="auto">
          <a:xfrm flipV="1">
            <a:off x="628264" y="4888992"/>
            <a:ext cx="8192208" cy="27792"/>
          </a:xfrm>
          <a:prstGeom prst="line">
            <a:avLst/>
          </a:prstGeom>
          <a:solidFill>
            <a:schemeClr val="accent1"/>
          </a:solidFill>
          <a:ln w="28575" cap="flat" cmpd="sng" algn="ctr">
            <a:solidFill>
              <a:srgbClr val="800000"/>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直線接點 8"/>
          <p:cNvCxnSpPr/>
          <p:nvPr/>
        </p:nvCxnSpPr>
        <p:spPr bwMode="auto">
          <a:xfrm flipV="1">
            <a:off x="628264" y="5129400"/>
            <a:ext cx="8192208" cy="27792"/>
          </a:xfrm>
          <a:prstGeom prst="line">
            <a:avLst/>
          </a:prstGeom>
          <a:solidFill>
            <a:schemeClr val="accent1"/>
          </a:solidFill>
          <a:ln w="28575" cap="flat" cmpd="sng" algn="ctr">
            <a:solidFill>
              <a:srgbClr val="800000"/>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直線接點 9"/>
          <p:cNvCxnSpPr/>
          <p:nvPr/>
        </p:nvCxnSpPr>
        <p:spPr bwMode="auto">
          <a:xfrm flipV="1">
            <a:off x="611560" y="5705464"/>
            <a:ext cx="8192208" cy="27792"/>
          </a:xfrm>
          <a:prstGeom prst="line">
            <a:avLst/>
          </a:prstGeom>
          <a:solidFill>
            <a:schemeClr val="accent1"/>
          </a:solidFill>
          <a:ln w="28575" cap="flat" cmpd="sng" algn="ctr">
            <a:solidFill>
              <a:srgbClr val="800000"/>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877462231"/>
      </p:ext>
    </p:extLst>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5"/>
          <p:cNvSpPr txBox="1">
            <a:spLocks noGrp="1"/>
          </p:cNvSpPr>
          <p:nvPr/>
        </p:nvSpPr>
        <p:spPr>
          <a:xfrm>
            <a:off x="8229600" y="260350"/>
            <a:ext cx="758825" cy="247650"/>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418AB228-F32B-4315-9B12-D71D0B5EFAAD}" type="slidenum">
              <a:rPr kumimoji="0" lang="en-US" altLang="zh-TW" sz="1400" b="1" smtClean="0">
                <a:solidFill>
                  <a:srgbClr val="666699"/>
                </a:solidFill>
                <a:effectLst>
                  <a:outerShdw blurRad="38100" dist="38100" dir="2700000" algn="tl">
                    <a:srgbClr val="C0C0C0"/>
                  </a:outerShdw>
                </a:effectLst>
              </a:rPr>
              <a:pPr algn="r" eaLnBrk="1" hangingPunct="1">
                <a:defRPr/>
              </a:pPr>
              <a:t>227</a:t>
            </a:fld>
            <a:endParaRPr kumimoji="0" lang="en-US" altLang="zh-TW" sz="1400" b="1" smtClean="0">
              <a:solidFill>
                <a:srgbClr val="666699"/>
              </a:solidFill>
              <a:effectLst>
                <a:outerShdw blurRad="38100" dist="38100" dir="2700000" algn="tl">
                  <a:srgbClr val="C0C0C0"/>
                </a:outerShdw>
              </a:effectLst>
            </a:endParaRPr>
          </a:p>
        </p:txBody>
      </p:sp>
      <p:sp>
        <p:nvSpPr>
          <p:cNvPr id="5" name="Rectangle 11"/>
          <p:cNvSpPr>
            <a:spLocks noChangeArrowheads="1"/>
          </p:cNvSpPr>
          <p:nvPr/>
        </p:nvSpPr>
        <p:spPr bwMode="auto">
          <a:xfrm>
            <a:off x="300037" y="260350"/>
            <a:ext cx="7296299" cy="504354"/>
          </a:xfrm>
          <a:prstGeom prst="rect">
            <a:avLst/>
          </a:prstGeom>
          <a:noFill/>
          <a:ln w="9525">
            <a:noFill/>
            <a:miter lim="800000"/>
            <a:headEnd/>
            <a:tailEnd/>
          </a:ln>
          <a:effectLst/>
        </p:spPr>
        <p:txBody>
          <a:bodyPr/>
          <a:lstStyle/>
          <a:p>
            <a:pPr algn="just" eaLnBrk="1" hangingPunct="1">
              <a:buClr>
                <a:srgbClr val="003366"/>
              </a:buClr>
              <a:buSzPct val="75000"/>
              <a:defRPr/>
            </a:pPr>
            <a:r>
              <a:rPr lang="zh-TW" altLang="en-US" b="1">
                <a:solidFill>
                  <a:srgbClr val="0000FF"/>
                </a:solidFill>
                <a:latin typeface="微軟正黑體" panose="020B0604030504040204" pitchFamily="34" charset="-120"/>
                <a:ea typeface="微軟正黑體" panose="020B0604030504040204" pitchFamily="34" charset="-120"/>
              </a:rPr>
              <a:t>採購評選委員會委員</a:t>
            </a:r>
            <a:r>
              <a:rPr lang="zh-TW" altLang="en-US" b="1" smtClean="0">
                <a:solidFill>
                  <a:srgbClr val="0000FF"/>
                </a:solidFill>
                <a:latin typeface="微軟正黑體" panose="020B0604030504040204" pitchFamily="34" charset="-120"/>
                <a:ea typeface="微軟正黑體" panose="020B0604030504040204" pitchFamily="34" charset="-120"/>
              </a:rPr>
              <a:t>須知</a:t>
            </a:r>
            <a:r>
              <a:rPr lang="en-US" altLang="zh-TW" b="1" smtClean="0">
                <a:solidFill>
                  <a:srgbClr val="800000"/>
                </a:solidFill>
                <a:latin typeface="微軟正黑體" panose="020B0604030504040204" pitchFamily="34" charset="-120"/>
                <a:ea typeface="微軟正黑體" panose="020B0604030504040204" pitchFamily="34" charset="-120"/>
              </a:rPr>
              <a:t>(111.02.25</a:t>
            </a:r>
            <a:r>
              <a:rPr lang="zh-TW" altLang="en-US" b="1" smtClean="0">
                <a:solidFill>
                  <a:srgbClr val="800000"/>
                </a:solidFill>
                <a:latin typeface="微軟正黑體" panose="020B0604030504040204" pitchFamily="34" charset="-120"/>
                <a:ea typeface="微軟正黑體" panose="020B0604030504040204" pitchFamily="34" charset="-120"/>
              </a:rPr>
              <a:t>修正</a:t>
            </a:r>
            <a:r>
              <a:rPr lang="en-US" altLang="zh-TW" b="1" smtClean="0">
                <a:solidFill>
                  <a:srgbClr val="800000"/>
                </a:solidFill>
                <a:latin typeface="微軟正黑體" panose="020B0604030504040204" pitchFamily="34" charset="-120"/>
                <a:ea typeface="微軟正黑體" panose="020B0604030504040204" pitchFamily="34" charset="-120"/>
              </a:rPr>
              <a:t>)</a:t>
            </a:r>
            <a:endParaRPr lang="zh-TW" altLang="en-US" b="1" dirty="0">
              <a:solidFill>
                <a:srgbClr val="8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179512" y="793924"/>
            <a:ext cx="8709015" cy="4363268"/>
          </a:xfrm>
          <a:prstGeom prst="rect">
            <a:avLst/>
          </a:prstGeom>
          <a:ln>
            <a:solidFill>
              <a:srgbClr val="000066"/>
            </a:solidFill>
          </a:ln>
        </p:spPr>
      </p:pic>
      <p:cxnSp>
        <p:nvCxnSpPr>
          <p:cNvPr id="7" name="直線接點 6"/>
          <p:cNvCxnSpPr/>
          <p:nvPr/>
        </p:nvCxnSpPr>
        <p:spPr bwMode="auto">
          <a:xfrm flipV="1">
            <a:off x="628264" y="2321088"/>
            <a:ext cx="8192208" cy="27792"/>
          </a:xfrm>
          <a:prstGeom prst="line">
            <a:avLst/>
          </a:prstGeom>
          <a:solidFill>
            <a:schemeClr val="accent1"/>
          </a:solidFill>
          <a:ln w="28575" cap="flat" cmpd="sng" algn="ctr">
            <a:solidFill>
              <a:srgbClr val="800000"/>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直線接點 7"/>
          <p:cNvCxnSpPr/>
          <p:nvPr/>
        </p:nvCxnSpPr>
        <p:spPr bwMode="auto">
          <a:xfrm flipV="1">
            <a:off x="683568" y="2621280"/>
            <a:ext cx="2852112" cy="15632"/>
          </a:xfrm>
          <a:prstGeom prst="line">
            <a:avLst/>
          </a:prstGeom>
          <a:solidFill>
            <a:schemeClr val="accent1"/>
          </a:solidFill>
          <a:ln w="28575" cap="flat" cmpd="sng" algn="ctr">
            <a:solidFill>
              <a:srgbClr val="800000"/>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897759157"/>
      </p:ext>
    </p:extLst>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txBox="1">
            <a:spLocks noGrp="1"/>
          </p:cNvSpPr>
          <p:nvPr/>
        </p:nvSpPr>
        <p:spPr>
          <a:xfrm>
            <a:off x="8229600" y="6477000"/>
            <a:ext cx="762000" cy="244475"/>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1A865BFB-F152-4830-8420-B63227CC6E51}" type="slidenum">
              <a:rPr kumimoji="0" lang="en-US" altLang="zh-TW" sz="1600" b="1" smtClean="0">
                <a:solidFill>
                  <a:srgbClr val="AD1F1F"/>
                </a:solidFill>
                <a:effectLst>
                  <a:outerShdw blurRad="38100" dist="38100" dir="2700000" algn="tl">
                    <a:srgbClr val="C0C0C0"/>
                  </a:outerShdw>
                </a:effectLst>
              </a:rPr>
              <a:pPr algn="r" eaLnBrk="1" hangingPunct="1">
                <a:defRPr/>
              </a:pPr>
              <a:t>228</a:t>
            </a:fld>
            <a:endParaRPr kumimoji="0" lang="en-US" altLang="zh-TW" sz="1600" b="1" smtClean="0">
              <a:solidFill>
                <a:srgbClr val="AD1F1F"/>
              </a:solidFill>
              <a:effectLst>
                <a:outerShdw blurRad="38100" dist="38100" dir="2700000" algn="tl">
                  <a:srgbClr val="C0C0C0"/>
                </a:outerShdw>
              </a:effectLst>
            </a:endParaRPr>
          </a:p>
        </p:txBody>
      </p:sp>
      <p:sp>
        <p:nvSpPr>
          <p:cNvPr id="7" name="Rectangle 3"/>
          <p:cNvSpPr>
            <a:spLocks noChangeArrowheads="1"/>
          </p:cNvSpPr>
          <p:nvPr/>
        </p:nvSpPr>
        <p:spPr bwMode="auto">
          <a:xfrm>
            <a:off x="971600" y="536228"/>
            <a:ext cx="576312" cy="5832648"/>
          </a:xfrm>
          <a:prstGeom prst="rect">
            <a:avLst/>
          </a:prstGeom>
          <a:noFill/>
          <a:ln w="9525">
            <a:noFill/>
            <a:miter lim="800000"/>
            <a:headEnd/>
            <a:tailEnd/>
          </a:ln>
          <a:effectLst/>
        </p:spPr>
        <p:txBody>
          <a:bodyPr anchor="b"/>
          <a:lstStyle/>
          <a:p>
            <a:pPr eaLnBrk="1" hangingPunct="1">
              <a:lnSpc>
                <a:spcPct val="90000"/>
              </a:lnSpc>
              <a:defRPr/>
            </a:pPr>
            <a:r>
              <a:rPr lang="zh-TW" altLang="zh-TW" sz="2800" b="1" smtClean="0">
                <a:solidFill>
                  <a:srgbClr val="0000FF"/>
                </a:solidFill>
                <a:latin typeface="微軟正黑體" panose="020B0604030504040204" pitchFamily="34" charset="-120"/>
                <a:ea typeface="微軟正黑體" panose="020B0604030504040204" pitchFamily="34" charset="-120"/>
              </a:rPr>
              <a:t>評選委員</a:t>
            </a:r>
            <a:r>
              <a:rPr lang="zh-TW" altLang="en-US" sz="2800" b="1" smtClean="0">
                <a:solidFill>
                  <a:srgbClr val="0000FF"/>
                </a:solidFill>
                <a:latin typeface="微軟正黑體" panose="020B0604030504040204" pitchFamily="34" charset="-120"/>
                <a:ea typeface="微軟正黑體" panose="020B0604030504040204" pitchFamily="34" charset="-120"/>
              </a:rPr>
              <a:t>評選總表│適用於序位法</a:t>
            </a:r>
            <a:endParaRPr lang="en-US" altLang="zh-TW" sz="2800" b="1" smtClean="0">
              <a:solidFill>
                <a:srgbClr val="0000FF"/>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1835696" y="116632"/>
            <a:ext cx="6393904" cy="6671840"/>
          </a:xfrm>
          <a:prstGeom prst="rect">
            <a:avLst/>
          </a:prstGeom>
          <a:ln w="19050">
            <a:solidFill>
              <a:srgbClr val="800000"/>
            </a:solidFill>
          </a:ln>
        </p:spPr>
      </p:pic>
    </p:spTree>
    <p:extLst>
      <p:ext uri="{BB962C8B-B14F-4D97-AF65-F5344CB8AC3E}">
        <p14:creationId xmlns:p14="http://schemas.microsoft.com/office/powerpoint/2010/main" val="2218618467"/>
      </p:ext>
    </p:extLst>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txBox="1">
            <a:spLocks noGrp="1"/>
          </p:cNvSpPr>
          <p:nvPr/>
        </p:nvSpPr>
        <p:spPr>
          <a:xfrm>
            <a:off x="8229600" y="6477000"/>
            <a:ext cx="762000" cy="244475"/>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1A865BFB-F152-4830-8420-B63227CC6E51}" type="slidenum">
              <a:rPr kumimoji="0" lang="en-US" altLang="zh-TW" sz="1600" b="1" smtClean="0">
                <a:solidFill>
                  <a:srgbClr val="AD1F1F"/>
                </a:solidFill>
                <a:effectLst>
                  <a:outerShdw blurRad="38100" dist="38100" dir="2700000" algn="tl">
                    <a:srgbClr val="C0C0C0"/>
                  </a:outerShdw>
                </a:effectLst>
              </a:rPr>
              <a:pPr algn="r" eaLnBrk="1" hangingPunct="1">
                <a:defRPr/>
              </a:pPr>
              <a:t>229</a:t>
            </a:fld>
            <a:endParaRPr kumimoji="0" lang="en-US" altLang="zh-TW" sz="1600" b="1" smtClean="0">
              <a:solidFill>
                <a:srgbClr val="AD1F1F"/>
              </a:solidFill>
              <a:effectLst>
                <a:outerShdw blurRad="38100" dist="38100" dir="2700000" algn="tl">
                  <a:srgbClr val="C0C0C0"/>
                </a:outerShdw>
              </a:effectLst>
            </a:endParaRPr>
          </a:p>
        </p:txBody>
      </p:sp>
      <p:sp>
        <p:nvSpPr>
          <p:cNvPr id="7" name="Rectangle 3"/>
          <p:cNvSpPr>
            <a:spLocks noChangeArrowheads="1"/>
          </p:cNvSpPr>
          <p:nvPr/>
        </p:nvSpPr>
        <p:spPr bwMode="auto">
          <a:xfrm>
            <a:off x="395288" y="344488"/>
            <a:ext cx="6408960" cy="492125"/>
          </a:xfrm>
          <a:prstGeom prst="rect">
            <a:avLst/>
          </a:prstGeom>
          <a:noFill/>
          <a:ln w="9525">
            <a:noFill/>
            <a:miter lim="800000"/>
            <a:headEnd/>
            <a:tailEnd/>
          </a:ln>
          <a:effectLst/>
        </p:spPr>
        <p:txBody>
          <a:bodyPr anchor="b"/>
          <a:lstStyle/>
          <a:p>
            <a:pPr eaLnBrk="1" hangingPunct="1">
              <a:lnSpc>
                <a:spcPct val="90000"/>
              </a:lnSpc>
              <a:defRPr/>
            </a:pPr>
            <a:r>
              <a:rPr lang="zh-TW" altLang="zh-TW" sz="2800" b="1" dirty="0">
                <a:solidFill>
                  <a:srgbClr val="0000FF"/>
                </a:solidFill>
                <a:latin typeface="微軟正黑體" panose="020B0604030504040204" pitchFamily="34" charset="-120"/>
                <a:ea typeface="微軟正黑體" panose="020B0604030504040204" pitchFamily="34" charset="-120"/>
              </a:rPr>
              <a:t>採購評選</a:t>
            </a:r>
            <a:r>
              <a:rPr lang="zh-TW" altLang="zh-TW" sz="2800" b="1">
                <a:solidFill>
                  <a:srgbClr val="0000FF"/>
                </a:solidFill>
                <a:latin typeface="微軟正黑體" panose="020B0604030504040204" pitchFamily="34" charset="-120"/>
                <a:ea typeface="微軟正黑體" panose="020B0604030504040204" pitchFamily="34" charset="-120"/>
              </a:rPr>
              <a:t>委員會</a:t>
            </a:r>
            <a:r>
              <a:rPr lang="zh-TW" altLang="zh-TW" sz="2800" b="1" smtClean="0">
                <a:solidFill>
                  <a:srgbClr val="0000FF"/>
                </a:solidFill>
                <a:latin typeface="微軟正黑體" panose="020B0604030504040204" pitchFamily="34" charset="-120"/>
                <a:ea typeface="微軟正黑體" panose="020B0604030504040204" pitchFamily="34" charset="-120"/>
              </a:rPr>
              <a:t>會議</a:t>
            </a:r>
            <a:r>
              <a:rPr lang="zh-TW" altLang="en-US" sz="2800" b="1" smtClean="0">
                <a:solidFill>
                  <a:srgbClr val="0000FF"/>
                </a:solidFill>
                <a:latin typeface="微軟正黑體" panose="020B0604030504040204" pitchFamily="34" charset="-120"/>
                <a:ea typeface="微軟正黑體" panose="020B0604030504040204" pitchFamily="34" charset="-120"/>
              </a:rPr>
              <a:t>第</a:t>
            </a:r>
            <a:r>
              <a:rPr lang="en-US" altLang="zh-TW" sz="2800" b="1" smtClean="0">
                <a:solidFill>
                  <a:srgbClr val="0000FF"/>
                </a:solidFill>
                <a:latin typeface="微軟正黑體" panose="020B0604030504040204" pitchFamily="34" charset="-120"/>
                <a:ea typeface="微軟正黑體" panose="020B0604030504040204" pitchFamily="34" charset="-120"/>
              </a:rPr>
              <a:t>2</a:t>
            </a:r>
            <a:r>
              <a:rPr lang="zh-TW" altLang="en-US" sz="2800" b="1" smtClean="0">
                <a:solidFill>
                  <a:srgbClr val="0000FF"/>
                </a:solidFill>
                <a:latin typeface="微軟正黑體" panose="020B0604030504040204" pitchFamily="34" charset="-120"/>
                <a:ea typeface="微軟正黑體" panose="020B0604030504040204" pitchFamily="34" charset="-120"/>
              </a:rPr>
              <a:t>次會議</a:t>
            </a:r>
            <a:r>
              <a:rPr lang="zh-TW" altLang="zh-TW" sz="2800" b="1" smtClean="0">
                <a:solidFill>
                  <a:srgbClr val="C00000"/>
                </a:solidFill>
                <a:latin typeface="微軟正黑體" panose="020B0604030504040204" pitchFamily="34" charset="-120"/>
                <a:ea typeface="微軟正黑體" panose="020B0604030504040204" pitchFamily="34" charset="-120"/>
              </a:rPr>
              <a:t>議程</a:t>
            </a:r>
            <a:r>
              <a:rPr lang="zh-TW" altLang="zh-TW" sz="2800" b="1" dirty="0">
                <a:solidFill>
                  <a:srgbClr val="C00000"/>
                </a:solidFill>
                <a:latin typeface="微軟正黑體" panose="020B0604030504040204" pitchFamily="34" charset="-120"/>
                <a:ea typeface="微軟正黑體" panose="020B0604030504040204" pitchFamily="34" charset="-120"/>
              </a:rPr>
              <a:t>表</a:t>
            </a:r>
            <a:endParaRPr lang="en-US" altLang="zh-TW" sz="2000" b="1" dirty="0">
              <a:solidFill>
                <a:srgbClr val="C00000"/>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371004" y="859061"/>
            <a:ext cx="8472444" cy="5738291"/>
          </a:xfrm>
          <a:prstGeom prst="rect">
            <a:avLst/>
          </a:prstGeom>
          <a:ln w="19050">
            <a:solidFill>
              <a:srgbClr val="800000"/>
            </a:solidFill>
          </a:ln>
        </p:spPr>
      </p:pic>
    </p:spTree>
    <p:extLst>
      <p:ext uri="{BB962C8B-B14F-4D97-AF65-F5344CB8AC3E}">
        <p14:creationId xmlns:p14="http://schemas.microsoft.com/office/powerpoint/2010/main" val="30985658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48602821-4C7D-4447-ACB5-E7514FDE8F82}" type="slidenum">
              <a:rPr lang="en-US" altLang="zh-TW" sz="1400" smtClean="0">
                <a:solidFill>
                  <a:srgbClr val="AD1F1F"/>
                </a:solidFill>
                <a:latin typeface="Times New Roman" panose="02020603050405020304" pitchFamily="18" charset="0"/>
              </a:rPr>
              <a:pPr>
                <a:spcBef>
                  <a:spcPct val="0"/>
                </a:spcBef>
                <a:buClrTx/>
                <a:buSzTx/>
                <a:buFontTx/>
                <a:buNone/>
                <a:defRPr/>
              </a:pPr>
              <a:t>23</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323528" y="204131"/>
            <a:ext cx="8548608" cy="5205089"/>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en-US" altLang="zh-TW" sz="2500" b="1" smtClean="0">
                <a:solidFill>
                  <a:srgbClr val="0000FF"/>
                </a:solidFill>
                <a:latin typeface="微軟正黑體" panose="020B0604030504040204" pitchFamily="34" charset="-120"/>
                <a:ea typeface="微軟正黑體" panose="020B0604030504040204" pitchFamily="34" charset="-120"/>
              </a:rPr>
              <a:t>《</a:t>
            </a:r>
            <a:r>
              <a:rPr lang="zh-TW" altLang="en-US" sz="2500" b="1">
                <a:solidFill>
                  <a:srgbClr val="0000FF"/>
                </a:solidFill>
                <a:latin typeface="微軟正黑體" panose="020B0604030504040204" pitchFamily="34" charset="-120"/>
                <a:ea typeface="微軟正黑體" panose="020B0604030504040204" pitchFamily="34" charset="-120"/>
              </a:rPr>
              <a:t>中央機關未達公告金額採購招標辦法</a:t>
            </a:r>
            <a:r>
              <a:rPr lang="en-US" altLang="zh-TW" sz="2500" b="1" smtClean="0">
                <a:solidFill>
                  <a:srgbClr val="0000FF"/>
                </a:solidFill>
                <a:latin typeface="微軟正黑體" panose="020B0604030504040204" pitchFamily="34" charset="-120"/>
                <a:ea typeface="微軟正黑體" panose="020B0604030504040204" pitchFamily="34" charset="-120"/>
              </a:rPr>
              <a:t>》</a:t>
            </a:r>
            <a:r>
              <a:rPr lang="zh-TW" altLang="en-US" sz="2500" b="1" smtClean="0">
                <a:solidFill>
                  <a:srgbClr val="0000FF"/>
                </a:solidFill>
                <a:latin typeface="微軟正黑體" panose="020B0604030504040204" pitchFamily="34" charset="-120"/>
                <a:ea typeface="微軟正黑體" panose="020B0604030504040204" pitchFamily="34" charset="-120"/>
              </a:rPr>
              <a:t>第</a:t>
            </a:r>
            <a:r>
              <a:rPr lang="en-US" altLang="zh-TW" sz="2500" b="1" smtClean="0">
                <a:solidFill>
                  <a:srgbClr val="0000FF"/>
                </a:solidFill>
                <a:latin typeface="微軟正黑體" panose="020B0604030504040204" pitchFamily="34" charset="-120"/>
                <a:ea typeface="微軟正黑體" panose="020B0604030504040204" pitchFamily="34" charset="-120"/>
              </a:rPr>
              <a:t>2</a:t>
            </a:r>
            <a:r>
              <a:rPr lang="zh-TW" altLang="en-US" sz="2500" b="1" smtClean="0">
                <a:solidFill>
                  <a:srgbClr val="0000FF"/>
                </a:solidFill>
                <a:latin typeface="微軟正黑體" panose="020B0604030504040204" pitchFamily="34" charset="-120"/>
                <a:ea typeface="微軟正黑體" panose="020B0604030504040204" pitchFamily="34" charset="-120"/>
              </a:rPr>
              <a:t>條</a:t>
            </a:r>
            <a:endParaRPr lang="en-US" altLang="zh-TW" sz="2500" b="1" smtClean="0">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ts val="0"/>
              </a:spcBef>
              <a:buClr>
                <a:prstClr val="black"/>
              </a:buClr>
              <a:buSzPct val="75000"/>
              <a:defRPr/>
            </a:pPr>
            <a:r>
              <a:rPr lang="zh-TW" altLang="en-US" sz="2500" b="1">
                <a:solidFill>
                  <a:srgbClr val="006600"/>
                </a:solidFill>
                <a:latin typeface="微軟正黑體" panose="020B0604030504040204" pitchFamily="34" charset="-120"/>
                <a:ea typeface="微軟正黑體" panose="020B0604030504040204" pitchFamily="34" charset="-120"/>
              </a:rPr>
              <a:t>未達公告金額採購之招標，其金額逾公告金額十分之一者，得以下列方式之一辦理：</a:t>
            </a:r>
          </a:p>
          <a:p>
            <a:pPr marL="358775" indent="-358775" algn="just" eaLnBrk="1" hangingPunct="1">
              <a:spcBef>
                <a:spcPts val="0"/>
              </a:spcBef>
              <a:buClr>
                <a:prstClr val="black"/>
              </a:buClr>
              <a:buSzPct val="75000"/>
              <a:defRPr/>
            </a:pPr>
            <a:r>
              <a:rPr lang="zh-TW" altLang="en-US" sz="2500" b="1">
                <a:solidFill>
                  <a:srgbClr val="100278"/>
                </a:solidFill>
                <a:latin typeface="微軟正黑體" panose="020B0604030504040204" pitchFamily="34" charset="-120"/>
                <a:ea typeface="微軟正黑體" panose="020B0604030504040204" pitchFamily="34" charset="-120"/>
              </a:rPr>
              <a:t>一、符合本法</a:t>
            </a:r>
            <a:r>
              <a:rPr lang="zh-TW" altLang="en-US" sz="2500" b="1" smtClean="0">
                <a:solidFill>
                  <a:srgbClr val="100278"/>
                </a:solidFill>
                <a:latin typeface="微軟正黑體" panose="020B0604030504040204" pitchFamily="34" charset="-120"/>
                <a:ea typeface="微軟正黑體" panose="020B0604030504040204" pitchFamily="34" charset="-120"/>
              </a:rPr>
              <a:t>第</a:t>
            </a:r>
            <a:r>
              <a:rPr lang="en-US" altLang="zh-TW" sz="2500" b="1" smtClean="0">
                <a:solidFill>
                  <a:srgbClr val="100278"/>
                </a:solidFill>
                <a:latin typeface="微軟正黑體" panose="020B0604030504040204" pitchFamily="34" charset="-120"/>
                <a:ea typeface="微軟正黑體" panose="020B0604030504040204" pitchFamily="34" charset="-120"/>
              </a:rPr>
              <a:t>22</a:t>
            </a:r>
            <a:r>
              <a:rPr lang="zh-TW" altLang="en-US" sz="2500" b="1" smtClean="0">
                <a:solidFill>
                  <a:srgbClr val="100278"/>
                </a:solidFill>
                <a:latin typeface="微軟正黑體" panose="020B0604030504040204" pitchFamily="34" charset="-120"/>
                <a:ea typeface="微軟正黑體" panose="020B0604030504040204" pitchFamily="34" charset="-120"/>
              </a:rPr>
              <a:t>條第</a:t>
            </a:r>
            <a:r>
              <a:rPr lang="en-US" altLang="zh-TW" sz="2500" b="1" smtClean="0">
                <a:solidFill>
                  <a:srgbClr val="100278"/>
                </a:solidFill>
                <a:latin typeface="微軟正黑體" panose="020B0604030504040204" pitchFamily="34" charset="-120"/>
                <a:ea typeface="微軟正黑體" panose="020B0604030504040204" pitchFamily="34" charset="-120"/>
              </a:rPr>
              <a:t>1</a:t>
            </a:r>
            <a:r>
              <a:rPr lang="zh-TW" altLang="en-US" sz="2500" b="1" smtClean="0">
                <a:solidFill>
                  <a:srgbClr val="100278"/>
                </a:solidFill>
                <a:latin typeface="微軟正黑體" panose="020B0604030504040204" pitchFamily="34" charset="-120"/>
                <a:ea typeface="微軟正黑體" panose="020B0604030504040204" pitchFamily="34" charset="-120"/>
              </a:rPr>
              <a:t>項第</a:t>
            </a:r>
            <a:r>
              <a:rPr lang="en-US" altLang="zh-TW" sz="2500" b="1" smtClean="0">
                <a:solidFill>
                  <a:srgbClr val="100278"/>
                </a:solidFill>
                <a:latin typeface="微軟正黑體" panose="020B0604030504040204" pitchFamily="34" charset="-120"/>
                <a:ea typeface="微軟正黑體" panose="020B0604030504040204" pitchFamily="34" charset="-120"/>
              </a:rPr>
              <a:t>1</a:t>
            </a:r>
            <a:r>
              <a:rPr lang="zh-TW" altLang="en-US" sz="2500" b="1" smtClean="0">
                <a:solidFill>
                  <a:srgbClr val="100278"/>
                </a:solidFill>
                <a:latin typeface="微軟正黑體" panose="020B0604030504040204" pitchFamily="34" charset="-120"/>
                <a:ea typeface="微軟正黑體" panose="020B0604030504040204" pitchFamily="34" charset="-120"/>
              </a:rPr>
              <a:t>款</a:t>
            </a:r>
            <a:r>
              <a:rPr lang="zh-TW" altLang="en-US" sz="2500" b="1">
                <a:solidFill>
                  <a:srgbClr val="100278"/>
                </a:solidFill>
                <a:latin typeface="微軟正黑體" panose="020B0604030504040204" pitchFamily="34" charset="-120"/>
                <a:ea typeface="微軟正黑體" panose="020B0604030504040204" pitchFamily="34" charset="-120"/>
              </a:rPr>
              <a:t>至</a:t>
            </a:r>
            <a:r>
              <a:rPr lang="zh-TW" altLang="en-US" sz="2500" b="1" smtClean="0">
                <a:solidFill>
                  <a:srgbClr val="100278"/>
                </a:solidFill>
                <a:latin typeface="微軟正黑體" panose="020B0604030504040204" pitchFamily="34" charset="-120"/>
                <a:ea typeface="微軟正黑體" panose="020B0604030504040204" pitchFamily="34" charset="-120"/>
              </a:rPr>
              <a:t>第</a:t>
            </a:r>
            <a:r>
              <a:rPr lang="en-US" altLang="zh-TW" sz="2500" b="1" smtClean="0">
                <a:solidFill>
                  <a:srgbClr val="100278"/>
                </a:solidFill>
                <a:latin typeface="微軟正黑體" panose="020B0604030504040204" pitchFamily="34" charset="-120"/>
                <a:ea typeface="微軟正黑體" panose="020B0604030504040204" pitchFamily="34" charset="-120"/>
              </a:rPr>
              <a:t>15</a:t>
            </a:r>
            <a:r>
              <a:rPr lang="zh-TW" altLang="en-US" sz="2500" b="1" smtClean="0">
                <a:solidFill>
                  <a:srgbClr val="100278"/>
                </a:solidFill>
                <a:latin typeface="微軟正黑體" panose="020B0604030504040204" pitchFamily="34" charset="-120"/>
                <a:ea typeface="微軟正黑體" panose="020B0604030504040204" pitchFamily="34" charset="-120"/>
              </a:rPr>
              <a:t>款</a:t>
            </a:r>
            <a:r>
              <a:rPr lang="zh-TW" altLang="en-US" sz="2500" b="1">
                <a:solidFill>
                  <a:srgbClr val="100278"/>
                </a:solidFill>
                <a:latin typeface="微軟正黑體" panose="020B0604030504040204" pitchFamily="34" charset="-120"/>
                <a:ea typeface="微軟正黑體" panose="020B0604030504040204" pitchFamily="34" charset="-120"/>
              </a:rPr>
              <a:t>所定情形之一者，得採限制性招標。</a:t>
            </a:r>
          </a:p>
          <a:p>
            <a:pPr marL="358775" indent="-358775" algn="just" eaLnBrk="1" hangingPunct="1">
              <a:spcBef>
                <a:spcPts val="0"/>
              </a:spcBef>
              <a:buClr>
                <a:prstClr val="black"/>
              </a:buClr>
              <a:buSzPct val="75000"/>
              <a:defRPr/>
            </a:pPr>
            <a:r>
              <a:rPr lang="zh-TW" altLang="en-US" sz="2500" b="1">
                <a:solidFill>
                  <a:srgbClr val="100278"/>
                </a:solidFill>
                <a:latin typeface="微軟正黑體" panose="020B0604030504040204" pitchFamily="34" charset="-120"/>
                <a:ea typeface="微軟正黑體" panose="020B0604030504040204" pitchFamily="34" charset="-120"/>
              </a:rPr>
              <a:t>二、符合本法</a:t>
            </a:r>
            <a:r>
              <a:rPr lang="zh-TW" altLang="en-US" sz="2500" b="1" smtClean="0">
                <a:solidFill>
                  <a:srgbClr val="100278"/>
                </a:solidFill>
                <a:latin typeface="微軟正黑體" panose="020B0604030504040204" pitchFamily="34" charset="-120"/>
                <a:ea typeface="微軟正黑體" panose="020B0604030504040204" pitchFamily="34" charset="-120"/>
              </a:rPr>
              <a:t>第</a:t>
            </a:r>
            <a:r>
              <a:rPr lang="en-US" altLang="zh-TW" sz="2500" b="1" smtClean="0">
                <a:solidFill>
                  <a:srgbClr val="100278"/>
                </a:solidFill>
                <a:latin typeface="微軟正黑體" panose="020B0604030504040204" pitchFamily="34" charset="-120"/>
                <a:ea typeface="微軟正黑體" panose="020B0604030504040204" pitchFamily="34" charset="-120"/>
              </a:rPr>
              <a:t>22</a:t>
            </a:r>
            <a:r>
              <a:rPr lang="zh-TW" altLang="en-US" sz="2500" b="1" smtClean="0">
                <a:solidFill>
                  <a:srgbClr val="100278"/>
                </a:solidFill>
                <a:latin typeface="微軟正黑體" panose="020B0604030504040204" pitchFamily="34" charset="-120"/>
                <a:ea typeface="微軟正黑體" panose="020B0604030504040204" pitchFamily="34" charset="-120"/>
              </a:rPr>
              <a:t>條第</a:t>
            </a:r>
            <a:r>
              <a:rPr lang="en-US" altLang="zh-TW" sz="2500" b="1" smtClean="0">
                <a:solidFill>
                  <a:srgbClr val="100278"/>
                </a:solidFill>
                <a:latin typeface="微軟正黑體" panose="020B0604030504040204" pitchFamily="34" charset="-120"/>
                <a:ea typeface="微軟正黑體" panose="020B0604030504040204" pitchFamily="34" charset="-120"/>
              </a:rPr>
              <a:t>1</a:t>
            </a:r>
            <a:r>
              <a:rPr lang="zh-TW" altLang="en-US" sz="2500" b="1" smtClean="0">
                <a:solidFill>
                  <a:srgbClr val="100278"/>
                </a:solidFill>
                <a:latin typeface="微軟正黑體" panose="020B0604030504040204" pitchFamily="34" charset="-120"/>
                <a:ea typeface="微軟正黑體" panose="020B0604030504040204" pitchFamily="34" charset="-120"/>
              </a:rPr>
              <a:t>項第</a:t>
            </a:r>
            <a:r>
              <a:rPr lang="en-US" altLang="zh-TW" sz="2500" b="1" smtClean="0">
                <a:solidFill>
                  <a:srgbClr val="100278"/>
                </a:solidFill>
                <a:latin typeface="微軟正黑體" panose="020B0604030504040204" pitchFamily="34" charset="-120"/>
                <a:ea typeface="微軟正黑體" panose="020B0604030504040204" pitchFamily="34" charset="-120"/>
              </a:rPr>
              <a:t>16</a:t>
            </a:r>
            <a:r>
              <a:rPr lang="zh-TW" altLang="en-US" sz="2500" b="1" smtClean="0">
                <a:solidFill>
                  <a:srgbClr val="100278"/>
                </a:solidFill>
                <a:latin typeface="微軟正黑體" panose="020B0604030504040204" pitchFamily="34" charset="-120"/>
                <a:ea typeface="微軟正黑體" panose="020B0604030504040204" pitchFamily="34" charset="-120"/>
              </a:rPr>
              <a:t>款</a:t>
            </a:r>
            <a:r>
              <a:rPr lang="zh-TW" altLang="en-US" sz="2500" b="1">
                <a:solidFill>
                  <a:srgbClr val="100278"/>
                </a:solidFill>
                <a:latin typeface="微軟正黑體" panose="020B0604030504040204" pitchFamily="34" charset="-120"/>
                <a:ea typeface="微軟正黑體" panose="020B0604030504040204" pitchFamily="34" charset="-120"/>
              </a:rPr>
              <a:t>所定情形，</a:t>
            </a:r>
            <a:r>
              <a:rPr lang="zh-TW" altLang="en-US" sz="2500" b="1" u="dbl">
                <a:solidFill>
                  <a:srgbClr val="100278"/>
                </a:solidFill>
                <a:uFill>
                  <a:solidFill>
                    <a:srgbClr val="FF0000"/>
                  </a:solidFill>
                </a:uFill>
                <a:latin typeface="微軟正黑體" panose="020B0604030504040204" pitchFamily="34" charset="-120"/>
                <a:ea typeface="微軟正黑體" panose="020B0604030504040204" pitchFamily="34" charset="-120"/>
              </a:rPr>
              <a:t>經需求、使用或承辦採購單位就個案敘明邀請指定廠商比價或議價之適當理由，簽報機關首長或其授權人員核准者，得採限制性招標，免報經主管機關認定。</a:t>
            </a:r>
          </a:p>
          <a:p>
            <a:pPr marL="358775" indent="-358775" algn="just" eaLnBrk="1" hangingPunct="1">
              <a:spcBef>
                <a:spcPts val="0"/>
              </a:spcBef>
              <a:buClr>
                <a:prstClr val="black"/>
              </a:buClr>
              <a:buSzPct val="75000"/>
              <a:defRPr/>
            </a:pPr>
            <a:r>
              <a:rPr lang="zh-TW" altLang="en-US" sz="2500" b="1">
                <a:solidFill>
                  <a:srgbClr val="100278"/>
                </a:solidFill>
                <a:latin typeface="微軟正黑體" panose="020B0604030504040204" pitchFamily="34" charset="-120"/>
                <a:ea typeface="微軟正黑體" panose="020B0604030504040204" pitchFamily="34" charset="-120"/>
              </a:rPr>
              <a:t>三、依本法</a:t>
            </a:r>
            <a:r>
              <a:rPr lang="zh-TW" altLang="en-US" sz="2500" b="1" smtClean="0">
                <a:solidFill>
                  <a:srgbClr val="100278"/>
                </a:solidFill>
                <a:latin typeface="微軟正黑體" panose="020B0604030504040204" pitchFamily="34" charset="-120"/>
                <a:ea typeface="微軟正黑體" panose="020B0604030504040204" pitchFamily="34" charset="-120"/>
              </a:rPr>
              <a:t>第</a:t>
            </a:r>
            <a:r>
              <a:rPr lang="en-US" altLang="zh-TW" sz="2500" b="1" smtClean="0">
                <a:solidFill>
                  <a:srgbClr val="100278"/>
                </a:solidFill>
                <a:latin typeface="微軟正黑體" panose="020B0604030504040204" pitchFamily="34" charset="-120"/>
                <a:ea typeface="微軟正黑體" panose="020B0604030504040204" pitchFamily="34" charset="-120"/>
              </a:rPr>
              <a:t>49</a:t>
            </a:r>
            <a:r>
              <a:rPr lang="zh-TW" altLang="en-US" sz="2500" b="1" smtClean="0">
                <a:solidFill>
                  <a:srgbClr val="100278"/>
                </a:solidFill>
                <a:latin typeface="微軟正黑體" panose="020B0604030504040204" pitchFamily="34" charset="-120"/>
                <a:ea typeface="微軟正黑體" panose="020B0604030504040204" pitchFamily="34" charset="-120"/>
              </a:rPr>
              <a:t>條</a:t>
            </a:r>
            <a:r>
              <a:rPr lang="zh-TW" altLang="en-US" sz="2500" b="1">
                <a:solidFill>
                  <a:srgbClr val="100278"/>
                </a:solidFill>
                <a:latin typeface="微軟正黑體" panose="020B0604030504040204" pitchFamily="34" charset="-120"/>
                <a:ea typeface="微軟正黑體" panose="020B0604030504040204" pitchFamily="34" charset="-120"/>
              </a:rPr>
              <a:t>之規定，將公開徵求廠商提供書面報價或企劃書之公告，公開於主管機關之資訊網路或刊登於政府採購公報，以取得三家以上廠商之書面報價或企劃書，擇符合需要者辦理比價或議價。</a:t>
            </a:r>
          </a:p>
          <a:p>
            <a:pPr indent="358775" algn="just" eaLnBrk="1" hangingPunct="1">
              <a:spcBef>
                <a:spcPts val="0"/>
              </a:spcBef>
              <a:buClr>
                <a:prstClr val="black"/>
              </a:buClr>
              <a:buSzPct val="75000"/>
              <a:defRPr/>
            </a:pPr>
            <a:r>
              <a:rPr lang="zh-TW" altLang="en-US" sz="2500" b="1" u="heavy">
                <a:solidFill>
                  <a:srgbClr val="006600"/>
                </a:solidFill>
                <a:uFill>
                  <a:solidFill>
                    <a:srgbClr val="C00000"/>
                  </a:solidFill>
                </a:uFill>
                <a:latin typeface="微軟正黑體" panose="020B0604030504040204" pitchFamily="34" charset="-120"/>
                <a:ea typeface="微軟正黑體" panose="020B0604030504040204" pitchFamily="34" charset="-120"/>
              </a:rPr>
              <a:t>上級機關對於機關依前項</a:t>
            </a:r>
            <a:r>
              <a:rPr lang="zh-TW" altLang="en-US" sz="2500" b="1" u="heavy" smtClean="0">
                <a:solidFill>
                  <a:srgbClr val="006600"/>
                </a:solidFill>
                <a:uFill>
                  <a:solidFill>
                    <a:srgbClr val="C00000"/>
                  </a:solidFill>
                </a:uFill>
                <a:latin typeface="微軟正黑體" panose="020B0604030504040204" pitchFamily="34" charset="-120"/>
                <a:ea typeface="微軟正黑體" panose="020B0604030504040204" pitchFamily="34" charset="-120"/>
              </a:rPr>
              <a:t>第</a:t>
            </a:r>
            <a:r>
              <a:rPr lang="en-US" altLang="zh-TW" sz="2500" b="1" u="heavy" smtClean="0">
                <a:solidFill>
                  <a:srgbClr val="006600"/>
                </a:solidFill>
                <a:uFill>
                  <a:solidFill>
                    <a:srgbClr val="C00000"/>
                  </a:solidFill>
                </a:uFill>
                <a:latin typeface="微軟正黑體" panose="020B0604030504040204" pitchFamily="34" charset="-120"/>
                <a:ea typeface="微軟正黑體" panose="020B0604030504040204" pitchFamily="34" charset="-120"/>
              </a:rPr>
              <a:t>2</a:t>
            </a:r>
            <a:r>
              <a:rPr lang="zh-TW" altLang="en-US" sz="2500" b="1" u="heavy" smtClean="0">
                <a:solidFill>
                  <a:srgbClr val="006600"/>
                </a:solidFill>
                <a:uFill>
                  <a:solidFill>
                    <a:srgbClr val="C00000"/>
                  </a:solidFill>
                </a:uFill>
                <a:latin typeface="微軟正黑體" panose="020B0604030504040204" pitchFamily="34" charset="-120"/>
                <a:ea typeface="微軟正黑體" panose="020B0604030504040204" pitchFamily="34" charset="-120"/>
              </a:rPr>
              <a:t>款</a:t>
            </a:r>
            <a:r>
              <a:rPr lang="zh-TW" altLang="en-US" sz="2500" b="1" u="heavy">
                <a:solidFill>
                  <a:srgbClr val="006600"/>
                </a:solidFill>
                <a:uFill>
                  <a:solidFill>
                    <a:srgbClr val="C00000"/>
                  </a:solidFill>
                </a:uFill>
                <a:latin typeface="微軟正黑體" panose="020B0604030504040204" pitchFamily="34" charset="-120"/>
                <a:ea typeface="微軟正黑體" panose="020B0604030504040204" pitchFamily="34" charset="-120"/>
              </a:rPr>
              <a:t>規定辦理者，得視需要訂定較嚴格之適用規定或授權條件</a:t>
            </a:r>
            <a:r>
              <a:rPr lang="zh-TW" altLang="en-US" sz="2500" b="1">
                <a:solidFill>
                  <a:srgbClr val="006600"/>
                </a:solidFill>
                <a:latin typeface="微軟正黑體" panose="020B0604030504040204" pitchFamily="34" charset="-120"/>
                <a:ea typeface="微軟正黑體" panose="020B0604030504040204" pitchFamily="34" charset="-120"/>
              </a:rPr>
              <a:t>。</a:t>
            </a:r>
          </a:p>
          <a:p>
            <a:pPr indent="358775" algn="just" eaLnBrk="1" hangingPunct="1">
              <a:spcBef>
                <a:spcPts val="0"/>
              </a:spcBef>
              <a:buClr>
                <a:prstClr val="black"/>
              </a:buClr>
              <a:buSzPct val="75000"/>
              <a:defRPr/>
            </a:pPr>
            <a:r>
              <a:rPr lang="zh-TW" altLang="en-US" sz="2500" b="1" smtClean="0">
                <a:solidFill>
                  <a:srgbClr val="006600"/>
                </a:solidFill>
                <a:latin typeface="微軟正黑體" panose="020B0604030504040204" pitchFamily="34" charset="-120"/>
                <a:ea typeface="微軟正黑體" panose="020B0604030504040204" pitchFamily="34" charset="-120"/>
              </a:rPr>
              <a:t>第</a:t>
            </a:r>
            <a:r>
              <a:rPr lang="en-US" altLang="zh-TW" sz="2500" b="1" smtClean="0">
                <a:solidFill>
                  <a:srgbClr val="006600"/>
                </a:solidFill>
                <a:latin typeface="微軟正黑體" panose="020B0604030504040204" pitchFamily="34" charset="-120"/>
                <a:ea typeface="微軟正黑體" panose="020B0604030504040204" pitchFamily="34" charset="-120"/>
              </a:rPr>
              <a:t>1</a:t>
            </a:r>
            <a:r>
              <a:rPr lang="zh-TW" altLang="en-US" sz="2500" b="1" smtClean="0">
                <a:solidFill>
                  <a:srgbClr val="006600"/>
                </a:solidFill>
                <a:latin typeface="微軟正黑體" panose="020B0604030504040204" pitchFamily="34" charset="-120"/>
                <a:ea typeface="微軟正黑體" panose="020B0604030504040204" pitchFamily="34" charset="-120"/>
              </a:rPr>
              <a:t>項第</a:t>
            </a:r>
            <a:r>
              <a:rPr lang="en-US" altLang="zh-TW" sz="2500" b="1" smtClean="0">
                <a:solidFill>
                  <a:srgbClr val="006600"/>
                </a:solidFill>
                <a:latin typeface="微軟正黑體" panose="020B0604030504040204" pitchFamily="34" charset="-120"/>
                <a:ea typeface="微軟正黑體" panose="020B0604030504040204" pitchFamily="34" charset="-120"/>
              </a:rPr>
              <a:t>3</a:t>
            </a:r>
            <a:r>
              <a:rPr lang="zh-TW" altLang="en-US" sz="2500" b="1" smtClean="0">
                <a:solidFill>
                  <a:srgbClr val="006600"/>
                </a:solidFill>
                <a:latin typeface="微軟正黑體" panose="020B0604030504040204" pitchFamily="34" charset="-120"/>
                <a:ea typeface="微軟正黑體" panose="020B0604030504040204" pitchFamily="34" charset="-120"/>
              </a:rPr>
              <a:t>款</a:t>
            </a:r>
            <a:r>
              <a:rPr lang="zh-TW" altLang="en-US" sz="2500" b="1">
                <a:solidFill>
                  <a:srgbClr val="006600"/>
                </a:solidFill>
                <a:latin typeface="微軟正黑體" panose="020B0604030504040204" pitchFamily="34" charset="-120"/>
                <a:ea typeface="微軟正黑體" panose="020B0604030504040204" pitchFamily="34" charset="-120"/>
              </a:rPr>
              <a:t>規定情形，機關</a:t>
            </a:r>
            <a:r>
              <a:rPr lang="zh-TW" altLang="en-US" sz="2500" b="1" u="sng">
                <a:solidFill>
                  <a:prstClr val="black"/>
                </a:solidFill>
                <a:uFill>
                  <a:solidFill>
                    <a:srgbClr val="0000FF"/>
                  </a:solidFill>
                </a:uFill>
                <a:latin typeface="微軟正黑體" panose="020B0604030504040204" pitchFamily="34" charset="-120"/>
                <a:ea typeface="微軟正黑體" panose="020B0604030504040204" pitchFamily="34" charset="-120"/>
              </a:rPr>
              <a:t>得於公告或招標文件中訂明開標時間地點</a:t>
            </a:r>
            <a:r>
              <a:rPr lang="zh-TW" altLang="en-US" sz="2500" b="1">
                <a:solidFill>
                  <a:srgbClr val="006600"/>
                </a:solidFill>
                <a:latin typeface="微軟正黑體" panose="020B0604030504040204" pitchFamily="34" charset="-120"/>
                <a:ea typeface="微軟正黑體" panose="020B0604030504040204" pitchFamily="34" charset="-120"/>
              </a:rPr>
              <a:t>，並於開標後當場審查，逕行辦理決標。</a:t>
            </a:r>
            <a:endParaRPr lang="en-US" altLang="zh-TW" sz="2500" b="1" dirty="0">
              <a:solidFill>
                <a:srgbClr val="00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10214484"/>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txBox="1">
            <a:spLocks noGrp="1"/>
          </p:cNvSpPr>
          <p:nvPr/>
        </p:nvSpPr>
        <p:spPr>
          <a:xfrm>
            <a:off x="8229600" y="6477000"/>
            <a:ext cx="762000" cy="244475"/>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1A865BFB-F152-4830-8420-B63227CC6E51}" type="slidenum">
              <a:rPr kumimoji="0" lang="en-US" altLang="zh-TW" sz="1600" b="1" smtClean="0">
                <a:solidFill>
                  <a:srgbClr val="AD1F1F"/>
                </a:solidFill>
                <a:effectLst>
                  <a:outerShdw blurRad="38100" dist="38100" dir="2700000" algn="tl">
                    <a:srgbClr val="C0C0C0"/>
                  </a:outerShdw>
                </a:effectLst>
              </a:rPr>
              <a:pPr algn="r" eaLnBrk="1" hangingPunct="1">
                <a:defRPr/>
              </a:pPr>
              <a:t>230</a:t>
            </a:fld>
            <a:endParaRPr kumimoji="0" lang="en-US" altLang="zh-TW" sz="1600" b="1" smtClean="0">
              <a:solidFill>
                <a:srgbClr val="AD1F1F"/>
              </a:solidFill>
              <a:effectLst>
                <a:outerShdw blurRad="38100" dist="38100" dir="2700000" algn="tl">
                  <a:srgbClr val="C0C0C0"/>
                </a:outerShdw>
              </a:effectLst>
            </a:endParaRPr>
          </a:p>
        </p:txBody>
      </p:sp>
      <p:sp>
        <p:nvSpPr>
          <p:cNvPr id="7" name="Rectangle 3"/>
          <p:cNvSpPr>
            <a:spLocks noChangeArrowheads="1"/>
          </p:cNvSpPr>
          <p:nvPr/>
        </p:nvSpPr>
        <p:spPr bwMode="auto">
          <a:xfrm>
            <a:off x="395288" y="227856"/>
            <a:ext cx="6408960" cy="492125"/>
          </a:xfrm>
          <a:prstGeom prst="rect">
            <a:avLst/>
          </a:prstGeom>
          <a:noFill/>
          <a:ln w="9525">
            <a:noFill/>
            <a:miter lim="800000"/>
            <a:headEnd/>
            <a:tailEnd/>
          </a:ln>
          <a:effectLst/>
        </p:spPr>
        <p:txBody>
          <a:bodyPr anchor="b"/>
          <a:lstStyle/>
          <a:p>
            <a:pPr eaLnBrk="1" hangingPunct="1">
              <a:lnSpc>
                <a:spcPct val="90000"/>
              </a:lnSpc>
              <a:defRPr/>
            </a:pPr>
            <a:r>
              <a:rPr lang="zh-TW" altLang="zh-TW" sz="2800" b="1" dirty="0">
                <a:solidFill>
                  <a:srgbClr val="0000FF"/>
                </a:solidFill>
                <a:latin typeface="微軟正黑體" panose="020B0604030504040204" pitchFamily="34" charset="-120"/>
                <a:ea typeface="微軟正黑體" panose="020B0604030504040204" pitchFamily="34" charset="-120"/>
              </a:rPr>
              <a:t>採購評選</a:t>
            </a:r>
            <a:r>
              <a:rPr lang="zh-TW" altLang="zh-TW" sz="2800" b="1">
                <a:solidFill>
                  <a:srgbClr val="0000FF"/>
                </a:solidFill>
                <a:latin typeface="微軟正黑體" panose="020B0604030504040204" pitchFamily="34" charset="-120"/>
                <a:ea typeface="微軟正黑體" panose="020B0604030504040204" pitchFamily="34" charset="-120"/>
              </a:rPr>
              <a:t>委員會</a:t>
            </a:r>
            <a:r>
              <a:rPr lang="zh-TW" altLang="zh-TW" sz="2800" b="1" smtClean="0">
                <a:solidFill>
                  <a:srgbClr val="0000FF"/>
                </a:solidFill>
                <a:latin typeface="微軟正黑體" panose="020B0604030504040204" pitchFamily="34" charset="-120"/>
                <a:ea typeface="微軟正黑體" panose="020B0604030504040204" pitchFamily="34" charset="-120"/>
              </a:rPr>
              <a:t>會議</a:t>
            </a:r>
            <a:r>
              <a:rPr lang="zh-TW" altLang="en-US" sz="2800" b="1" smtClean="0">
                <a:solidFill>
                  <a:srgbClr val="0000FF"/>
                </a:solidFill>
                <a:latin typeface="微軟正黑體" panose="020B0604030504040204" pitchFamily="34" charset="-120"/>
                <a:ea typeface="微軟正黑體" panose="020B0604030504040204" pitchFamily="34" charset="-120"/>
              </a:rPr>
              <a:t>第</a:t>
            </a:r>
            <a:r>
              <a:rPr lang="en-US" altLang="zh-TW" sz="2800" b="1" smtClean="0">
                <a:solidFill>
                  <a:srgbClr val="0000FF"/>
                </a:solidFill>
                <a:latin typeface="微軟正黑體" panose="020B0604030504040204" pitchFamily="34" charset="-120"/>
                <a:ea typeface="微軟正黑體" panose="020B0604030504040204" pitchFamily="34" charset="-120"/>
              </a:rPr>
              <a:t>2</a:t>
            </a:r>
            <a:r>
              <a:rPr lang="zh-TW" altLang="en-US" sz="2800" b="1" smtClean="0">
                <a:solidFill>
                  <a:srgbClr val="0000FF"/>
                </a:solidFill>
                <a:latin typeface="微軟正黑體" panose="020B0604030504040204" pitchFamily="34" charset="-120"/>
                <a:ea typeface="微軟正黑體" panose="020B0604030504040204" pitchFamily="34" charset="-120"/>
              </a:rPr>
              <a:t>次會議</a:t>
            </a:r>
            <a:r>
              <a:rPr lang="zh-TW" altLang="zh-TW" sz="2800" b="1" smtClean="0">
                <a:solidFill>
                  <a:srgbClr val="C00000"/>
                </a:solidFill>
                <a:latin typeface="微軟正黑體" panose="020B0604030504040204" pitchFamily="34" charset="-120"/>
                <a:ea typeface="微軟正黑體" panose="020B0604030504040204" pitchFamily="34" charset="-120"/>
              </a:rPr>
              <a:t>議程</a:t>
            </a:r>
            <a:r>
              <a:rPr lang="zh-TW" altLang="zh-TW" sz="2800" b="1" dirty="0">
                <a:solidFill>
                  <a:srgbClr val="C00000"/>
                </a:solidFill>
                <a:latin typeface="微軟正黑體" panose="020B0604030504040204" pitchFamily="34" charset="-120"/>
                <a:ea typeface="微軟正黑體" panose="020B0604030504040204" pitchFamily="34" charset="-120"/>
              </a:rPr>
              <a:t>表</a:t>
            </a:r>
            <a:endParaRPr lang="en-US" altLang="zh-TW" sz="2000" b="1" dirty="0">
              <a:solidFill>
                <a:srgbClr val="C00000"/>
              </a:solidFill>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a:blip r:embed="rId3"/>
          <a:stretch>
            <a:fillRect/>
          </a:stretch>
        </p:blipFill>
        <p:spPr>
          <a:xfrm>
            <a:off x="539552" y="719980"/>
            <a:ext cx="8064896" cy="6021388"/>
          </a:xfrm>
          <a:prstGeom prst="rect">
            <a:avLst/>
          </a:prstGeom>
          <a:ln w="19050">
            <a:solidFill>
              <a:srgbClr val="800000"/>
            </a:solidFill>
          </a:ln>
        </p:spPr>
      </p:pic>
    </p:spTree>
    <p:extLst>
      <p:ext uri="{BB962C8B-B14F-4D97-AF65-F5344CB8AC3E}">
        <p14:creationId xmlns:p14="http://schemas.microsoft.com/office/powerpoint/2010/main" val="803076012"/>
      </p:ext>
    </p:extLst>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txBox="1">
            <a:spLocks noGrp="1"/>
          </p:cNvSpPr>
          <p:nvPr/>
        </p:nvSpPr>
        <p:spPr>
          <a:xfrm>
            <a:off x="8229600" y="6477000"/>
            <a:ext cx="762000" cy="244475"/>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1A865BFB-F152-4830-8420-B63227CC6E51}" type="slidenum">
              <a:rPr kumimoji="0" lang="en-US" altLang="zh-TW" sz="1600" b="1" smtClean="0">
                <a:solidFill>
                  <a:srgbClr val="AD1F1F"/>
                </a:solidFill>
                <a:effectLst>
                  <a:outerShdw blurRad="38100" dist="38100" dir="2700000" algn="tl">
                    <a:srgbClr val="C0C0C0"/>
                  </a:outerShdw>
                </a:effectLst>
              </a:rPr>
              <a:pPr algn="r" eaLnBrk="1" hangingPunct="1">
                <a:defRPr/>
              </a:pPr>
              <a:t>231</a:t>
            </a:fld>
            <a:endParaRPr kumimoji="0" lang="en-US" altLang="zh-TW" sz="1600" b="1" smtClean="0">
              <a:solidFill>
                <a:srgbClr val="AD1F1F"/>
              </a:solidFill>
              <a:effectLst>
                <a:outerShdw blurRad="38100" dist="38100" dir="2700000" algn="tl">
                  <a:srgbClr val="C0C0C0"/>
                </a:outerShdw>
              </a:effectLst>
            </a:endParaRPr>
          </a:p>
        </p:txBody>
      </p:sp>
      <p:sp>
        <p:nvSpPr>
          <p:cNvPr id="7" name="Rectangle 3"/>
          <p:cNvSpPr>
            <a:spLocks noChangeArrowheads="1"/>
          </p:cNvSpPr>
          <p:nvPr/>
        </p:nvSpPr>
        <p:spPr bwMode="auto">
          <a:xfrm>
            <a:off x="395288" y="443880"/>
            <a:ext cx="6408960" cy="492125"/>
          </a:xfrm>
          <a:prstGeom prst="rect">
            <a:avLst/>
          </a:prstGeom>
          <a:noFill/>
          <a:ln w="9525">
            <a:noFill/>
            <a:miter lim="800000"/>
            <a:headEnd/>
            <a:tailEnd/>
          </a:ln>
          <a:effectLst/>
        </p:spPr>
        <p:txBody>
          <a:bodyPr anchor="b"/>
          <a:lstStyle/>
          <a:p>
            <a:pPr eaLnBrk="1" hangingPunct="1">
              <a:lnSpc>
                <a:spcPct val="90000"/>
              </a:lnSpc>
              <a:defRPr/>
            </a:pPr>
            <a:r>
              <a:rPr lang="zh-TW" altLang="zh-TW" sz="2800" b="1" dirty="0">
                <a:solidFill>
                  <a:srgbClr val="0000FF"/>
                </a:solidFill>
                <a:latin typeface="微軟正黑體" panose="020B0604030504040204" pitchFamily="34" charset="-120"/>
                <a:ea typeface="微軟正黑體" panose="020B0604030504040204" pitchFamily="34" charset="-120"/>
              </a:rPr>
              <a:t>採購評選</a:t>
            </a:r>
            <a:r>
              <a:rPr lang="zh-TW" altLang="zh-TW" sz="2800" b="1">
                <a:solidFill>
                  <a:srgbClr val="0000FF"/>
                </a:solidFill>
                <a:latin typeface="微軟正黑體" panose="020B0604030504040204" pitchFamily="34" charset="-120"/>
                <a:ea typeface="微軟正黑體" panose="020B0604030504040204" pitchFamily="34" charset="-120"/>
              </a:rPr>
              <a:t>委員會</a:t>
            </a:r>
            <a:r>
              <a:rPr lang="zh-TW" altLang="zh-TW" sz="2800" b="1" smtClean="0">
                <a:solidFill>
                  <a:srgbClr val="0000FF"/>
                </a:solidFill>
                <a:latin typeface="微軟正黑體" panose="020B0604030504040204" pitchFamily="34" charset="-120"/>
                <a:ea typeface="微軟正黑體" panose="020B0604030504040204" pitchFamily="34" charset="-120"/>
              </a:rPr>
              <a:t>會議</a:t>
            </a:r>
            <a:r>
              <a:rPr lang="zh-TW" altLang="en-US" sz="2800" b="1" smtClean="0">
                <a:solidFill>
                  <a:srgbClr val="0000FF"/>
                </a:solidFill>
                <a:latin typeface="微軟正黑體" panose="020B0604030504040204" pitchFamily="34" charset="-120"/>
                <a:ea typeface="微軟正黑體" panose="020B0604030504040204" pitchFamily="34" charset="-120"/>
              </a:rPr>
              <a:t>第</a:t>
            </a:r>
            <a:r>
              <a:rPr lang="en-US" altLang="zh-TW" sz="2800" b="1" smtClean="0">
                <a:solidFill>
                  <a:srgbClr val="0000FF"/>
                </a:solidFill>
                <a:latin typeface="微軟正黑體" panose="020B0604030504040204" pitchFamily="34" charset="-120"/>
                <a:ea typeface="微軟正黑體" panose="020B0604030504040204" pitchFamily="34" charset="-120"/>
              </a:rPr>
              <a:t>2</a:t>
            </a:r>
            <a:r>
              <a:rPr lang="zh-TW" altLang="en-US" sz="2800" b="1" smtClean="0">
                <a:solidFill>
                  <a:srgbClr val="0000FF"/>
                </a:solidFill>
                <a:latin typeface="微軟正黑體" panose="020B0604030504040204" pitchFamily="34" charset="-120"/>
                <a:ea typeface="微軟正黑體" panose="020B0604030504040204" pitchFamily="34" charset="-120"/>
              </a:rPr>
              <a:t>次會議</a:t>
            </a:r>
            <a:r>
              <a:rPr lang="zh-TW" altLang="zh-TW" sz="2800" b="1" smtClean="0">
                <a:solidFill>
                  <a:srgbClr val="C00000"/>
                </a:solidFill>
                <a:latin typeface="微軟正黑體" panose="020B0604030504040204" pitchFamily="34" charset="-120"/>
                <a:ea typeface="微軟正黑體" panose="020B0604030504040204" pitchFamily="34" charset="-120"/>
              </a:rPr>
              <a:t>議程</a:t>
            </a:r>
            <a:r>
              <a:rPr lang="zh-TW" altLang="zh-TW" sz="2800" b="1" dirty="0">
                <a:solidFill>
                  <a:srgbClr val="C00000"/>
                </a:solidFill>
                <a:latin typeface="微軟正黑體" panose="020B0604030504040204" pitchFamily="34" charset="-120"/>
                <a:ea typeface="微軟正黑體" panose="020B0604030504040204" pitchFamily="34" charset="-120"/>
              </a:rPr>
              <a:t>表</a:t>
            </a:r>
            <a:endParaRPr lang="en-US" altLang="zh-TW" sz="2000" b="1" dirty="0">
              <a:solidFill>
                <a:srgbClr val="C00000"/>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467544" y="1052736"/>
            <a:ext cx="8057762" cy="4104456"/>
          </a:xfrm>
          <a:prstGeom prst="rect">
            <a:avLst/>
          </a:prstGeom>
          <a:ln w="19050">
            <a:solidFill>
              <a:srgbClr val="800000"/>
            </a:solidFill>
          </a:ln>
        </p:spPr>
      </p:pic>
    </p:spTree>
    <p:extLst>
      <p:ext uri="{BB962C8B-B14F-4D97-AF65-F5344CB8AC3E}">
        <p14:creationId xmlns:p14="http://schemas.microsoft.com/office/powerpoint/2010/main" val="3413129211"/>
      </p:ext>
    </p:extLst>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txBox="1">
            <a:spLocks noGrp="1"/>
          </p:cNvSpPr>
          <p:nvPr/>
        </p:nvSpPr>
        <p:spPr>
          <a:xfrm>
            <a:off x="8229600" y="6477000"/>
            <a:ext cx="762000" cy="244475"/>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09A43336-5D44-495C-A5A4-959A3DA662CC}" type="slidenum">
              <a:rPr kumimoji="0" lang="en-US" altLang="zh-TW" sz="1600" b="1" smtClean="0">
                <a:solidFill>
                  <a:srgbClr val="AD1F1F"/>
                </a:solidFill>
                <a:effectLst>
                  <a:outerShdw blurRad="38100" dist="38100" dir="2700000" algn="tl">
                    <a:srgbClr val="C0C0C0"/>
                  </a:outerShdw>
                </a:effectLst>
              </a:rPr>
              <a:pPr algn="r" eaLnBrk="1" hangingPunct="1">
                <a:defRPr/>
              </a:pPr>
              <a:t>232</a:t>
            </a:fld>
            <a:endParaRPr kumimoji="0" lang="en-US" altLang="zh-TW" sz="1600" b="1" smtClean="0">
              <a:solidFill>
                <a:srgbClr val="AD1F1F"/>
              </a:solidFill>
              <a:effectLst>
                <a:outerShdw blurRad="38100" dist="38100" dir="2700000" algn="tl">
                  <a:srgbClr val="C0C0C0"/>
                </a:outerShdw>
              </a:effectLst>
            </a:endParaRPr>
          </a:p>
        </p:txBody>
      </p:sp>
      <p:sp>
        <p:nvSpPr>
          <p:cNvPr id="98306" name="Rectangle 2"/>
          <p:cNvSpPr>
            <a:spLocks noChangeArrowheads="1"/>
          </p:cNvSpPr>
          <p:nvPr/>
        </p:nvSpPr>
        <p:spPr bwMode="auto">
          <a:xfrm>
            <a:off x="179512" y="188640"/>
            <a:ext cx="8812088" cy="81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just" eaLnBrk="1" hangingPunct="1">
              <a:defRPr/>
            </a:pPr>
            <a:r>
              <a:rPr kumimoji="0" lang="zh-TW" altLang="en-US" b="1" smtClean="0">
                <a:solidFill>
                  <a:srgbClr val="0000FF"/>
                </a:solidFill>
                <a:latin typeface="微軟正黑體" panose="020B0604030504040204" pitchFamily="34" charset="-120"/>
                <a:ea typeface="微軟正黑體" panose="020B0604030504040204" pitchFamily="34" charset="-120"/>
              </a:rPr>
              <a:t>機關辦理</a:t>
            </a:r>
            <a:r>
              <a:rPr kumimoji="0" lang="zh-TW" altLang="en-US" b="1">
                <a:solidFill>
                  <a:srgbClr val="0000FF"/>
                </a:solidFill>
                <a:latin typeface="微軟正黑體" panose="020B0604030504040204" pitchFamily="34" charset="-120"/>
                <a:ea typeface="微軟正黑體" panose="020B0604030504040204" pitchFamily="34" charset="-120"/>
              </a:rPr>
              <a:t>最有利標簽辦文件範例辦理評選</a:t>
            </a:r>
            <a:r>
              <a:rPr kumimoji="0" lang="en-US" altLang="zh-TW" b="1">
                <a:solidFill>
                  <a:srgbClr val="660033"/>
                </a:solidFill>
                <a:latin typeface="微軟正黑體" panose="020B0604030504040204" pitchFamily="34" charset="-120"/>
                <a:ea typeface="微軟正黑體" panose="020B0604030504040204" pitchFamily="34" charset="-120"/>
              </a:rPr>
              <a:t>(</a:t>
            </a:r>
            <a:r>
              <a:rPr kumimoji="0" lang="zh-TW" altLang="en-US" b="1">
                <a:solidFill>
                  <a:srgbClr val="660033"/>
                </a:solidFill>
                <a:latin typeface="微軟正黑體" panose="020B0604030504040204" pitchFamily="34" charset="-120"/>
                <a:ea typeface="微軟正黑體" panose="020B0604030504040204" pitchFamily="34" charset="-120"/>
              </a:rPr>
              <a:t>工程會首頁</a:t>
            </a:r>
            <a:r>
              <a:rPr kumimoji="0" lang="en-US" altLang="zh-TW" b="1">
                <a:solidFill>
                  <a:srgbClr val="660033"/>
                </a:solidFill>
                <a:latin typeface="微軟正黑體" panose="020B0604030504040204" pitchFamily="34" charset="-120"/>
                <a:ea typeface="微軟正黑體" panose="020B0604030504040204" pitchFamily="34" charset="-120"/>
              </a:rPr>
              <a:t>/</a:t>
            </a:r>
            <a:r>
              <a:rPr kumimoji="0" lang="zh-TW" altLang="en-US" b="1">
                <a:solidFill>
                  <a:srgbClr val="660033"/>
                </a:solidFill>
                <a:latin typeface="微軟正黑體" panose="020B0604030504040204" pitchFamily="34" charset="-120"/>
                <a:ea typeface="微軟正黑體" panose="020B0604030504040204" pitchFamily="34" charset="-120"/>
              </a:rPr>
              <a:t>政府採購</a:t>
            </a:r>
            <a:r>
              <a:rPr kumimoji="0" lang="en-US" altLang="zh-TW" b="1">
                <a:solidFill>
                  <a:srgbClr val="660033"/>
                </a:solidFill>
                <a:latin typeface="微軟正黑體" panose="020B0604030504040204" pitchFamily="34" charset="-120"/>
                <a:ea typeface="微軟正黑體" panose="020B0604030504040204" pitchFamily="34" charset="-120"/>
              </a:rPr>
              <a:t>/</a:t>
            </a:r>
            <a:r>
              <a:rPr kumimoji="0" lang="zh-TW" altLang="en-US" b="1">
                <a:solidFill>
                  <a:srgbClr val="660033"/>
                </a:solidFill>
                <a:latin typeface="微軟正黑體" panose="020B0604030504040204" pitchFamily="34" charset="-120"/>
                <a:ea typeface="微軟正黑體" panose="020B0604030504040204" pitchFamily="34" charset="-120"/>
              </a:rPr>
              <a:t>採購手冊及範例</a:t>
            </a:r>
            <a:r>
              <a:rPr kumimoji="0" lang="en-US" altLang="zh-TW" b="1">
                <a:solidFill>
                  <a:srgbClr val="660033"/>
                </a:solidFill>
                <a:latin typeface="微軟正黑體" panose="020B0604030504040204" pitchFamily="34" charset="-120"/>
                <a:ea typeface="微軟正黑體" panose="020B0604030504040204" pitchFamily="34" charset="-120"/>
              </a:rPr>
              <a:t>/[</a:t>
            </a:r>
            <a:r>
              <a:rPr kumimoji="0" lang="zh-TW" altLang="en-US" b="1">
                <a:solidFill>
                  <a:srgbClr val="660033"/>
                </a:solidFill>
                <a:latin typeface="微軟正黑體" panose="020B0604030504040204" pitchFamily="34" charset="-120"/>
                <a:ea typeface="微軟正黑體" panose="020B0604030504040204" pitchFamily="34" charset="-120"/>
              </a:rPr>
              <a:t>機關辦理最有利標簽辦文件</a:t>
            </a:r>
            <a:r>
              <a:rPr kumimoji="0" lang="zh-TW" altLang="en-US" b="1" smtClean="0">
                <a:solidFill>
                  <a:srgbClr val="660033"/>
                </a:solidFill>
                <a:latin typeface="微軟正黑體" panose="020B0604030504040204" pitchFamily="34" charset="-120"/>
                <a:ea typeface="微軟正黑體" panose="020B0604030504040204" pitchFamily="34" charset="-120"/>
              </a:rPr>
              <a:t>範例）</a:t>
            </a:r>
            <a:endParaRPr kumimoji="0" lang="en-US" altLang="zh-TW" b="1">
              <a:solidFill>
                <a:srgbClr val="660033"/>
              </a:solidFill>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a:blip r:embed="rId3"/>
          <a:stretch>
            <a:fillRect/>
          </a:stretch>
        </p:blipFill>
        <p:spPr>
          <a:xfrm>
            <a:off x="179512" y="1124743"/>
            <a:ext cx="8712968" cy="5472609"/>
          </a:xfrm>
          <a:prstGeom prst="rect">
            <a:avLst/>
          </a:prstGeom>
          <a:ln>
            <a:solidFill>
              <a:srgbClr val="006600"/>
            </a:solidFill>
          </a:ln>
        </p:spPr>
      </p:pic>
      <p:sp>
        <p:nvSpPr>
          <p:cNvPr id="6" name="橢圓 5"/>
          <p:cNvSpPr/>
          <p:nvPr/>
        </p:nvSpPr>
        <p:spPr>
          <a:xfrm>
            <a:off x="2915816" y="4077072"/>
            <a:ext cx="1152128" cy="43204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4111938240"/>
      </p:ext>
    </p:extLst>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txBox="1">
            <a:spLocks noGrp="1"/>
          </p:cNvSpPr>
          <p:nvPr/>
        </p:nvSpPr>
        <p:spPr>
          <a:xfrm>
            <a:off x="-86839" y="6502398"/>
            <a:ext cx="762000" cy="244475"/>
          </a:xfrm>
          <a:prstGeom prst="rect">
            <a:avLst/>
          </a:prstGeom>
          <a:noFill/>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r" eaLnBrk="1" hangingPunct="1">
              <a:defRPr/>
            </a:pPr>
            <a:fld id="{09A43336-5D44-495C-A5A4-959A3DA662CC}" type="slidenum">
              <a:rPr kumimoji="0" lang="en-US" altLang="zh-TW" sz="1600" b="1" smtClean="0">
                <a:solidFill>
                  <a:srgbClr val="AD1F1F"/>
                </a:solidFill>
                <a:effectLst>
                  <a:outerShdw blurRad="38100" dist="38100" dir="2700000" algn="tl">
                    <a:srgbClr val="C0C0C0"/>
                  </a:outerShdw>
                </a:effectLst>
              </a:rPr>
              <a:pPr algn="r" eaLnBrk="1" hangingPunct="1">
                <a:defRPr/>
              </a:pPr>
              <a:t>233</a:t>
            </a:fld>
            <a:endParaRPr kumimoji="0" lang="en-US" altLang="zh-TW" sz="1600" b="1" smtClean="0">
              <a:solidFill>
                <a:srgbClr val="AD1F1F"/>
              </a:solidFill>
              <a:effectLst>
                <a:outerShdw blurRad="38100" dist="38100" dir="2700000" algn="tl">
                  <a:srgbClr val="C0C0C0"/>
                </a:outerShdw>
              </a:effectLst>
            </a:endParaRPr>
          </a:p>
        </p:txBody>
      </p:sp>
      <p:sp>
        <p:nvSpPr>
          <p:cNvPr id="98306" name="Rectangle 2"/>
          <p:cNvSpPr>
            <a:spLocks noChangeArrowheads="1"/>
          </p:cNvSpPr>
          <p:nvPr/>
        </p:nvSpPr>
        <p:spPr bwMode="auto">
          <a:xfrm>
            <a:off x="251520" y="836712"/>
            <a:ext cx="531339"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just" eaLnBrk="1" hangingPunct="1">
              <a:defRPr/>
            </a:pPr>
            <a:r>
              <a:rPr kumimoji="0" lang="zh-TW" altLang="en-US" sz="2600" b="1" smtClean="0">
                <a:solidFill>
                  <a:srgbClr val="800000"/>
                </a:solidFill>
                <a:latin typeface="微軟正黑體" panose="020B0604030504040204" pitchFamily="34" charset="-120"/>
                <a:ea typeface="微軟正黑體" panose="020B0604030504040204" pitchFamily="34" charset="-120"/>
              </a:rPr>
              <a:t>適用</a:t>
            </a:r>
            <a:r>
              <a:rPr kumimoji="0" lang="zh-TW" altLang="en-US" sz="2600" b="1">
                <a:solidFill>
                  <a:srgbClr val="0000FF"/>
                </a:solidFill>
                <a:latin typeface="微軟正黑體" panose="020B0604030504040204" pitchFamily="34" charset="-120"/>
                <a:ea typeface="微軟正黑體" panose="020B0604030504040204" pitchFamily="34" charset="-120"/>
              </a:rPr>
              <a:t>最有利標之簽辦文件</a:t>
            </a:r>
            <a:endParaRPr kumimoji="0" lang="en-US" altLang="zh-TW" sz="2600" b="1">
              <a:solidFill>
                <a:srgbClr val="0000FF"/>
              </a:solidFill>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a:blip r:embed="rId3"/>
          <a:stretch>
            <a:fillRect/>
          </a:stretch>
        </p:blipFill>
        <p:spPr>
          <a:xfrm>
            <a:off x="940830" y="188640"/>
            <a:ext cx="8023658" cy="6563455"/>
          </a:xfrm>
          <a:prstGeom prst="rect">
            <a:avLst/>
          </a:prstGeom>
          <a:ln>
            <a:solidFill>
              <a:srgbClr val="006600"/>
            </a:solidFill>
          </a:ln>
        </p:spPr>
      </p:pic>
    </p:spTree>
    <p:extLst>
      <p:ext uri="{BB962C8B-B14F-4D97-AF65-F5344CB8AC3E}">
        <p14:creationId xmlns:p14="http://schemas.microsoft.com/office/powerpoint/2010/main" val="763452101"/>
      </p:ext>
    </p:extLst>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fld id="{432F0FFC-82E2-45B5-ABF2-267B786DAB49}" type="slidenum">
              <a:rPr kumimoji="0" lang="en-US" altLang="zh-TW" sz="1400" smtClean="0">
                <a:solidFill>
                  <a:srgbClr val="AD1F1F"/>
                </a:solidFill>
              </a:rPr>
              <a:pPr eaLnBrk="1" hangingPunct="1">
                <a:defRPr/>
              </a:pPr>
              <a:t>234</a:t>
            </a:fld>
            <a:endParaRPr kumimoji="0" lang="en-US" altLang="zh-TW" sz="1400" smtClean="0">
              <a:solidFill>
                <a:srgbClr val="AD1F1F"/>
              </a:solidFill>
            </a:endParaRPr>
          </a:p>
        </p:txBody>
      </p:sp>
      <p:sp>
        <p:nvSpPr>
          <p:cNvPr id="4" name="書卷 (水平) 3"/>
          <p:cNvSpPr/>
          <p:nvPr/>
        </p:nvSpPr>
        <p:spPr>
          <a:xfrm>
            <a:off x="2267744" y="188640"/>
            <a:ext cx="4680520" cy="901030"/>
          </a:xfrm>
          <a:prstGeom prst="horizontalScroll">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200" b="1">
                <a:solidFill>
                  <a:prstClr val="white"/>
                </a:solidFill>
                <a:latin typeface="微軟正黑體" panose="020B0604030504040204" pitchFamily="34" charset="-120"/>
                <a:ea typeface="微軟正黑體" panose="020B0604030504040204" pitchFamily="34" charset="-120"/>
              </a:rPr>
              <a:t>最有利標評選作業</a:t>
            </a:r>
            <a:endParaRPr lang="zh-TW" altLang="en-US" sz="3200" dirty="0">
              <a:solidFill>
                <a:prstClr val="white"/>
              </a:solidFill>
              <a:latin typeface="微軟正黑體" panose="020B0604030504040204" pitchFamily="34" charset="-120"/>
              <a:ea typeface="微軟正黑體" panose="020B0604030504040204" pitchFamily="34" charset="-120"/>
            </a:endParaRPr>
          </a:p>
        </p:txBody>
      </p:sp>
      <p:sp>
        <p:nvSpPr>
          <p:cNvPr id="3" name="向右箭號圖說文字 2"/>
          <p:cNvSpPr/>
          <p:nvPr/>
        </p:nvSpPr>
        <p:spPr>
          <a:xfrm>
            <a:off x="179512" y="1196752"/>
            <a:ext cx="2844316" cy="1296144"/>
          </a:xfrm>
          <a:prstGeom prst="rightArrowCallout">
            <a:avLst>
              <a:gd name="adj1" fmla="val 27520"/>
              <a:gd name="adj2" fmla="val 25000"/>
              <a:gd name="adj3" fmla="val 50196"/>
              <a:gd name="adj4" fmla="val 64977"/>
            </a:avLst>
          </a:prstGeom>
          <a:blipFill>
            <a:blip r:embed="rId3"/>
            <a:tile tx="0" ty="0" sx="100000" sy="100000" flip="none" algn="tl"/>
          </a:blipFill>
          <a:effectLst>
            <a:glow rad="101600">
              <a:schemeClr val="accent1">
                <a:satMod val="175000"/>
                <a:alpha val="40000"/>
              </a:schemeClr>
            </a:glow>
            <a:softEdge rad="3810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b="1" smtClean="0">
                <a:solidFill>
                  <a:prstClr val="black"/>
                </a:solidFill>
                <a:effectLst>
                  <a:outerShdw blurRad="38100" dist="38100" dir="2700000" algn="tl">
                    <a:srgbClr val="C0C0C0"/>
                  </a:outerShdw>
                </a:effectLst>
                <a:latin typeface="微軟正黑體" panose="020B0604030504040204" pitchFamily="34" charset="-120"/>
              </a:rPr>
              <a:t>成立採購</a:t>
            </a:r>
            <a:r>
              <a:rPr lang="zh-TW" altLang="en-US" b="1">
                <a:solidFill>
                  <a:prstClr val="black"/>
                </a:solidFill>
                <a:effectLst>
                  <a:outerShdw blurRad="38100" dist="38100" dir="2700000" algn="tl">
                    <a:srgbClr val="C0C0C0"/>
                  </a:outerShdw>
                </a:effectLst>
                <a:latin typeface="微軟正黑體" panose="020B0604030504040204" pitchFamily="34" charset="-120"/>
              </a:rPr>
              <a:t>評選委員會及工作小組</a:t>
            </a:r>
            <a:endParaRPr lang="zh-TW" altLang="en-US">
              <a:solidFill>
                <a:prstClr val="black"/>
              </a:solidFill>
              <a:latin typeface="微軟正黑體" panose="020B0604030504040204" pitchFamily="34" charset="-120"/>
            </a:endParaRPr>
          </a:p>
        </p:txBody>
      </p:sp>
      <p:sp>
        <p:nvSpPr>
          <p:cNvPr id="8" name="向右箭號圖說文字 7"/>
          <p:cNvSpPr/>
          <p:nvPr/>
        </p:nvSpPr>
        <p:spPr>
          <a:xfrm>
            <a:off x="3131840" y="1196752"/>
            <a:ext cx="2844316" cy="1296144"/>
          </a:xfrm>
          <a:prstGeom prst="rightArrowCallout">
            <a:avLst>
              <a:gd name="adj1" fmla="val 27520"/>
              <a:gd name="adj2" fmla="val 25000"/>
              <a:gd name="adj3" fmla="val 50196"/>
              <a:gd name="adj4" fmla="val 64977"/>
            </a:avLst>
          </a:prstGeom>
          <a:blipFill>
            <a:blip r:embed="rId3"/>
            <a:tile tx="0" ty="0" sx="100000" sy="100000" flip="none" algn="tl"/>
          </a:blipFill>
          <a:effectLst>
            <a:glow rad="101600">
              <a:schemeClr val="accent1">
                <a:satMod val="175000"/>
                <a:alpha val="40000"/>
              </a:schemeClr>
            </a:glow>
            <a:softEdge rad="3810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b="1" smtClean="0">
                <a:solidFill>
                  <a:prstClr val="black"/>
                </a:solidFill>
                <a:effectLst>
                  <a:outerShdw blurRad="38100" dist="38100" dir="2700000" algn="tl">
                    <a:srgbClr val="C0C0C0"/>
                  </a:outerShdw>
                </a:effectLst>
                <a:latin typeface="微軟正黑體" panose="020B0604030504040204" pitchFamily="34" charset="-120"/>
              </a:rPr>
              <a:t>訂</a:t>
            </a:r>
            <a:r>
              <a:rPr lang="zh-TW" altLang="en-US" b="1">
                <a:solidFill>
                  <a:prstClr val="black"/>
                </a:solidFill>
                <a:effectLst>
                  <a:outerShdw blurRad="38100" dist="38100" dir="2700000" algn="tl">
                    <a:srgbClr val="C0C0C0"/>
                  </a:outerShdw>
                </a:effectLst>
                <a:latin typeface="微軟正黑體" panose="020B0604030504040204" pitchFamily="34" charset="-120"/>
              </a:rPr>
              <a:t>定評選項目、配分及權</a:t>
            </a:r>
            <a:r>
              <a:rPr lang="zh-TW" altLang="en-US" b="1" smtClean="0">
                <a:solidFill>
                  <a:prstClr val="black"/>
                </a:solidFill>
                <a:effectLst>
                  <a:outerShdw blurRad="38100" dist="38100" dir="2700000" algn="tl">
                    <a:srgbClr val="C0C0C0"/>
                  </a:outerShdw>
                </a:effectLst>
                <a:latin typeface="微軟正黑體" panose="020B0604030504040204" pitchFamily="34" charset="-120"/>
              </a:rPr>
              <a:t>重</a:t>
            </a:r>
            <a:endParaRPr lang="zh-TW" altLang="en-US">
              <a:solidFill>
                <a:prstClr val="black"/>
              </a:solidFill>
              <a:latin typeface="微軟正黑體" panose="020B0604030504040204" pitchFamily="34" charset="-120"/>
            </a:endParaRPr>
          </a:p>
        </p:txBody>
      </p:sp>
      <p:sp>
        <p:nvSpPr>
          <p:cNvPr id="13" name="向左箭號圖說文字 12"/>
          <p:cNvSpPr/>
          <p:nvPr/>
        </p:nvSpPr>
        <p:spPr>
          <a:xfrm>
            <a:off x="3024144" y="3357136"/>
            <a:ext cx="2844000" cy="1296000"/>
          </a:xfrm>
          <a:prstGeom prst="leftArrowCallout">
            <a:avLst/>
          </a:prstGeom>
          <a:blipFill>
            <a:blip r:embed="rId3"/>
            <a:tile tx="0" ty="0" sx="100000" sy="100000" flip="none" algn="tl"/>
          </a:blipFill>
          <a:effectLst>
            <a:glow rad="228600">
              <a:schemeClr val="accent1">
                <a:satMod val="175000"/>
                <a:alpha val="40000"/>
              </a:schemeClr>
            </a:glo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TW" altLang="en-US" sz="2800" b="1" smtClean="0">
                <a:solidFill>
                  <a:prstClr val="black"/>
                </a:solidFill>
                <a:effectLst>
                  <a:outerShdw blurRad="38100" dist="38100" dir="2700000" algn="tl">
                    <a:srgbClr val="C0C0C0"/>
                  </a:outerShdw>
                </a:effectLst>
                <a:latin typeface="微軟正黑體" panose="020B0604030504040204" pitchFamily="34" charset="-120"/>
              </a:rPr>
              <a:t>評選</a:t>
            </a:r>
            <a:endParaRPr lang="zh-TW" altLang="en-US" sz="2800" b="1">
              <a:solidFill>
                <a:prstClr val="black"/>
              </a:solidFill>
              <a:effectLst>
                <a:outerShdw blurRad="38100" dist="38100" dir="2700000" algn="tl">
                  <a:srgbClr val="C0C0C0"/>
                </a:outerShdw>
              </a:effectLst>
              <a:latin typeface="微軟正黑體" panose="020B0604030504040204" pitchFamily="34" charset="-120"/>
            </a:endParaRPr>
          </a:p>
        </p:txBody>
      </p:sp>
      <p:sp>
        <p:nvSpPr>
          <p:cNvPr id="14" name="向左箭號圖說文字 13"/>
          <p:cNvSpPr/>
          <p:nvPr/>
        </p:nvSpPr>
        <p:spPr>
          <a:xfrm>
            <a:off x="143824" y="3357136"/>
            <a:ext cx="2844000" cy="1296000"/>
          </a:xfrm>
          <a:prstGeom prst="leftArrowCallout">
            <a:avLst/>
          </a:prstGeom>
          <a:blipFill>
            <a:blip r:embed="rId3"/>
            <a:tile tx="0" ty="0" sx="100000" sy="100000" flip="none" algn="tl"/>
          </a:blipFill>
          <a:effectLst>
            <a:glow rad="228600">
              <a:schemeClr val="accent1">
                <a:satMod val="175000"/>
                <a:alpha val="40000"/>
              </a:schemeClr>
            </a:glo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TW" altLang="en-US" sz="2800" b="1" smtClean="0">
                <a:solidFill>
                  <a:prstClr val="black"/>
                </a:solidFill>
                <a:effectLst>
                  <a:outerShdw blurRad="38100" dist="38100" dir="2700000" algn="tl">
                    <a:srgbClr val="C0C0C0"/>
                  </a:outerShdw>
                </a:effectLst>
                <a:latin typeface="微軟正黑體" panose="020B0604030504040204" pitchFamily="34" charset="-120"/>
              </a:rPr>
              <a:t>協商</a:t>
            </a:r>
            <a:endParaRPr lang="zh-TW" altLang="en-US" sz="2800" b="1">
              <a:solidFill>
                <a:prstClr val="black"/>
              </a:solidFill>
              <a:effectLst>
                <a:outerShdw blurRad="38100" dist="38100" dir="2700000" algn="tl">
                  <a:srgbClr val="C0C0C0"/>
                </a:outerShdw>
              </a:effectLst>
              <a:latin typeface="微軟正黑體" panose="020B0604030504040204" pitchFamily="34" charset="-120"/>
            </a:endParaRPr>
          </a:p>
        </p:txBody>
      </p:sp>
      <p:sp>
        <p:nvSpPr>
          <p:cNvPr id="19" name="向右箭號圖說文字 18"/>
          <p:cNvSpPr/>
          <p:nvPr/>
        </p:nvSpPr>
        <p:spPr>
          <a:xfrm>
            <a:off x="6084168" y="1196752"/>
            <a:ext cx="2844316" cy="1296144"/>
          </a:xfrm>
          <a:prstGeom prst="rightArrowCallout">
            <a:avLst>
              <a:gd name="adj1" fmla="val 27520"/>
              <a:gd name="adj2" fmla="val 25000"/>
              <a:gd name="adj3" fmla="val 50196"/>
              <a:gd name="adj4" fmla="val 64977"/>
            </a:avLst>
          </a:prstGeom>
          <a:blipFill>
            <a:blip r:embed="rId3"/>
            <a:tile tx="0" ty="0" sx="100000" sy="100000" flip="none" algn="tl"/>
          </a:blipFill>
          <a:effectLst>
            <a:glow rad="101600">
              <a:schemeClr val="accent1">
                <a:satMod val="175000"/>
                <a:alpha val="40000"/>
              </a:schemeClr>
            </a:glow>
            <a:softEdge rad="3810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b="1" smtClean="0">
                <a:solidFill>
                  <a:prstClr val="black"/>
                </a:solidFill>
                <a:effectLst>
                  <a:outerShdw blurRad="38100" dist="38100" dir="2700000" algn="tl">
                    <a:srgbClr val="C0C0C0"/>
                  </a:outerShdw>
                </a:effectLst>
                <a:latin typeface="微軟正黑體" panose="020B0604030504040204" pitchFamily="34" charset="-120"/>
              </a:rPr>
              <a:t>底價</a:t>
            </a:r>
            <a:r>
              <a:rPr lang="zh-TW" altLang="en-US" b="1">
                <a:solidFill>
                  <a:prstClr val="black"/>
                </a:solidFill>
                <a:effectLst>
                  <a:outerShdw blurRad="38100" dist="38100" dir="2700000" algn="tl">
                    <a:srgbClr val="C0C0C0"/>
                  </a:outerShdw>
                </a:effectLst>
                <a:latin typeface="微軟正黑體" panose="020B0604030504040204" pitchFamily="34" charset="-120"/>
              </a:rPr>
              <a:t>與</a:t>
            </a:r>
            <a:r>
              <a:rPr lang="zh-TW" altLang="en-US" b="1" smtClean="0">
                <a:solidFill>
                  <a:prstClr val="black"/>
                </a:solidFill>
                <a:effectLst>
                  <a:outerShdw blurRad="38100" dist="38100" dir="2700000" algn="tl">
                    <a:srgbClr val="C0C0C0"/>
                  </a:outerShdw>
                </a:effectLst>
                <a:latin typeface="微軟正黑體" panose="020B0604030504040204" pitchFamily="34" charset="-120"/>
              </a:rPr>
              <a:t>報價</a:t>
            </a:r>
            <a:endParaRPr lang="zh-TW" altLang="en-US" b="1">
              <a:solidFill>
                <a:prstClr val="black"/>
              </a:solidFill>
              <a:effectLst>
                <a:outerShdw blurRad="38100" dist="38100" dir="2700000" algn="tl">
                  <a:srgbClr val="C0C0C0"/>
                </a:outerShdw>
              </a:effectLst>
              <a:latin typeface="微軟正黑體" panose="020B0604030504040204" pitchFamily="34" charset="-120"/>
            </a:endParaRPr>
          </a:p>
        </p:txBody>
      </p:sp>
      <p:sp>
        <p:nvSpPr>
          <p:cNvPr id="20" name="向左箭號圖說文字 19"/>
          <p:cNvSpPr/>
          <p:nvPr/>
        </p:nvSpPr>
        <p:spPr>
          <a:xfrm>
            <a:off x="5904464" y="3356992"/>
            <a:ext cx="2844000" cy="1296000"/>
          </a:xfrm>
          <a:prstGeom prst="leftArrowCallout">
            <a:avLst/>
          </a:prstGeom>
          <a:blipFill>
            <a:blip r:embed="rId3"/>
            <a:tile tx="0" ty="0" sx="100000" sy="100000" flip="none" algn="tl"/>
          </a:blipFill>
          <a:effectLst>
            <a:glow rad="228600">
              <a:schemeClr val="accent1">
                <a:satMod val="175000"/>
                <a:alpha val="40000"/>
              </a:schemeClr>
            </a:glo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mtClean="0">
                <a:solidFill>
                  <a:prstClr val="black"/>
                </a:solidFill>
                <a:effectLst>
                  <a:outerShdw blurRad="38100" dist="38100" dir="2700000" algn="tl">
                    <a:srgbClr val="C0C0C0"/>
                  </a:outerShdw>
                </a:effectLst>
                <a:latin typeface="微軟正黑體" panose="020B0604030504040204" pitchFamily="34" charset="-120"/>
              </a:rPr>
              <a:t>開標</a:t>
            </a:r>
            <a:r>
              <a:rPr lang="zh-TW" altLang="zh-TW" b="1" smtClean="0">
                <a:solidFill>
                  <a:prstClr val="black"/>
                </a:solidFill>
                <a:effectLst>
                  <a:outerShdw blurRad="38100" dist="38100" dir="2700000" algn="tl">
                    <a:srgbClr val="C0C0C0"/>
                  </a:outerShdw>
                </a:effectLst>
                <a:latin typeface="微軟正黑體" panose="020B0604030504040204" pitchFamily="34" charset="-120"/>
              </a:rPr>
              <a:t>與</a:t>
            </a:r>
            <a:r>
              <a:rPr lang="zh-TW" altLang="en-US" b="1" smtClean="0">
                <a:solidFill>
                  <a:prstClr val="black"/>
                </a:solidFill>
                <a:effectLst>
                  <a:outerShdw blurRad="38100" dist="38100" dir="2700000" algn="tl">
                    <a:srgbClr val="C0C0C0"/>
                  </a:outerShdw>
                </a:effectLst>
                <a:latin typeface="微軟正黑體" panose="020B0604030504040204" pitchFamily="34" charset="-120"/>
              </a:rPr>
              <a:t>審標</a:t>
            </a:r>
            <a:endParaRPr lang="zh-TW" altLang="en-US" b="1">
              <a:solidFill>
                <a:prstClr val="black"/>
              </a:solidFill>
              <a:effectLst>
                <a:outerShdw blurRad="38100" dist="38100" dir="2700000" algn="tl">
                  <a:srgbClr val="C0C0C0"/>
                </a:outerShdw>
              </a:effectLst>
              <a:latin typeface="微軟正黑體" panose="020B0604030504040204" pitchFamily="34" charset="-120"/>
            </a:endParaRPr>
          </a:p>
        </p:txBody>
      </p:sp>
      <p:sp>
        <p:nvSpPr>
          <p:cNvPr id="22" name="向下箭號 21"/>
          <p:cNvSpPr/>
          <p:nvPr/>
        </p:nvSpPr>
        <p:spPr>
          <a:xfrm>
            <a:off x="8316416" y="2276872"/>
            <a:ext cx="612068" cy="936104"/>
          </a:xfrm>
          <a:prstGeom prst="downArrow">
            <a:avLst/>
          </a:prstGeom>
          <a:blipFill>
            <a:blip r:embed="rId4"/>
            <a:tile tx="0" ty="0" sx="100000" sy="100000" flip="none" algn="tl"/>
          </a:bli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23" name="向右箭號圖說文字 22"/>
          <p:cNvSpPr/>
          <p:nvPr/>
        </p:nvSpPr>
        <p:spPr>
          <a:xfrm>
            <a:off x="179512" y="5445224"/>
            <a:ext cx="2844316" cy="1296144"/>
          </a:xfrm>
          <a:prstGeom prst="rightArrowCallout">
            <a:avLst>
              <a:gd name="adj1" fmla="val 27520"/>
              <a:gd name="adj2" fmla="val 25000"/>
              <a:gd name="adj3" fmla="val 50196"/>
              <a:gd name="adj4" fmla="val 64977"/>
            </a:avLst>
          </a:prstGeom>
          <a:blipFill>
            <a:blip r:embed="rId3"/>
            <a:tile tx="0" ty="0" sx="100000" sy="100000" flip="none" algn="tl"/>
          </a:blipFill>
          <a:effectLst>
            <a:glow rad="101600">
              <a:schemeClr val="accent1">
                <a:satMod val="175000"/>
                <a:alpha val="40000"/>
              </a:schemeClr>
            </a:glow>
            <a:softEdge rad="3810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TW" altLang="en-US" b="1" smtClean="0">
                <a:solidFill>
                  <a:prstClr val="black"/>
                </a:solidFill>
                <a:effectLst>
                  <a:outerShdw blurRad="38100" dist="38100" dir="2700000" algn="tl">
                    <a:srgbClr val="C0C0C0"/>
                  </a:outerShdw>
                </a:effectLst>
                <a:latin typeface="微軟正黑體" panose="020B0604030504040204" pitchFamily="34" charset="-120"/>
              </a:rPr>
              <a:t>決標程序</a:t>
            </a:r>
            <a:endParaRPr lang="en-US" altLang="zh-TW" b="1" smtClean="0">
              <a:solidFill>
                <a:prstClr val="black"/>
              </a:solidFill>
              <a:effectLst>
                <a:outerShdw blurRad="38100" dist="38100" dir="2700000" algn="tl">
                  <a:srgbClr val="C0C0C0"/>
                </a:outerShdw>
              </a:effectLst>
              <a:latin typeface="微軟正黑體" panose="020B0604030504040204" pitchFamily="34" charset="-120"/>
            </a:endParaRPr>
          </a:p>
        </p:txBody>
      </p:sp>
      <p:sp>
        <p:nvSpPr>
          <p:cNvPr id="24" name="向右箭號圖說文字 23"/>
          <p:cNvSpPr/>
          <p:nvPr/>
        </p:nvSpPr>
        <p:spPr>
          <a:xfrm>
            <a:off x="3131840" y="5445224"/>
            <a:ext cx="2844316" cy="1296144"/>
          </a:xfrm>
          <a:prstGeom prst="rightArrowCallout">
            <a:avLst>
              <a:gd name="adj1" fmla="val 27520"/>
              <a:gd name="adj2" fmla="val 25000"/>
              <a:gd name="adj3" fmla="val 50196"/>
              <a:gd name="adj4" fmla="val 64977"/>
            </a:avLst>
          </a:prstGeom>
          <a:blipFill>
            <a:blip r:embed="rId3"/>
            <a:tile tx="0" ty="0" sx="100000" sy="100000" flip="none" algn="tl"/>
          </a:blipFill>
          <a:effectLst>
            <a:glow rad="101600">
              <a:schemeClr val="accent1">
                <a:satMod val="175000"/>
                <a:alpha val="40000"/>
              </a:schemeClr>
            </a:glow>
            <a:softEdge rad="3810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b="1">
                <a:solidFill>
                  <a:prstClr val="black"/>
                </a:solidFill>
                <a:effectLst>
                  <a:outerShdw blurRad="38100" dist="38100" dir="2700000" algn="tl">
                    <a:srgbClr val="C0C0C0"/>
                  </a:outerShdw>
                </a:effectLst>
                <a:latin typeface="微軟正黑體" panose="020B0604030504040204" pitchFamily="34" charset="-120"/>
              </a:rPr>
              <a:t>決標後之資訊公開</a:t>
            </a:r>
          </a:p>
        </p:txBody>
      </p:sp>
      <p:sp>
        <p:nvSpPr>
          <p:cNvPr id="26" name="矩形 25"/>
          <p:cNvSpPr/>
          <p:nvPr/>
        </p:nvSpPr>
        <p:spPr>
          <a:xfrm>
            <a:off x="6012160" y="5445368"/>
            <a:ext cx="1944216" cy="1296000"/>
          </a:xfrm>
          <a:prstGeom prst="rect">
            <a:avLst/>
          </a:prstGeom>
          <a:blipFill>
            <a:blip r:embed="rId3"/>
            <a:tile tx="0" ty="0" sx="100000" sy="100000" flip="none" algn="tl"/>
          </a:blipFill>
          <a:effectLst>
            <a:glow rad="228600">
              <a:schemeClr val="accent1">
                <a:satMod val="175000"/>
                <a:alpha val="40000"/>
              </a:schemeClr>
            </a:glow>
          </a:effectLst>
          <a:scene3d>
            <a:camera prst="orthographicFront"/>
            <a:lightRig rig="threePt" dir="t"/>
          </a:scene3d>
          <a:sp3d>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TW" altLang="en-US" sz="2800" b="1" smtClean="0">
                <a:solidFill>
                  <a:prstClr val="black"/>
                </a:solidFill>
                <a:effectLst>
                  <a:outerShdw blurRad="38100" dist="38100" dir="2700000" algn="tl">
                    <a:srgbClr val="C0C0C0"/>
                  </a:outerShdw>
                </a:effectLst>
                <a:latin typeface="微軟正黑體" panose="020B0604030504040204" pitchFamily="34" charset="-120"/>
              </a:rPr>
              <a:t>其 他</a:t>
            </a:r>
            <a:endParaRPr lang="zh-TW" altLang="en-US" sz="2800">
              <a:solidFill>
                <a:prstClr val="white"/>
              </a:solidFill>
            </a:endParaRPr>
          </a:p>
        </p:txBody>
      </p:sp>
      <p:sp>
        <p:nvSpPr>
          <p:cNvPr id="27" name="向下箭號 26"/>
          <p:cNvSpPr/>
          <p:nvPr/>
        </p:nvSpPr>
        <p:spPr>
          <a:xfrm>
            <a:off x="179512" y="4437112"/>
            <a:ext cx="612068" cy="936104"/>
          </a:xfrm>
          <a:prstGeom prst="downArrow">
            <a:avLst/>
          </a:prstGeom>
          <a:blipFill>
            <a:blip r:embed="rId4"/>
            <a:tile tx="0" ty="0" sx="100000" sy="100000" flip="none" algn="tl"/>
          </a:bli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2738786360"/>
      </p:ext>
    </p:extLst>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fld id="{DBF007D5-4295-4447-81CE-B48A6409A8D5}" type="slidenum">
              <a:rPr lang="en-US" altLang="zh-TW" sz="1400" smtClean="0">
                <a:solidFill>
                  <a:srgbClr val="AD1F1F"/>
                </a:solidFill>
                <a:latin typeface="Times New Roman" panose="02020603050405020304" pitchFamily="18" charset="0"/>
              </a:rPr>
              <a:pPr eaLnBrk="1" hangingPunct="1">
                <a:spcBef>
                  <a:spcPct val="0"/>
                </a:spcBef>
                <a:buClrTx/>
                <a:buSzTx/>
                <a:buFontTx/>
                <a:buNone/>
                <a:defRPr/>
              </a:pPr>
              <a:t>235</a:t>
            </a:fld>
            <a:endParaRPr lang="en-US" altLang="zh-TW" sz="1400" smtClean="0">
              <a:solidFill>
                <a:srgbClr val="AD1F1F"/>
              </a:solidFill>
              <a:latin typeface="Times New Roman" panose="02020603050405020304" pitchFamily="18" charset="0"/>
            </a:endParaRPr>
          </a:p>
        </p:txBody>
      </p:sp>
      <p:sp>
        <p:nvSpPr>
          <p:cNvPr id="4" name="Rectangle 11"/>
          <p:cNvSpPr>
            <a:spLocks noChangeArrowheads="1"/>
          </p:cNvSpPr>
          <p:nvPr/>
        </p:nvSpPr>
        <p:spPr bwMode="auto">
          <a:xfrm>
            <a:off x="179512" y="980728"/>
            <a:ext cx="8712968" cy="5596731"/>
          </a:xfrm>
          <a:prstGeom prst="rect">
            <a:avLst/>
          </a:prstGeom>
          <a:noFill/>
          <a:ln w="9525">
            <a:noFill/>
            <a:miter lim="800000"/>
            <a:headEnd/>
            <a:tailEnd/>
          </a:ln>
          <a:effectLst/>
        </p:spPr>
        <p:txBody>
          <a:bodyPr/>
          <a:lstStyle/>
          <a:p>
            <a:pPr marL="342900" indent="-342900" algn="just" eaLnBrk="1" hangingPunct="1">
              <a:buClr>
                <a:srgbClr val="C00000"/>
              </a:buClr>
              <a:buSzPct val="75000"/>
              <a:buFont typeface="Wingdings" panose="05000000000000000000" pitchFamily="2" charset="2"/>
              <a:buChar char="p"/>
              <a:defRPr/>
            </a:pPr>
            <a:r>
              <a:rPr lang="en-US" altLang="zh-TW" sz="2800" b="1" smtClean="0">
                <a:solidFill>
                  <a:srgbClr val="0000FF"/>
                </a:solidFill>
                <a:latin typeface="+mj-ea"/>
                <a:ea typeface="+mj-ea"/>
              </a:rPr>
              <a:t>§19 </a:t>
            </a:r>
            <a:r>
              <a:rPr lang="en-US" altLang="zh-TW" sz="2800" b="1" smtClean="0">
                <a:solidFill>
                  <a:srgbClr val="006600"/>
                </a:solidFill>
                <a:latin typeface="+mj-ea"/>
                <a:ea typeface="+mj-ea"/>
              </a:rPr>
              <a:t>&amp;</a:t>
            </a:r>
            <a:r>
              <a:rPr lang="en-US" altLang="zh-TW" sz="2800" b="1" smtClean="0">
                <a:solidFill>
                  <a:srgbClr val="0000FF"/>
                </a:solidFill>
                <a:latin typeface="+mj-ea"/>
                <a:ea typeface="+mj-ea"/>
              </a:rPr>
              <a:t> § 56(</a:t>
            </a:r>
            <a:r>
              <a:rPr lang="zh-TW" altLang="en-US" sz="2800" b="1" smtClean="0">
                <a:solidFill>
                  <a:srgbClr val="0000FF"/>
                </a:solidFill>
                <a:latin typeface="+mj-ea"/>
                <a:ea typeface="+mj-ea"/>
              </a:rPr>
              <a:t>公開招標適用</a:t>
            </a:r>
            <a:r>
              <a:rPr lang="zh-TW" altLang="en-US" sz="2800" b="1">
                <a:solidFill>
                  <a:srgbClr val="0000FF"/>
                </a:solidFill>
                <a:latin typeface="+mj-ea"/>
                <a:ea typeface="+mj-ea"/>
              </a:rPr>
              <a:t>最有利標</a:t>
            </a:r>
            <a:r>
              <a:rPr lang="en-US" altLang="zh-TW" sz="2800" b="1" smtClean="0">
                <a:solidFill>
                  <a:srgbClr val="0000FF"/>
                </a:solidFill>
                <a:latin typeface="+mj-ea"/>
                <a:ea typeface="+mj-ea"/>
              </a:rPr>
              <a:t>)</a:t>
            </a:r>
          </a:p>
          <a:p>
            <a:pPr marL="342900" indent="-342900" algn="just" eaLnBrk="1" hangingPunct="1">
              <a:buClr>
                <a:srgbClr val="C00000"/>
              </a:buClr>
              <a:buSzPct val="75000"/>
              <a:buFont typeface="Wingdings" panose="05000000000000000000" pitchFamily="2" charset="2"/>
              <a:buChar char="p"/>
              <a:defRPr/>
            </a:pPr>
            <a:r>
              <a:rPr lang="en-US" altLang="zh-TW" sz="2800" b="1" smtClean="0">
                <a:solidFill>
                  <a:srgbClr val="0000FF"/>
                </a:solidFill>
                <a:latin typeface="+mj-ea"/>
                <a:ea typeface="+mj-ea"/>
              </a:rPr>
              <a:t>§19 </a:t>
            </a:r>
            <a:r>
              <a:rPr lang="en-US" altLang="zh-TW" sz="2800" b="1" smtClean="0">
                <a:solidFill>
                  <a:srgbClr val="006600"/>
                </a:solidFill>
                <a:latin typeface="+mj-ea"/>
                <a:ea typeface="+mj-ea"/>
              </a:rPr>
              <a:t>&amp;</a:t>
            </a:r>
            <a:r>
              <a:rPr lang="en-US" altLang="zh-TW" sz="2800" b="1" smtClean="0">
                <a:solidFill>
                  <a:srgbClr val="0000FF"/>
                </a:solidFill>
                <a:latin typeface="+mj-ea"/>
                <a:ea typeface="+mj-ea"/>
              </a:rPr>
              <a:t> </a:t>
            </a:r>
            <a:r>
              <a:rPr lang="zh-TW" altLang="en-US" sz="2800" b="1" smtClean="0">
                <a:solidFill>
                  <a:srgbClr val="0000FF"/>
                </a:solidFill>
                <a:latin typeface="+mj-ea"/>
                <a:ea typeface="+mj-ea"/>
              </a:rPr>
              <a:t>細則</a:t>
            </a:r>
            <a:r>
              <a:rPr lang="en-US" altLang="zh-TW" sz="2800" b="1" smtClean="0">
                <a:solidFill>
                  <a:srgbClr val="0000FF"/>
                </a:solidFill>
                <a:latin typeface="+mj-ea"/>
                <a:ea typeface="+mj-ea"/>
              </a:rPr>
              <a:t>64-2</a:t>
            </a:r>
            <a:r>
              <a:rPr lang="zh-TW" altLang="en-US" sz="2800" b="1" smtClean="0">
                <a:solidFill>
                  <a:srgbClr val="0000FF"/>
                </a:solidFill>
                <a:latin typeface="+mj-ea"/>
                <a:ea typeface="+mj-ea"/>
              </a:rPr>
              <a:t>條</a:t>
            </a:r>
            <a:r>
              <a:rPr lang="en-US" altLang="zh-TW" sz="2800" b="1">
                <a:solidFill>
                  <a:srgbClr val="0000FF"/>
                </a:solidFill>
                <a:latin typeface="+mj-ea"/>
                <a:ea typeface="+mj-ea"/>
              </a:rPr>
              <a:t>(</a:t>
            </a:r>
            <a:r>
              <a:rPr lang="zh-TW" altLang="en-US" sz="2800" b="1">
                <a:solidFill>
                  <a:srgbClr val="0000FF"/>
                </a:solidFill>
                <a:latin typeface="+mj-ea"/>
                <a:ea typeface="+mj-ea"/>
              </a:rPr>
              <a:t>公開</a:t>
            </a:r>
            <a:r>
              <a:rPr lang="zh-TW" altLang="en-US" sz="2800" b="1" smtClean="0">
                <a:solidFill>
                  <a:srgbClr val="0000FF"/>
                </a:solidFill>
                <a:latin typeface="+mj-ea"/>
                <a:ea typeface="+mj-ea"/>
              </a:rPr>
              <a:t>招標評分及格最低標</a:t>
            </a:r>
            <a:r>
              <a:rPr lang="en-US" altLang="zh-TW" sz="2800" b="1" smtClean="0">
                <a:solidFill>
                  <a:srgbClr val="0000FF"/>
                </a:solidFill>
                <a:latin typeface="+mj-ea"/>
                <a:ea typeface="+mj-ea"/>
              </a:rPr>
              <a:t>)</a:t>
            </a:r>
            <a:endParaRPr lang="en-US" altLang="zh-TW" sz="2800" b="1">
              <a:solidFill>
                <a:srgbClr val="0000FF"/>
              </a:solidFill>
              <a:latin typeface="+mj-ea"/>
              <a:ea typeface="+mj-ea"/>
            </a:endParaRPr>
          </a:p>
          <a:p>
            <a:pPr marL="342900" indent="-342900" algn="just" eaLnBrk="1" hangingPunct="1">
              <a:buClr>
                <a:srgbClr val="C00000"/>
              </a:buClr>
              <a:buSzPct val="75000"/>
              <a:buFont typeface="Wingdings" panose="05000000000000000000" pitchFamily="2" charset="2"/>
              <a:buChar char="p"/>
              <a:defRPr/>
            </a:pPr>
            <a:r>
              <a:rPr lang="en-US" altLang="zh-TW" sz="2800" b="1" smtClean="0">
                <a:solidFill>
                  <a:srgbClr val="0000FF"/>
                </a:solidFill>
                <a:latin typeface="+mj-ea"/>
                <a:ea typeface="+mj-ea"/>
              </a:rPr>
              <a:t>§22</a:t>
            </a:r>
            <a:r>
              <a:rPr lang="zh-TW" altLang="en-US" sz="2800" b="1" smtClean="0">
                <a:solidFill>
                  <a:srgbClr val="0000FF"/>
                </a:solidFill>
                <a:latin typeface="+mj-ea"/>
                <a:ea typeface="+mj-ea"/>
              </a:rPr>
              <a:t>第</a:t>
            </a:r>
            <a:r>
              <a:rPr lang="en-US" altLang="zh-TW" sz="2800" b="1" smtClean="0">
                <a:solidFill>
                  <a:srgbClr val="0000FF"/>
                </a:solidFill>
                <a:latin typeface="+mj-ea"/>
                <a:ea typeface="+mj-ea"/>
              </a:rPr>
              <a:t>1</a:t>
            </a:r>
            <a:r>
              <a:rPr lang="zh-TW" altLang="en-US" sz="2800" b="1" smtClean="0">
                <a:solidFill>
                  <a:srgbClr val="0000FF"/>
                </a:solidFill>
                <a:latin typeface="+mj-ea"/>
                <a:ea typeface="+mj-ea"/>
              </a:rPr>
              <a:t>項第</a:t>
            </a:r>
            <a:r>
              <a:rPr lang="en-US" altLang="zh-TW" sz="2800" b="1" smtClean="0">
                <a:solidFill>
                  <a:srgbClr val="0000FF"/>
                </a:solidFill>
                <a:latin typeface="+mj-ea"/>
                <a:ea typeface="+mj-ea"/>
              </a:rPr>
              <a:t>9</a:t>
            </a:r>
            <a:r>
              <a:rPr lang="zh-TW" altLang="en-US" sz="2800" b="1" smtClean="0">
                <a:solidFill>
                  <a:srgbClr val="0000FF"/>
                </a:solidFill>
                <a:latin typeface="+mj-ea"/>
                <a:ea typeface="+mj-ea"/>
              </a:rPr>
              <a:t>、</a:t>
            </a:r>
            <a:r>
              <a:rPr lang="en-US" altLang="zh-TW" sz="2800" b="1" smtClean="0">
                <a:solidFill>
                  <a:srgbClr val="0000FF"/>
                </a:solidFill>
                <a:latin typeface="+mj-ea"/>
                <a:ea typeface="+mj-ea"/>
              </a:rPr>
              <a:t>10</a:t>
            </a:r>
            <a:r>
              <a:rPr lang="zh-TW" altLang="en-US" sz="2800" b="1" smtClean="0">
                <a:solidFill>
                  <a:srgbClr val="0000FF"/>
                </a:solidFill>
                <a:latin typeface="+mj-ea"/>
                <a:ea typeface="+mj-ea"/>
              </a:rPr>
              <a:t>、</a:t>
            </a:r>
            <a:r>
              <a:rPr lang="en-US" altLang="zh-TW" sz="2800" b="1" smtClean="0">
                <a:solidFill>
                  <a:srgbClr val="0000FF"/>
                </a:solidFill>
                <a:latin typeface="+mj-ea"/>
                <a:ea typeface="+mj-ea"/>
              </a:rPr>
              <a:t>11</a:t>
            </a:r>
            <a:r>
              <a:rPr lang="zh-TW" altLang="en-US" sz="2800" b="1" smtClean="0">
                <a:solidFill>
                  <a:srgbClr val="0000FF"/>
                </a:solidFill>
                <a:latin typeface="+mj-ea"/>
                <a:ea typeface="+mj-ea"/>
              </a:rPr>
              <a:t>、</a:t>
            </a:r>
            <a:r>
              <a:rPr lang="en-US" altLang="zh-TW" sz="2800" b="1" smtClean="0">
                <a:solidFill>
                  <a:srgbClr val="0000FF"/>
                </a:solidFill>
                <a:latin typeface="+mj-ea"/>
                <a:ea typeface="+mj-ea"/>
              </a:rPr>
              <a:t>13</a:t>
            </a:r>
            <a:r>
              <a:rPr lang="zh-TW" altLang="en-US" sz="2800" b="1" smtClean="0">
                <a:solidFill>
                  <a:srgbClr val="0000FF"/>
                </a:solidFill>
                <a:latin typeface="+mj-ea"/>
                <a:ea typeface="+mj-ea"/>
              </a:rPr>
              <a:t>、</a:t>
            </a:r>
            <a:r>
              <a:rPr lang="en-US" altLang="zh-TW" sz="2800" b="1" smtClean="0">
                <a:solidFill>
                  <a:srgbClr val="0000FF"/>
                </a:solidFill>
                <a:latin typeface="+mj-ea"/>
                <a:ea typeface="+mj-ea"/>
              </a:rPr>
              <a:t>14</a:t>
            </a:r>
            <a:r>
              <a:rPr lang="zh-TW" altLang="en-US" sz="2800" b="1" smtClean="0">
                <a:solidFill>
                  <a:srgbClr val="0000FF"/>
                </a:solidFill>
                <a:latin typeface="+mj-ea"/>
                <a:ea typeface="+mj-ea"/>
              </a:rPr>
              <a:t>款</a:t>
            </a:r>
            <a:r>
              <a:rPr lang="en-US" altLang="zh-TW" sz="2800" b="1" smtClean="0">
                <a:solidFill>
                  <a:srgbClr val="0000FF"/>
                </a:solidFill>
                <a:latin typeface="+mj-ea"/>
                <a:ea typeface="+mj-ea"/>
              </a:rPr>
              <a:t>(</a:t>
            </a:r>
            <a:r>
              <a:rPr lang="zh-TW" altLang="en-US" sz="2800" b="1" smtClean="0">
                <a:solidFill>
                  <a:srgbClr val="0000FF"/>
                </a:solidFill>
                <a:latin typeface="+mj-ea"/>
                <a:ea typeface="+mj-ea"/>
              </a:rPr>
              <a:t>限制性招標準用最有利標</a:t>
            </a:r>
            <a:r>
              <a:rPr lang="en-US" altLang="zh-TW" sz="2800" b="1" smtClean="0">
                <a:solidFill>
                  <a:srgbClr val="0000FF"/>
                </a:solidFill>
                <a:latin typeface="+mj-ea"/>
                <a:ea typeface="+mj-ea"/>
              </a:rPr>
              <a:t>)</a:t>
            </a:r>
          </a:p>
          <a:p>
            <a:pPr marL="268288" lvl="1" indent="-261938" algn="just" eaLnBrk="1" hangingPunct="1">
              <a:buClr>
                <a:srgbClr val="000066"/>
              </a:buClr>
              <a:buSzPct val="75000"/>
              <a:buFont typeface="Wingdings" panose="05000000000000000000" pitchFamily="2" charset="2"/>
              <a:buChar char="Ø"/>
              <a:defRPr/>
            </a:pPr>
            <a:r>
              <a:rPr lang="zh-TW" altLang="en-US" sz="2800" b="1" smtClean="0">
                <a:solidFill>
                  <a:prstClr val="black"/>
                </a:solidFill>
                <a:latin typeface="+mj-ea"/>
                <a:ea typeface="+mj-ea"/>
              </a:rPr>
              <a:t>機關委託專業服務廠商評選及計費辦法</a:t>
            </a:r>
            <a:r>
              <a:rPr lang="en-US" altLang="zh-TW" b="1">
                <a:solidFill>
                  <a:srgbClr val="800000"/>
                </a:solidFill>
                <a:latin typeface="+mj-ea"/>
                <a:ea typeface="+mj-ea"/>
              </a:rPr>
              <a:t>(§22-1-9)</a:t>
            </a:r>
          </a:p>
          <a:p>
            <a:pPr marL="268288" lvl="1" indent="-261938" algn="just" eaLnBrk="1" hangingPunct="1">
              <a:buClr>
                <a:srgbClr val="000066"/>
              </a:buClr>
              <a:buSzPct val="75000"/>
              <a:buFont typeface="Wingdings" panose="05000000000000000000" pitchFamily="2" charset="2"/>
              <a:buChar char="Ø"/>
              <a:defRPr/>
            </a:pPr>
            <a:r>
              <a:rPr lang="zh-TW" altLang="en-US" sz="2800" b="1" smtClean="0">
                <a:solidFill>
                  <a:prstClr val="black"/>
                </a:solidFill>
                <a:latin typeface="+mj-ea"/>
                <a:ea typeface="+mj-ea"/>
              </a:rPr>
              <a:t>機關委託技術服務廠商評選及計費辦法</a:t>
            </a:r>
            <a:r>
              <a:rPr lang="en-US" altLang="zh-TW" b="1">
                <a:solidFill>
                  <a:srgbClr val="800000"/>
                </a:solidFill>
                <a:latin typeface="+mj-ea"/>
                <a:ea typeface="+mj-ea"/>
              </a:rPr>
              <a:t>(§22-1-9)</a:t>
            </a:r>
          </a:p>
          <a:p>
            <a:pPr marL="268288" lvl="1" indent="-261938" algn="just" eaLnBrk="1" hangingPunct="1">
              <a:buClr>
                <a:srgbClr val="000066"/>
              </a:buClr>
              <a:buSzPct val="75000"/>
              <a:buFont typeface="Wingdings" panose="05000000000000000000" pitchFamily="2" charset="2"/>
              <a:buChar char="Ø"/>
              <a:defRPr/>
            </a:pPr>
            <a:r>
              <a:rPr lang="zh-TW" altLang="en-US" sz="2800" b="1" smtClean="0">
                <a:solidFill>
                  <a:prstClr val="black"/>
                </a:solidFill>
                <a:latin typeface="+mj-ea"/>
                <a:ea typeface="+mj-ea"/>
              </a:rPr>
              <a:t>機關</a:t>
            </a:r>
            <a:r>
              <a:rPr lang="zh-TW" altLang="en-US" sz="2800" b="1">
                <a:solidFill>
                  <a:prstClr val="black"/>
                </a:solidFill>
                <a:latin typeface="+mj-ea"/>
                <a:ea typeface="+mj-ea"/>
              </a:rPr>
              <a:t>委託資訊服務廠商評選及計費</a:t>
            </a:r>
            <a:r>
              <a:rPr lang="zh-TW" altLang="en-US" sz="2800" b="1" smtClean="0">
                <a:solidFill>
                  <a:prstClr val="black"/>
                </a:solidFill>
                <a:latin typeface="+mj-ea"/>
                <a:ea typeface="+mj-ea"/>
              </a:rPr>
              <a:t>辦法</a:t>
            </a:r>
            <a:r>
              <a:rPr lang="en-US" altLang="zh-TW" b="1">
                <a:solidFill>
                  <a:srgbClr val="800000"/>
                </a:solidFill>
                <a:latin typeface="+mj-ea"/>
                <a:ea typeface="+mj-ea"/>
              </a:rPr>
              <a:t>(§22-1-9)</a:t>
            </a:r>
          </a:p>
          <a:p>
            <a:pPr marL="268288" lvl="1" indent="-261938" algn="just" eaLnBrk="1" hangingPunct="1">
              <a:buClr>
                <a:srgbClr val="000066"/>
              </a:buClr>
              <a:buSzPct val="75000"/>
              <a:buFont typeface="Wingdings" panose="05000000000000000000" pitchFamily="2" charset="2"/>
              <a:buChar char="Ø"/>
              <a:defRPr/>
            </a:pPr>
            <a:r>
              <a:rPr lang="zh-TW" altLang="en-US" sz="2800" b="1">
                <a:solidFill>
                  <a:prstClr val="black"/>
                </a:solidFill>
                <a:latin typeface="+mj-ea"/>
                <a:ea typeface="+mj-ea"/>
              </a:rPr>
              <a:t>機關委託社會福利服務廠商評選及計費</a:t>
            </a:r>
            <a:r>
              <a:rPr lang="zh-TW" altLang="en-US" sz="2800" b="1" smtClean="0">
                <a:solidFill>
                  <a:prstClr val="black"/>
                </a:solidFill>
                <a:latin typeface="+mj-ea"/>
                <a:ea typeface="+mj-ea"/>
              </a:rPr>
              <a:t>辦法</a:t>
            </a:r>
            <a:r>
              <a:rPr lang="en-US" altLang="zh-TW" b="1">
                <a:solidFill>
                  <a:srgbClr val="800000"/>
                </a:solidFill>
                <a:latin typeface="+mj-ea"/>
                <a:ea typeface="+mj-ea"/>
              </a:rPr>
              <a:t>(§22-1-9</a:t>
            </a:r>
            <a:r>
              <a:rPr lang="en-US" altLang="zh-TW" sz="2800" b="1">
                <a:solidFill>
                  <a:srgbClr val="800000"/>
                </a:solidFill>
                <a:latin typeface="+mj-ea"/>
                <a:ea typeface="+mj-ea"/>
              </a:rPr>
              <a:t>)</a:t>
            </a:r>
            <a:endParaRPr lang="en-US" altLang="zh-TW" sz="2800" b="1" smtClean="0">
              <a:solidFill>
                <a:prstClr val="black"/>
              </a:solidFill>
              <a:latin typeface="+mj-ea"/>
              <a:ea typeface="+mj-ea"/>
            </a:endParaRPr>
          </a:p>
          <a:p>
            <a:pPr marL="268288" lvl="1" indent="-261938" algn="just" eaLnBrk="1" hangingPunct="1">
              <a:buClr>
                <a:srgbClr val="000066"/>
              </a:buClr>
              <a:buSzPct val="75000"/>
              <a:buFont typeface="Wingdings" panose="05000000000000000000" pitchFamily="2" charset="2"/>
              <a:buChar char="Ø"/>
              <a:defRPr/>
            </a:pPr>
            <a:r>
              <a:rPr lang="zh-TW" altLang="en-US" sz="2800" b="1">
                <a:solidFill>
                  <a:prstClr val="black"/>
                </a:solidFill>
                <a:latin typeface="+mj-ea"/>
                <a:ea typeface="+mj-ea"/>
              </a:rPr>
              <a:t>機關辦理設計競賽廠商評選及計費</a:t>
            </a:r>
            <a:r>
              <a:rPr lang="zh-TW" altLang="en-US" sz="2800" b="1" smtClean="0">
                <a:solidFill>
                  <a:prstClr val="black"/>
                </a:solidFill>
                <a:latin typeface="+mj-ea"/>
                <a:ea typeface="+mj-ea"/>
              </a:rPr>
              <a:t>辦法</a:t>
            </a:r>
            <a:r>
              <a:rPr lang="en-US" altLang="zh-TW" b="1">
                <a:solidFill>
                  <a:srgbClr val="800000"/>
                </a:solidFill>
                <a:latin typeface="+mj-ea"/>
                <a:ea typeface="+mj-ea"/>
              </a:rPr>
              <a:t>(§22-1-10)</a:t>
            </a:r>
          </a:p>
          <a:p>
            <a:pPr marL="268288" lvl="1" indent="-261938" algn="just" eaLnBrk="1" hangingPunct="1">
              <a:buClr>
                <a:srgbClr val="000066"/>
              </a:buClr>
              <a:buSzPct val="75000"/>
              <a:buFont typeface="Wingdings" panose="05000000000000000000" pitchFamily="2" charset="2"/>
              <a:buChar char="Ø"/>
              <a:defRPr/>
            </a:pPr>
            <a:r>
              <a:rPr lang="zh-TW" altLang="en-US" sz="2800" b="1">
                <a:solidFill>
                  <a:prstClr val="black"/>
                </a:solidFill>
                <a:latin typeface="+mj-ea"/>
                <a:ea typeface="+mj-ea"/>
              </a:rPr>
              <a:t>機關指定地區採購房地產作業</a:t>
            </a:r>
            <a:r>
              <a:rPr lang="zh-TW" altLang="en-US" sz="2800" b="1" smtClean="0">
                <a:solidFill>
                  <a:prstClr val="black"/>
                </a:solidFill>
                <a:latin typeface="+mj-ea"/>
                <a:ea typeface="+mj-ea"/>
              </a:rPr>
              <a:t>辦法</a:t>
            </a:r>
            <a:r>
              <a:rPr lang="en-US" altLang="zh-TW" b="1">
                <a:solidFill>
                  <a:srgbClr val="800000"/>
                </a:solidFill>
                <a:latin typeface="+mj-ea"/>
                <a:ea typeface="+mj-ea"/>
              </a:rPr>
              <a:t>(§22-1-11)</a:t>
            </a:r>
          </a:p>
          <a:p>
            <a:pPr marL="268288" lvl="1" indent="-261938" algn="just" eaLnBrk="1" hangingPunct="1">
              <a:buClr>
                <a:srgbClr val="000066"/>
              </a:buClr>
              <a:buSzPct val="75000"/>
              <a:buFont typeface="Wingdings" panose="05000000000000000000" pitchFamily="2" charset="2"/>
              <a:buChar char="Ø"/>
              <a:defRPr/>
            </a:pPr>
            <a:r>
              <a:rPr lang="zh-TW" altLang="en-US" sz="2800" b="1">
                <a:solidFill>
                  <a:prstClr val="black"/>
                </a:solidFill>
                <a:latin typeface="+mj-ea"/>
                <a:ea typeface="+mj-ea"/>
              </a:rPr>
              <a:t>機關委託研究發展作業</a:t>
            </a:r>
            <a:r>
              <a:rPr lang="zh-TW" altLang="en-US" sz="2800" b="1" smtClean="0">
                <a:solidFill>
                  <a:prstClr val="black"/>
                </a:solidFill>
                <a:latin typeface="+mj-ea"/>
                <a:ea typeface="+mj-ea"/>
              </a:rPr>
              <a:t>辦法</a:t>
            </a:r>
            <a:r>
              <a:rPr lang="en-US" altLang="zh-TW" b="1">
                <a:solidFill>
                  <a:srgbClr val="800000"/>
                </a:solidFill>
                <a:latin typeface="+mj-ea"/>
                <a:ea typeface="+mj-ea"/>
              </a:rPr>
              <a:t>(§</a:t>
            </a:r>
            <a:r>
              <a:rPr lang="en-US" altLang="zh-TW" b="1" smtClean="0">
                <a:solidFill>
                  <a:srgbClr val="800000"/>
                </a:solidFill>
                <a:latin typeface="+mj-ea"/>
                <a:ea typeface="+mj-ea"/>
              </a:rPr>
              <a:t>22-1-13)</a:t>
            </a:r>
          </a:p>
          <a:p>
            <a:pPr marL="268288" lvl="1" indent="-261938" algn="just" eaLnBrk="1" hangingPunct="1">
              <a:buClr>
                <a:srgbClr val="000066"/>
              </a:buClr>
              <a:buSzPct val="75000"/>
              <a:buFont typeface="Wingdings" panose="05000000000000000000" pitchFamily="2" charset="2"/>
              <a:buChar char="Ø"/>
              <a:defRPr/>
            </a:pPr>
            <a:r>
              <a:rPr lang="zh-TW" altLang="en-US" sz="2800" b="1">
                <a:solidFill>
                  <a:prstClr val="black"/>
                </a:solidFill>
                <a:latin typeface="+mj-ea"/>
                <a:ea typeface="+mj-ea"/>
              </a:rPr>
              <a:t>機關邀請或委託文化藝術專業人士機構團體提供藝文服務作業</a:t>
            </a:r>
            <a:r>
              <a:rPr lang="zh-TW" altLang="en-US" sz="2800" b="1" smtClean="0">
                <a:solidFill>
                  <a:prstClr val="black"/>
                </a:solidFill>
                <a:latin typeface="+mj-ea"/>
                <a:ea typeface="+mj-ea"/>
              </a:rPr>
              <a:t>辦法</a:t>
            </a:r>
            <a:r>
              <a:rPr lang="en-US" altLang="zh-TW" b="1">
                <a:solidFill>
                  <a:srgbClr val="800000"/>
                </a:solidFill>
                <a:latin typeface="+mj-ea"/>
                <a:ea typeface="+mj-ea"/>
              </a:rPr>
              <a:t>(§</a:t>
            </a:r>
            <a:r>
              <a:rPr lang="en-US" altLang="zh-TW" b="1" smtClean="0">
                <a:solidFill>
                  <a:srgbClr val="800000"/>
                </a:solidFill>
                <a:latin typeface="+mj-ea"/>
                <a:ea typeface="+mj-ea"/>
              </a:rPr>
              <a:t>22-1-14)</a:t>
            </a:r>
            <a:endParaRPr lang="zh-TW" altLang="en-US" b="1" dirty="0">
              <a:solidFill>
                <a:srgbClr val="800000"/>
              </a:solidFill>
              <a:latin typeface="+mj-ea"/>
              <a:ea typeface="+mj-ea"/>
            </a:endParaRPr>
          </a:p>
        </p:txBody>
      </p:sp>
      <p:sp>
        <p:nvSpPr>
          <p:cNvPr id="6" name="Rectangle 3"/>
          <p:cNvSpPr>
            <a:spLocks noChangeArrowheads="1"/>
          </p:cNvSpPr>
          <p:nvPr/>
        </p:nvSpPr>
        <p:spPr bwMode="auto">
          <a:xfrm>
            <a:off x="539552" y="404664"/>
            <a:ext cx="5760640" cy="562992"/>
          </a:xfrm>
          <a:prstGeom prst="rect">
            <a:avLst/>
          </a:prstGeom>
          <a:solidFill>
            <a:srgbClr val="000066"/>
          </a:solidFill>
          <a:ln w="9525">
            <a:noFill/>
            <a:miter lim="800000"/>
            <a:headEnd/>
            <a:tailEnd/>
          </a:ln>
          <a:effectLst/>
        </p:spPr>
        <p:txBody>
          <a:bodyPr anchor="b"/>
          <a:lstStyle/>
          <a:p>
            <a:pPr eaLnBrk="1" hangingPunct="1">
              <a:lnSpc>
                <a:spcPct val="90000"/>
              </a:lnSpc>
              <a:defRPr/>
            </a:pPr>
            <a:r>
              <a:rPr lang="zh-TW" altLang="en-US" sz="3200" b="1">
                <a:solidFill>
                  <a:prstClr val="white"/>
                </a:solidFill>
                <a:latin typeface="+mj-ea"/>
                <a:ea typeface="+mj-ea"/>
              </a:rPr>
              <a:t>最有利標相關</a:t>
            </a:r>
            <a:r>
              <a:rPr lang="zh-TW" altLang="en-US" sz="3200" b="1" smtClean="0">
                <a:solidFill>
                  <a:prstClr val="white"/>
                </a:solidFill>
                <a:latin typeface="+mj-ea"/>
                <a:ea typeface="+mj-ea"/>
              </a:rPr>
              <a:t>規定及參考資料</a:t>
            </a:r>
            <a:endParaRPr lang="en-US" altLang="zh-TW" sz="3200" b="1">
              <a:solidFill>
                <a:prstClr val="white"/>
              </a:solidFill>
              <a:latin typeface="+mj-ea"/>
              <a:ea typeface="+mj-ea"/>
            </a:endParaRPr>
          </a:p>
        </p:txBody>
      </p:sp>
    </p:spTree>
    <p:extLst>
      <p:ext uri="{BB962C8B-B14F-4D97-AF65-F5344CB8AC3E}">
        <p14:creationId xmlns:p14="http://schemas.microsoft.com/office/powerpoint/2010/main" val="707207635"/>
      </p:ext>
    </p:extLst>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72C1E1F-B79C-46C5-8DD4-173EFF515061}" type="slidenum">
              <a:rPr lang="en-US" altLang="zh-TW" sz="1400" smtClean="0">
                <a:solidFill>
                  <a:srgbClr val="AD1F1F"/>
                </a:solidFill>
                <a:latin typeface="Times New Roman" panose="02020603050405020304" pitchFamily="18" charset="0"/>
              </a:rPr>
              <a:pPr>
                <a:spcBef>
                  <a:spcPct val="0"/>
                </a:spcBef>
                <a:buClrTx/>
                <a:buSzTx/>
                <a:buFontTx/>
                <a:buNone/>
                <a:defRPr/>
              </a:pPr>
              <a:t>236</a:t>
            </a:fld>
            <a:endParaRPr lang="en-US" altLang="zh-TW" sz="1400">
              <a:solidFill>
                <a:srgbClr val="AD1F1F"/>
              </a:solidFill>
              <a:latin typeface="Times New Roman" panose="02020603050405020304" pitchFamily="18" charset="0"/>
            </a:endParaRPr>
          </a:p>
        </p:txBody>
      </p:sp>
      <p:sp>
        <p:nvSpPr>
          <p:cNvPr id="6" name="書卷 (水平) 5">
            <a:extLst>
              <a:ext uri="{FF2B5EF4-FFF2-40B4-BE49-F238E27FC236}"/>
            </a:extLst>
          </p:cNvPr>
          <p:cNvSpPr/>
          <p:nvPr/>
        </p:nvSpPr>
        <p:spPr>
          <a:xfrm>
            <a:off x="935596" y="116632"/>
            <a:ext cx="7416824" cy="792088"/>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smtClean="0">
                <a:solidFill>
                  <a:srgbClr val="100278"/>
                </a:solidFill>
                <a:latin typeface="微軟正黑體" panose="020B0604030504040204" pitchFamily="34" charset="-120"/>
              </a:rPr>
              <a:t>履約爭議之處理</a:t>
            </a:r>
            <a:r>
              <a:rPr lang="en-US" altLang="zh-TW" sz="3000" b="1" smtClean="0">
                <a:solidFill>
                  <a:srgbClr val="100278"/>
                </a:solidFill>
                <a:latin typeface="微軟正黑體" panose="020B0604030504040204" pitchFamily="34" charset="-120"/>
              </a:rPr>
              <a:t>—</a:t>
            </a:r>
            <a:r>
              <a:rPr lang="zh-TW" altLang="en-US" sz="3000" b="1" smtClean="0">
                <a:solidFill>
                  <a:srgbClr val="C00000"/>
                </a:solidFill>
                <a:latin typeface="微軟正黑體" panose="020B0604030504040204" pitchFamily="34" charset="-120"/>
              </a:rPr>
              <a:t>多元處理機制</a:t>
            </a:r>
            <a:endParaRPr lang="zh-TW" altLang="en-US" sz="3000" b="1" dirty="0">
              <a:solidFill>
                <a:srgbClr val="C00000"/>
              </a:solidFill>
              <a:latin typeface="微軟正黑體" panose="020B0604030504040204" pitchFamily="34" charset="-120"/>
            </a:endParaRPr>
          </a:p>
        </p:txBody>
      </p:sp>
      <p:grpSp>
        <p:nvGrpSpPr>
          <p:cNvPr id="3" name="群組 2"/>
          <p:cNvGrpSpPr/>
          <p:nvPr/>
        </p:nvGrpSpPr>
        <p:grpSpPr>
          <a:xfrm>
            <a:off x="755576" y="980728"/>
            <a:ext cx="7273925" cy="5327650"/>
            <a:chOff x="826467" y="1196752"/>
            <a:chExt cx="7273925" cy="5327650"/>
          </a:xfrm>
        </p:grpSpPr>
        <p:sp>
          <p:nvSpPr>
            <p:cNvPr id="7" name="Line 19"/>
            <p:cNvSpPr>
              <a:spLocks noChangeShapeType="1"/>
            </p:cNvSpPr>
            <p:nvPr/>
          </p:nvSpPr>
          <p:spPr bwMode="auto">
            <a:xfrm flipV="1">
              <a:off x="2610817" y="3687539"/>
              <a:ext cx="617537" cy="0"/>
            </a:xfrm>
            <a:prstGeom prst="line">
              <a:avLst/>
            </a:prstGeom>
            <a:noFill/>
            <a:ln w="76200">
              <a:solidFill>
                <a:srgbClr val="339966"/>
              </a:solidFill>
              <a:round/>
              <a:headEnd/>
              <a:tailEnd type="triangle" w="med" len="med"/>
            </a:ln>
          </p:spPr>
          <p:txBody>
            <a:bodyPr anchor="ctr">
              <a:spAutoFit/>
            </a:bodyPr>
            <a:lstStyle/>
            <a:p>
              <a:pPr eaLnBrk="1" fontAlgn="auto" hangingPunct="1">
                <a:spcBef>
                  <a:spcPts val="0"/>
                </a:spcBef>
                <a:spcAft>
                  <a:spcPts val="0"/>
                </a:spcAft>
              </a:pPr>
              <a:endParaRPr kumimoji="0" lang="zh-TW" altLang="en-US" sz="1800" b="1">
                <a:solidFill>
                  <a:prstClr val="black"/>
                </a:solidFill>
                <a:latin typeface="Calibri"/>
                <a:ea typeface="微軟正黑體" pitchFamily="34" charset="-120"/>
              </a:endParaRPr>
            </a:p>
          </p:txBody>
        </p:sp>
        <p:sp>
          <p:nvSpPr>
            <p:cNvPr id="8" name="Line 19"/>
            <p:cNvSpPr>
              <a:spLocks noChangeShapeType="1"/>
            </p:cNvSpPr>
            <p:nvPr/>
          </p:nvSpPr>
          <p:spPr bwMode="auto">
            <a:xfrm>
              <a:off x="2953717" y="2581052"/>
              <a:ext cx="685800" cy="461962"/>
            </a:xfrm>
            <a:prstGeom prst="line">
              <a:avLst/>
            </a:prstGeom>
            <a:noFill/>
            <a:ln w="76200">
              <a:solidFill>
                <a:srgbClr val="339966"/>
              </a:solidFill>
              <a:round/>
              <a:headEnd/>
              <a:tailEnd type="triangle" w="med" len="med"/>
            </a:ln>
          </p:spPr>
          <p:txBody>
            <a:bodyPr anchor="ctr">
              <a:spAutoFit/>
            </a:bodyPr>
            <a:lstStyle/>
            <a:p>
              <a:pPr eaLnBrk="1" fontAlgn="auto" hangingPunct="1">
                <a:spcBef>
                  <a:spcPts val="0"/>
                </a:spcBef>
                <a:spcAft>
                  <a:spcPts val="0"/>
                </a:spcAft>
              </a:pPr>
              <a:endParaRPr kumimoji="0" lang="zh-TW" altLang="en-US" sz="1800" b="1">
                <a:solidFill>
                  <a:prstClr val="black"/>
                </a:solidFill>
                <a:latin typeface="Calibri"/>
                <a:ea typeface="微軟正黑體" pitchFamily="34" charset="-120"/>
              </a:endParaRPr>
            </a:p>
          </p:txBody>
        </p:sp>
        <p:sp>
          <p:nvSpPr>
            <p:cNvPr id="9" name="Line 19"/>
            <p:cNvSpPr>
              <a:spLocks noChangeShapeType="1"/>
            </p:cNvSpPr>
            <p:nvPr/>
          </p:nvSpPr>
          <p:spPr bwMode="auto">
            <a:xfrm flipH="1" flipV="1">
              <a:off x="5080967" y="4379689"/>
              <a:ext cx="960437" cy="554038"/>
            </a:xfrm>
            <a:prstGeom prst="line">
              <a:avLst/>
            </a:prstGeom>
            <a:noFill/>
            <a:ln w="76200">
              <a:solidFill>
                <a:srgbClr val="339966"/>
              </a:solidFill>
              <a:round/>
              <a:headEnd/>
              <a:tailEnd type="triangle" w="med" len="med"/>
            </a:ln>
          </p:spPr>
          <p:txBody>
            <a:bodyPr anchor="ctr">
              <a:spAutoFit/>
            </a:bodyPr>
            <a:lstStyle/>
            <a:p>
              <a:pPr eaLnBrk="1" fontAlgn="auto" hangingPunct="1">
                <a:spcBef>
                  <a:spcPts val="0"/>
                </a:spcBef>
                <a:spcAft>
                  <a:spcPts val="0"/>
                </a:spcAft>
              </a:pPr>
              <a:endParaRPr kumimoji="0" lang="zh-TW" altLang="en-US" sz="1800" b="1">
                <a:solidFill>
                  <a:prstClr val="black"/>
                </a:solidFill>
                <a:latin typeface="Calibri"/>
                <a:ea typeface="微軟正黑體" pitchFamily="34" charset="-120"/>
              </a:endParaRPr>
            </a:p>
          </p:txBody>
        </p:sp>
        <p:sp>
          <p:nvSpPr>
            <p:cNvPr id="10" name="Line 19"/>
            <p:cNvSpPr>
              <a:spLocks noChangeShapeType="1"/>
            </p:cNvSpPr>
            <p:nvPr/>
          </p:nvSpPr>
          <p:spPr bwMode="auto">
            <a:xfrm flipV="1">
              <a:off x="2769567" y="4363814"/>
              <a:ext cx="792162" cy="549275"/>
            </a:xfrm>
            <a:prstGeom prst="line">
              <a:avLst/>
            </a:prstGeom>
            <a:noFill/>
            <a:ln w="76200">
              <a:solidFill>
                <a:srgbClr val="339966"/>
              </a:solidFill>
              <a:round/>
              <a:headEnd/>
              <a:tailEnd type="triangle" w="med" len="med"/>
            </a:ln>
          </p:spPr>
          <p:txBody>
            <a:bodyPr anchor="ctr">
              <a:spAutoFit/>
            </a:bodyPr>
            <a:lstStyle/>
            <a:p>
              <a:pPr eaLnBrk="1" fontAlgn="auto" hangingPunct="1">
                <a:spcBef>
                  <a:spcPts val="0"/>
                </a:spcBef>
                <a:spcAft>
                  <a:spcPts val="0"/>
                </a:spcAft>
              </a:pPr>
              <a:endParaRPr kumimoji="0" lang="zh-TW" altLang="en-US" sz="1800" b="1">
                <a:solidFill>
                  <a:prstClr val="black"/>
                </a:solidFill>
                <a:latin typeface="Calibri"/>
                <a:ea typeface="微軟正黑體" pitchFamily="34" charset="-120"/>
              </a:endParaRPr>
            </a:p>
          </p:txBody>
        </p:sp>
        <p:sp>
          <p:nvSpPr>
            <p:cNvPr id="11" name="AutoShape 4"/>
            <p:cNvSpPr>
              <a:spLocks noChangeArrowheads="1"/>
            </p:cNvSpPr>
            <p:nvPr/>
          </p:nvSpPr>
          <p:spPr bwMode="gray">
            <a:xfrm>
              <a:off x="3345829" y="3212877"/>
              <a:ext cx="2232025" cy="1081087"/>
            </a:xfrm>
            <a:prstGeom prst="roundRect">
              <a:avLst>
                <a:gd name="adj" fmla="val 38333"/>
              </a:avLst>
            </a:prstGeom>
            <a:solidFill>
              <a:srgbClr val="406978"/>
            </a:solidFill>
            <a:ln w="25400" algn="ctr">
              <a:solidFill>
                <a:srgbClr val="FFFFFF"/>
              </a:solidFill>
              <a:round/>
              <a:headEnd/>
              <a:tailEnd/>
            </a:ln>
            <a:effectLst>
              <a:outerShdw dist="107763" dir="2700000" algn="ctr" rotWithShape="0">
                <a:srgbClr val="EEECE1">
                  <a:alpha val="50000"/>
                </a:srgbClr>
              </a:outerShdw>
            </a:effectLst>
          </p:spPr>
          <p:txBody>
            <a:bodyPr lIns="45720" tIns="44450" rIns="45720" bIns="44450" anchor="ctr" anchorCtr="1"/>
            <a:lstStyle/>
            <a:p>
              <a:pPr algn="ctr" eaLnBrk="1" fontAlgn="auto" hangingPunct="1">
                <a:lnSpc>
                  <a:spcPct val="85000"/>
                </a:lnSpc>
                <a:spcBef>
                  <a:spcPct val="30000"/>
                </a:spcBef>
                <a:spcAft>
                  <a:spcPts val="0"/>
                </a:spcAft>
                <a:defRPr/>
              </a:pPr>
              <a:r>
                <a:rPr kumimoji="0" lang="en-US" altLang="zh-TW" sz="1600" b="1" kern="0">
                  <a:solidFill>
                    <a:srgbClr val="FFFFFF"/>
                  </a:solidFill>
                  <a:latin typeface="Calibri"/>
                  <a:ea typeface="微軟正黑體" pitchFamily="34" charset="-120"/>
                </a:rPr>
                <a:t> </a:t>
              </a:r>
            </a:p>
          </p:txBody>
        </p:sp>
        <p:sp>
          <p:nvSpPr>
            <p:cNvPr id="12" name="_s1033"/>
            <p:cNvSpPr>
              <a:spLocks noChangeArrowheads="1"/>
            </p:cNvSpPr>
            <p:nvPr/>
          </p:nvSpPr>
          <p:spPr bwMode="gray">
            <a:xfrm>
              <a:off x="3228354" y="5140102"/>
              <a:ext cx="2608263" cy="1384300"/>
            </a:xfrm>
            <a:prstGeom prst="ellipse">
              <a:avLst/>
            </a:prstGeom>
            <a:solidFill>
              <a:srgbClr val="CC0000"/>
            </a:solidFill>
            <a:ln w="25400" algn="ctr">
              <a:solidFill>
                <a:srgbClr val="FFFFFF"/>
              </a:solidFill>
              <a:round/>
              <a:headEnd/>
              <a:tailEnd/>
            </a:ln>
            <a:effectLst>
              <a:outerShdw dist="107763" dir="2700000" algn="ctr" rotWithShape="0">
                <a:srgbClr val="EEECE1">
                  <a:alpha val="50000"/>
                </a:srgbClr>
              </a:outerShdw>
            </a:effectLst>
          </p:spPr>
          <p:txBody>
            <a:bodyPr lIns="45720" tIns="44450" rIns="45720" bIns="44450" anchor="ctr" anchorCtr="1"/>
            <a:lstStyle/>
            <a:p>
              <a:pPr algn="ctr" eaLnBrk="1" fontAlgn="auto" hangingPunct="1">
                <a:lnSpc>
                  <a:spcPct val="85000"/>
                </a:lnSpc>
                <a:spcBef>
                  <a:spcPct val="30000"/>
                </a:spcBef>
                <a:spcAft>
                  <a:spcPts val="0"/>
                </a:spcAft>
                <a:defRPr/>
              </a:pPr>
              <a:r>
                <a:rPr kumimoji="0" lang="en-US" altLang="zh-TW" sz="1600" b="1" kern="0">
                  <a:solidFill>
                    <a:srgbClr val="FFFFFF"/>
                  </a:solidFill>
                  <a:latin typeface="Calibri"/>
                  <a:ea typeface="微軟正黑體" pitchFamily="34" charset="-120"/>
                  <a:cs typeface="Times New Roman" pitchFamily="18" charset="0"/>
                </a:rPr>
                <a:t> </a:t>
              </a:r>
            </a:p>
          </p:txBody>
        </p:sp>
        <p:sp>
          <p:nvSpPr>
            <p:cNvPr id="13" name="_s1035"/>
            <p:cNvSpPr>
              <a:spLocks noChangeArrowheads="1"/>
            </p:cNvSpPr>
            <p:nvPr/>
          </p:nvSpPr>
          <p:spPr bwMode="gray">
            <a:xfrm>
              <a:off x="6247779" y="3063652"/>
              <a:ext cx="1852613" cy="1247775"/>
            </a:xfrm>
            <a:prstGeom prst="ellipse">
              <a:avLst/>
            </a:prstGeom>
            <a:solidFill>
              <a:srgbClr val="002060"/>
            </a:solidFill>
            <a:ln w="25400" algn="ctr">
              <a:solidFill>
                <a:srgbClr val="FFFFFF"/>
              </a:solidFill>
              <a:round/>
              <a:headEnd/>
              <a:tailEnd/>
            </a:ln>
            <a:effectLst>
              <a:outerShdw dist="107763" dir="2700000" algn="ctr" rotWithShape="0">
                <a:srgbClr val="EEECE1">
                  <a:alpha val="50000"/>
                </a:srgbClr>
              </a:outerShdw>
            </a:effectLst>
          </p:spPr>
          <p:txBody>
            <a:bodyPr lIns="45720" tIns="44450" rIns="45720" bIns="44450" anchor="ctr" anchorCtr="1"/>
            <a:lstStyle/>
            <a:p>
              <a:pPr algn="ctr" eaLnBrk="1" fontAlgn="auto" hangingPunct="1">
                <a:lnSpc>
                  <a:spcPct val="85000"/>
                </a:lnSpc>
                <a:spcBef>
                  <a:spcPct val="30000"/>
                </a:spcBef>
                <a:spcAft>
                  <a:spcPts val="0"/>
                </a:spcAft>
                <a:defRPr/>
              </a:pPr>
              <a:r>
                <a:rPr kumimoji="0" lang="en-US" altLang="zh-TW" sz="1800" b="1" kern="0">
                  <a:solidFill>
                    <a:srgbClr val="FFFFFF"/>
                  </a:solidFill>
                  <a:latin typeface="Calibri"/>
                  <a:ea typeface="微軟正黑體" pitchFamily="34" charset="-120"/>
                  <a:cs typeface="Times New Roman" pitchFamily="18" charset="0"/>
                </a:rPr>
                <a:t> </a:t>
              </a:r>
            </a:p>
          </p:txBody>
        </p:sp>
        <p:sp>
          <p:nvSpPr>
            <p:cNvPr id="14" name="_s1037"/>
            <p:cNvSpPr>
              <a:spLocks noChangeArrowheads="1"/>
            </p:cNvSpPr>
            <p:nvPr/>
          </p:nvSpPr>
          <p:spPr bwMode="gray">
            <a:xfrm>
              <a:off x="5857262" y="1712679"/>
              <a:ext cx="2000264" cy="1143007"/>
            </a:xfrm>
            <a:prstGeom prst="ellipse">
              <a:avLst/>
            </a:prstGeom>
            <a:solidFill>
              <a:srgbClr val="D97300"/>
            </a:solidFill>
            <a:ln w="25400" algn="ctr">
              <a:solidFill>
                <a:srgbClr val="FFFFFF"/>
              </a:solidFill>
              <a:round/>
              <a:headEnd/>
              <a:tailEnd/>
            </a:ln>
            <a:effectLst>
              <a:outerShdw dist="107763" dir="2700000" algn="ctr" rotWithShape="0">
                <a:srgbClr val="EEECE1">
                  <a:alpha val="50000"/>
                </a:srgbClr>
              </a:outerShdw>
            </a:effectLst>
          </p:spPr>
          <p:txBody>
            <a:bodyPr lIns="45720" tIns="44450" rIns="45720" bIns="44450" anchor="ctr" anchorCtr="1"/>
            <a:lstStyle/>
            <a:p>
              <a:pPr algn="ctr" eaLnBrk="1" fontAlgn="auto" hangingPunct="1">
                <a:lnSpc>
                  <a:spcPct val="85000"/>
                </a:lnSpc>
                <a:spcBef>
                  <a:spcPct val="30000"/>
                </a:spcBef>
                <a:spcAft>
                  <a:spcPts val="0"/>
                </a:spcAft>
                <a:defRPr/>
              </a:pPr>
              <a:r>
                <a:rPr kumimoji="0" lang="en-US" altLang="zh-TW" sz="1600" b="1" kern="0">
                  <a:solidFill>
                    <a:srgbClr val="FFFFFF"/>
                  </a:solidFill>
                  <a:latin typeface="Calibri"/>
                  <a:ea typeface="微軟正黑體" pitchFamily="34" charset="-120"/>
                  <a:cs typeface="Times New Roman" pitchFamily="18" charset="0"/>
                </a:rPr>
                <a:t> </a:t>
              </a:r>
            </a:p>
          </p:txBody>
        </p:sp>
        <p:sp>
          <p:nvSpPr>
            <p:cNvPr id="15" name="Line 19"/>
            <p:cNvSpPr>
              <a:spLocks noChangeShapeType="1"/>
            </p:cNvSpPr>
            <p:nvPr/>
          </p:nvSpPr>
          <p:spPr bwMode="auto">
            <a:xfrm flipV="1">
              <a:off x="4463429" y="4517802"/>
              <a:ext cx="0" cy="622300"/>
            </a:xfrm>
            <a:prstGeom prst="line">
              <a:avLst/>
            </a:prstGeom>
            <a:noFill/>
            <a:ln w="76200">
              <a:solidFill>
                <a:srgbClr val="339966"/>
              </a:solidFill>
              <a:round/>
              <a:headEnd/>
              <a:tailEnd type="triangle" w="med" len="med"/>
            </a:ln>
          </p:spPr>
          <p:txBody>
            <a:bodyPr anchor="ctr">
              <a:spAutoFit/>
            </a:bodyPr>
            <a:lstStyle/>
            <a:p>
              <a:pPr eaLnBrk="1" fontAlgn="auto" hangingPunct="1">
                <a:spcBef>
                  <a:spcPts val="0"/>
                </a:spcBef>
                <a:spcAft>
                  <a:spcPts val="0"/>
                </a:spcAft>
              </a:pPr>
              <a:endParaRPr kumimoji="0" lang="zh-TW" altLang="en-US" sz="1800" b="1">
                <a:solidFill>
                  <a:prstClr val="black"/>
                </a:solidFill>
                <a:latin typeface="Calibri"/>
                <a:ea typeface="微軟正黑體" pitchFamily="34" charset="-120"/>
              </a:endParaRPr>
            </a:p>
          </p:txBody>
        </p:sp>
        <p:sp>
          <p:nvSpPr>
            <p:cNvPr id="16" name="_s1029"/>
            <p:cNvSpPr>
              <a:spLocks noChangeArrowheads="1"/>
            </p:cNvSpPr>
            <p:nvPr/>
          </p:nvSpPr>
          <p:spPr bwMode="gray">
            <a:xfrm>
              <a:off x="1070917" y="1712677"/>
              <a:ext cx="2019326" cy="1206511"/>
            </a:xfrm>
            <a:prstGeom prst="ellipse">
              <a:avLst/>
            </a:prstGeom>
            <a:solidFill>
              <a:srgbClr val="00B0F0"/>
            </a:solidFill>
            <a:ln w="25400" algn="ctr">
              <a:solidFill>
                <a:srgbClr val="FFFFFF"/>
              </a:solidFill>
              <a:round/>
              <a:headEnd/>
              <a:tailEnd/>
            </a:ln>
            <a:effectLst>
              <a:outerShdw dist="107763" dir="2700000" algn="ctr" rotWithShape="0">
                <a:srgbClr val="EEECE1">
                  <a:alpha val="50000"/>
                </a:srgbClr>
              </a:outerShdw>
            </a:effectLst>
          </p:spPr>
          <p:txBody>
            <a:bodyPr lIns="45720" tIns="44450" rIns="45720" bIns="44450" anchor="ctr" anchorCtr="1"/>
            <a:lstStyle/>
            <a:p>
              <a:pPr algn="ctr" eaLnBrk="1" fontAlgn="auto" hangingPunct="1">
                <a:lnSpc>
                  <a:spcPct val="85000"/>
                </a:lnSpc>
                <a:spcBef>
                  <a:spcPct val="30000"/>
                </a:spcBef>
                <a:spcAft>
                  <a:spcPts val="0"/>
                </a:spcAft>
                <a:defRPr/>
              </a:pPr>
              <a:r>
                <a:rPr kumimoji="0" lang="en-US" altLang="zh-TW" sz="1800" b="1" kern="0">
                  <a:solidFill>
                    <a:srgbClr val="FFFFFF"/>
                  </a:solidFill>
                  <a:latin typeface="Calibri"/>
                  <a:ea typeface="微軟正黑體" pitchFamily="34" charset="-120"/>
                  <a:cs typeface="Times New Roman" pitchFamily="18" charset="0"/>
                </a:rPr>
                <a:t> </a:t>
              </a:r>
            </a:p>
          </p:txBody>
        </p:sp>
        <p:sp>
          <p:nvSpPr>
            <p:cNvPr id="17" name="_s1031"/>
            <p:cNvSpPr>
              <a:spLocks noChangeArrowheads="1"/>
            </p:cNvSpPr>
            <p:nvPr/>
          </p:nvSpPr>
          <p:spPr bwMode="gray">
            <a:xfrm>
              <a:off x="1307479" y="4725764"/>
              <a:ext cx="1852613" cy="1108075"/>
            </a:xfrm>
            <a:prstGeom prst="ellipse">
              <a:avLst/>
            </a:prstGeom>
            <a:solidFill>
              <a:srgbClr val="5274A6"/>
            </a:solidFill>
            <a:ln w="25400" algn="ctr">
              <a:solidFill>
                <a:srgbClr val="FFFFFF"/>
              </a:solidFill>
              <a:round/>
              <a:headEnd/>
              <a:tailEnd/>
            </a:ln>
            <a:effectLst>
              <a:outerShdw dist="107763" dir="2700000" algn="ctr" rotWithShape="0">
                <a:srgbClr val="EEECE1">
                  <a:alpha val="50000"/>
                </a:srgbClr>
              </a:outerShdw>
            </a:effectLst>
          </p:spPr>
          <p:txBody>
            <a:bodyPr lIns="45720" tIns="44450" rIns="45720" bIns="44450" anchor="ctr" anchorCtr="1"/>
            <a:lstStyle/>
            <a:p>
              <a:pPr algn="ctr" eaLnBrk="1" fontAlgn="auto" hangingPunct="1">
                <a:lnSpc>
                  <a:spcPct val="85000"/>
                </a:lnSpc>
                <a:spcBef>
                  <a:spcPct val="30000"/>
                </a:spcBef>
                <a:spcAft>
                  <a:spcPts val="0"/>
                </a:spcAft>
                <a:defRPr/>
              </a:pPr>
              <a:r>
                <a:rPr kumimoji="0" lang="en-US" altLang="zh-TW" sz="1600" b="1" kern="0">
                  <a:solidFill>
                    <a:srgbClr val="FFFFFF"/>
                  </a:solidFill>
                  <a:latin typeface="Calibri"/>
                  <a:ea typeface="微軟正黑體" pitchFamily="34" charset="-120"/>
                  <a:cs typeface="Times New Roman" pitchFamily="18" charset="0"/>
                </a:rPr>
                <a:t>  </a:t>
              </a:r>
            </a:p>
          </p:txBody>
        </p:sp>
        <p:sp>
          <p:nvSpPr>
            <p:cNvPr id="18" name="_s1029"/>
            <p:cNvSpPr>
              <a:spLocks noChangeArrowheads="1"/>
            </p:cNvSpPr>
            <p:nvPr/>
          </p:nvSpPr>
          <p:spPr bwMode="gray">
            <a:xfrm>
              <a:off x="826467" y="3135089"/>
              <a:ext cx="1782762" cy="1244600"/>
            </a:xfrm>
            <a:prstGeom prst="ellipse">
              <a:avLst/>
            </a:prstGeom>
            <a:solidFill>
              <a:srgbClr val="FF6600"/>
            </a:solidFill>
            <a:ln w="25400" algn="ctr">
              <a:solidFill>
                <a:srgbClr val="FFFFFF"/>
              </a:solidFill>
              <a:round/>
              <a:headEnd/>
              <a:tailEnd/>
            </a:ln>
            <a:effectLst>
              <a:outerShdw dist="107763" dir="2700000" algn="ctr" rotWithShape="0">
                <a:srgbClr val="EEECE1">
                  <a:alpha val="50000"/>
                </a:srgbClr>
              </a:outerShdw>
            </a:effectLst>
          </p:spPr>
          <p:txBody>
            <a:bodyPr lIns="45720" tIns="44450" rIns="45720" bIns="44450" anchor="ctr" anchorCtr="1"/>
            <a:lstStyle/>
            <a:p>
              <a:pPr algn="ctr" eaLnBrk="1" fontAlgn="auto" hangingPunct="1">
                <a:lnSpc>
                  <a:spcPct val="85000"/>
                </a:lnSpc>
                <a:spcBef>
                  <a:spcPct val="30000"/>
                </a:spcBef>
                <a:spcAft>
                  <a:spcPts val="0"/>
                </a:spcAft>
                <a:defRPr/>
              </a:pPr>
              <a:r>
                <a:rPr kumimoji="0" lang="en-US" altLang="zh-TW" sz="1800" b="1" kern="0">
                  <a:solidFill>
                    <a:srgbClr val="FFFFFF"/>
                  </a:solidFill>
                  <a:latin typeface="Calibri"/>
                  <a:ea typeface="微軟正黑體" pitchFamily="34" charset="-120"/>
                  <a:cs typeface="Times New Roman" pitchFamily="18" charset="0"/>
                </a:rPr>
                <a:t> </a:t>
              </a:r>
            </a:p>
          </p:txBody>
        </p:sp>
        <p:sp>
          <p:nvSpPr>
            <p:cNvPr id="19" name="_s1035"/>
            <p:cNvSpPr>
              <a:spLocks noChangeArrowheads="1"/>
            </p:cNvSpPr>
            <p:nvPr/>
          </p:nvSpPr>
          <p:spPr bwMode="gray">
            <a:xfrm>
              <a:off x="5766767" y="4657502"/>
              <a:ext cx="1920875" cy="1176337"/>
            </a:xfrm>
            <a:prstGeom prst="ellipse">
              <a:avLst/>
            </a:prstGeom>
            <a:solidFill>
              <a:srgbClr val="666633"/>
            </a:solidFill>
            <a:ln w="25400" algn="ctr">
              <a:noFill/>
              <a:round/>
              <a:headEnd/>
              <a:tailEnd/>
            </a:ln>
            <a:effectLst>
              <a:outerShdw dist="107763" dir="2700000" algn="ctr" rotWithShape="0">
                <a:srgbClr val="EEECE1">
                  <a:alpha val="50000"/>
                </a:srgbClr>
              </a:outerShdw>
            </a:effectLst>
          </p:spPr>
          <p:txBody>
            <a:bodyPr lIns="45720" tIns="44450" rIns="45720" bIns="44450" anchor="ctr" anchorCtr="1"/>
            <a:lstStyle/>
            <a:p>
              <a:pPr algn="ctr" eaLnBrk="1" fontAlgn="auto" hangingPunct="1">
                <a:lnSpc>
                  <a:spcPct val="85000"/>
                </a:lnSpc>
                <a:spcBef>
                  <a:spcPct val="30000"/>
                </a:spcBef>
                <a:spcAft>
                  <a:spcPts val="0"/>
                </a:spcAft>
                <a:defRPr/>
              </a:pPr>
              <a:r>
                <a:rPr kumimoji="0" lang="en-US" altLang="zh-TW" sz="1800" b="1" kern="0">
                  <a:solidFill>
                    <a:srgbClr val="FFFFFF"/>
                  </a:solidFill>
                  <a:latin typeface="Calibri"/>
                  <a:ea typeface="微軟正黑體" pitchFamily="34" charset="-120"/>
                  <a:cs typeface="Times New Roman" pitchFamily="18" charset="0"/>
                </a:rPr>
                <a:t> </a:t>
              </a:r>
            </a:p>
          </p:txBody>
        </p:sp>
        <p:sp>
          <p:nvSpPr>
            <p:cNvPr id="20" name="Text Box 16"/>
            <p:cNvSpPr txBox="1">
              <a:spLocks noChangeArrowheads="1"/>
            </p:cNvSpPr>
            <p:nvPr/>
          </p:nvSpPr>
          <p:spPr bwMode="gray">
            <a:xfrm>
              <a:off x="3707779" y="3481164"/>
              <a:ext cx="1647825" cy="523220"/>
            </a:xfrm>
            <a:prstGeom prst="rect">
              <a:avLst/>
            </a:prstGeom>
            <a:noFill/>
            <a:ln w="9525" algn="ctr">
              <a:noFill/>
              <a:miter lim="800000"/>
              <a:headEnd/>
              <a:tailEnd/>
            </a:ln>
            <a:effectLst>
              <a:prstShdw prst="shdw12">
                <a:srgbClr val="4F81BD">
                  <a:gamma/>
                  <a:shade val="60000"/>
                  <a:invGamma/>
                  <a:alpha val="50000"/>
                </a:srgbClr>
              </a:prstShdw>
            </a:effectLst>
          </p:spPr>
          <p:txBody>
            <a:bodyPr>
              <a:spAutoFit/>
            </a:bodyPr>
            <a:lstStyle/>
            <a:p>
              <a:pPr eaLnBrk="1" fontAlgn="auto" hangingPunct="1">
                <a:spcBef>
                  <a:spcPts val="0"/>
                </a:spcBef>
                <a:spcAft>
                  <a:spcPts val="0"/>
                </a:spcAft>
                <a:defRPr/>
              </a:pPr>
              <a:r>
                <a:rPr kumimoji="0" lang="zh-TW" altLang="en-US" sz="2800" b="1" kern="0" dirty="0" smtClean="0">
                  <a:solidFill>
                    <a:prstClr val="white"/>
                  </a:solidFill>
                  <a:latin typeface="Calibri"/>
                  <a:ea typeface="微軟正黑體" pitchFamily="34" charset="-120"/>
                </a:rPr>
                <a:t>履約爭議</a:t>
              </a:r>
              <a:endParaRPr kumimoji="0" lang="zh-TW" altLang="en-US" sz="2800" b="1" kern="0" dirty="0">
                <a:solidFill>
                  <a:prstClr val="white"/>
                </a:solidFill>
                <a:latin typeface="Calibri"/>
                <a:ea typeface="微軟正黑體" pitchFamily="34" charset="-120"/>
              </a:endParaRPr>
            </a:p>
          </p:txBody>
        </p:sp>
        <p:sp>
          <p:nvSpPr>
            <p:cNvPr id="21" name="Line 19"/>
            <p:cNvSpPr>
              <a:spLocks noChangeShapeType="1"/>
            </p:cNvSpPr>
            <p:nvPr/>
          </p:nvSpPr>
          <p:spPr bwMode="auto">
            <a:xfrm flipH="1">
              <a:off x="5423867" y="2581052"/>
              <a:ext cx="684212" cy="414337"/>
            </a:xfrm>
            <a:prstGeom prst="line">
              <a:avLst/>
            </a:prstGeom>
            <a:noFill/>
            <a:ln w="76200">
              <a:solidFill>
                <a:srgbClr val="339966"/>
              </a:solidFill>
              <a:round/>
              <a:headEnd/>
              <a:tailEnd type="triangle" w="med" len="med"/>
            </a:ln>
          </p:spPr>
          <p:txBody>
            <a:bodyPr anchor="ctr">
              <a:spAutoFit/>
            </a:bodyPr>
            <a:lstStyle/>
            <a:p>
              <a:pPr eaLnBrk="1" fontAlgn="auto" hangingPunct="1">
                <a:spcBef>
                  <a:spcPts val="0"/>
                </a:spcBef>
                <a:spcAft>
                  <a:spcPts val="0"/>
                </a:spcAft>
              </a:pPr>
              <a:endParaRPr kumimoji="0" lang="zh-TW" altLang="en-US" sz="1800" b="1">
                <a:solidFill>
                  <a:prstClr val="black"/>
                </a:solidFill>
                <a:latin typeface="Calibri"/>
                <a:ea typeface="微軟正黑體" pitchFamily="34" charset="-120"/>
              </a:endParaRPr>
            </a:p>
          </p:txBody>
        </p:sp>
        <p:sp>
          <p:nvSpPr>
            <p:cNvPr id="22" name="Line 19"/>
            <p:cNvSpPr>
              <a:spLocks noChangeShapeType="1"/>
            </p:cNvSpPr>
            <p:nvPr/>
          </p:nvSpPr>
          <p:spPr bwMode="auto">
            <a:xfrm>
              <a:off x="4395167" y="2511202"/>
              <a:ext cx="0" cy="554037"/>
            </a:xfrm>
            <a:prstGeom prst="line">
              <a:avLst/>
            </a:prstGeom>
            <a:noFill/>
            <a:ln w="76200">
              <a:solidFill>
                <a:srgbClr val="339966"/>
              </a:solidFill>
              <a:round/>
              <a:headEnd/>
              <a:tailEnd type="triangle" w="med" len="med"/>
            </a:ln>
          </p:spPr>
          <p:txBody>
            <a:bodyPr anchor="ctr">
              <a:spAutoFit/>
            </a:bodyPr>
            <a:lstStyle/>
            <a:p>
              <a:pPr eaLnBrk="1" fontAlgn="auto" hangingPunct="1">
                <a:spcBef>
                  <a:spcPts val="0"/>
                </a:spcBef>
                <a:spcAft>
                  <a:spcPts val="0"/>
                </a:spcAft>
              </a:pPr>
              <a:endParaRPr kumimoji="0" lang="zh-TW" altLang="en-US" sz="1800" b="1">
                <a:solidFill>
                  <a:prstClr val="black"/>
                </a:solidFill>
                <a:latin typeface="Calibri"/>
                <a:ea typeface="微軟正黑體" pitchFamily="34" charset="-120"/>
              </a:endParaRPr>
            </a:p>
          </p:txBody>
        </p:sp>
        <p:sp>
          <p:nvSpPr>
            <p:cNvPr id="23" name="Line 19"/>
            <p:cNvSpPr>
              <a:spLocks noChangeShapeType="1"/>
            </p:cNvSpPr>
            <p:nvPr/>
          </p:nvSpPr>
          <p:spPr bwMode="auto">
            <a:xfrm flipH="1">
              <a:off x="5698504" y="3687539"/>
              <a:ext cx="549275" cy="0"/>
            </a:xfrm>
            <a:prstGeom prst="line">
              <a:avLst/>
            </a:prstGeom>
            <a:noFill/>
            <a:ln w="76200">
              <a:solidFill>
                <a:srgbClr val="339966"/>
              </a:solidFill>
              <a:round/>
              <a:headEnd/>
              <a:tailEnd type="triangle" w="med" len="med"/>
            </a:ln>
          </p:spPr>
          <p:txBody>
            <a:bodyPr anchor="ctr">
              <a:spAutoFit/>
            </a:bodyPr>
            <a:lstStyle/>
            <a:p>
              <a:pPr eaLnBrk="1" fontAlgn="auto" hangingPunct="1">
                <a:spcBef>
                  <a:spcPts val="0"/>
                </a:spcBef>
                <a:spcAft>
                  <a:spcPts val="0"/>
                </a:spcAft>
              </a:pPr>
              <a:endParaRPr kumimoji="0" lang="zh-TW" altLang="en-US" sz="1800" b="1">
                <a:solidFill>
                  <a:prstClr val="black"/>
                </a:solidFill>
                <a:latin typeface="Calibri"/>
                <a:ea typeface="微軟正黑體" pitchFamily="34" charset="-120"/>
              </a:endParaRPr>
            </a:p>
          </p:txBody>
        </p:sp>
        <p:sp>
          <p:nvSpPr>
            <p:cNvPr id="24" name="_s1033"/>
            <p:cNvSpPr>
              <a:spLocks noChangeArrowheads="1"/>
            </p:cNvSpPr>
            <p:nvPr/>
          </p:nvSpPr>
          <p:spPr bwMode="gray">
            <a:xfrm>
              <a:off x="3160092" y="1196752"/>
              <a:ext cx="2470150" cy="1244600"/>
            </a:xfrm>
            <a:prstGeom prst="ellipse">
              <a:avLst/>
            </a:prstGeom>
            <a:solidFill>
              <a:srgbClr val="CC0000"/>
            </a:solidFill>
            <a:ln w="25400" algn="ctr">
              <a:solidFill>
                <a:srgbClr val="FFFFFF"/>
              </a:solidFill>
              <a:round/>
              <a:headEnd/>
              <a:tailEnd/>
            </a:ln>
            <a:effectLst>
              <a:outerShdw dist="107763" dir="2700000" algn="ctr" rotWithShape="0">
                <a:srgbClr val="EEECE1">
                  <a:alpha val="50000"/>
                </a:srgbClr>
              </a:outerShdw>
            </a:effectLst>
          </p:spPr>
          <p:txBody>
            <a:bodyPr lIns="45720" tIns="44450" rIns="45720" bIns="44450" anchor="ctr" anchorCtr="1"/>
            <a:lstStyle/>
            <a:p>
              <a:pPr algn="ctr" eaLnBrk="1" fontAlgn="auto" hangingPunct="1">
                <a:lnSpc>
                  <a:spcPct val="85000"/>
                </a:lnSpc>
                <a:spcBef>
                  <a:spcPct val="30000"/>
                </a:spcBef>
                <a:spcAft>
                  <a:spcPts val="0"/>
                </a:spcAft>
                <a:defRPr/>
              </a:pPr>
              <a:r>
                <a:rPr kumimoji="0" lang="en-US" altLang="zh-TW" sz="1600" b="1" kern="0">
                  <a:solidFill>
                    <a:srgbClr val="FFFFFF"/>
                  </a:solidFill>
                  <a:latin typeface="Calibri"/>
                  <a:ea typeface="微軟正黑體" pitchFamily="34" charset="-120"/>
                  <a:cs typeface="Times New Roman" pitchFamily="18" charset="0"/>
                </a:rPr>
                <a:t> </a:t>
              </a:r>
            </a:p>
          </p:txBody>
        </p:sp>
        <p:sp>
          <p:nvSpPr>
            <p:cNvPr id="25" name="Text Box 21"/>
            <p:cNvSpPr txBox="1">
              <a:spLocks noChangeArrowheads="1"/>
            </p:cNvSpPr>
            <p:nvPr/>
          </p:nvSpPr>
          <p:spPr bwMode="gray">
            <a:xfrm>
              <a:off x="3366467" y="1334864"/>
              <a:ext cx="2125662" cy="1006475"/>
            </a:xfrm>
            <a:prstGeom prst="rect">
              <a:avLst/>
            </a:prstGeom>
            <a:noFill/>
            <a:ln w="9525" algn="ctr">
              <a:noFill/>
              <a:miter lim="800000"/>
              <a:headEnd/>
              <a:tailEnd/>
            </a:ln>
            <a:effectLst>
              <a:prstShdw prst="shdw12">
                <a:srgbClr val="4F81BD">
                  <a:gamma/>
                  <a:shade val="60000"/>
                  <a:invGamma/>
                  <a:alpha val="50000"/>
                </a:srgbClr>
              </a:prstShdw>
            </a:effectLst>
          </p:spPr>
          <p:txBody>
            <a:bodyPr>
              <a:spAutoFit/>
            </a:bodyPr>
            <a:lstStyle/>
            <a:p>
              <a:pPr algn="ctr" eaLnBrk="1" fontAlgn="auto" hangingPunct="1">
                <a:spcBef>
                  <a:spcPts val="0"/>
                </a:spcBef>
                <a:spcAft>
                  <a:spcPts val="0"/>
                </a:spcAft>
                <a:defRPr/>
              </a:pPr>
              <a:r>
                <a:rPr kumimoji="0" lang="zh-TW" altLang="en-US" sz="2000" b="1" kern="0" dirty="0" smtClean="0">
                  <a:solidFill>
                    <a:prstClr val="white"/>
                  </a:solidFill>
                  <a:latin typeface="Calibri"/>
                  <a:ea typeface="微軟正黑體" pitchFamily="34" charset="-120"/>
                </a:rPr>
                <a:t>機關成立</a:t>
              </a:r>
              <a:r>
                <a:rPr kumimoji="0" lang="zh-TW" altLang="en-US" sz="2000" b="1" kern="0" dirty="0">
                  <a:solidFill>
                    <a:prstClr val="white"/>
                  </a:solidFill>
                  <a:latin typeface="Calibri"/>
                  <a:ea typeface="微軟正黑體" pitchFamily="34" charset="-120"/>
                </a:rPr>
                <a:t>「爭議處理小組」協調爭議</a:t>
              </a:r>
            </a:p>
          </p:txBody>
        </p:sp>
        <p:sp>
          <p:nvSpPr>
            <p:cNvPr id="26" name="Text Box 22"/>
            <p:cNvSpPr txBox="1">
              <a:spLocks noChangeArrowheads="1"/>
            </p:cNvSpPr>
            <p:nvPr/>
          </p:nvSpPr>
          <p:spPr bwMode="gray">
            <a:xfrm>
              <a:off x="3228354" y="5486177"/>
              <a:ext cx="2470150" cy="923330"/>
            </a:xfrm>
            <a:prstGeom prst="rect">
              <a:avLst/>
            </a:prstGeom>
            <a:noFill/>
            <a:ln w="9525" algn="ctr">
              <a:noFill/>
              <a:miter lim="800000"/>
              <a:headEnd/>
              <a:tailEnd/>
            </a:ln>
            <a:effectLst>
              <a:prstShdw prst="shdw12">
                <a:srgbClr val="4F81BD">
                  <a:gamma/>
                  <a:shade val="60000"/>
                  <a:invGamma/>
                  <a:alpha val="50000"/>
                </a:srgbClr>
              </a:prstShdw>
            </a:effectLst>
          </p:spPr>
          <p:txBody>
            <a:bodyPr>
              <a:spAutoFit/>
            </a:bodyPr>
            <a:lstStyle/>
            <a:p>
              <a:pPr algn="ctr" eaLnBrk="1" fontAlgn="auto" hangingPunct="1">
                <a:spcBef>
                  <a:spcPts val="0"/>
                </a:spcBef>
                <a:spcAft>
                  <a:spcPts val="0"/>
                </a:spcAft>
                <a:defRPr/>
              </a:pPr>
              <a:r>
                <a:rPr kumimoji="0" lang="zh-TW" altLang="en-US" sz="1800" b="1" kern="0" dirty="0">
                  <a:solidFill>
                    <a:prstClr val="white"/>
                  </a:solidFill>
                  <a:latin typeface="Calibri"/>
                  <a:ea typeface="微軟正黑體" pitchFamily="34" charset="-120"/>
                </a:rPr>
                <a:t>工程會</a:t>
              </a:r>
              <a:r>
                <a:rPr kumimoji="0" lang="zh-TW" altLang="en-US" sz="1800" b="1" kern="0" dirty="0" smtClean="0">
                  <a:solidFill>
                    <a:prstClr val="white"/>
                  </a:solidFill>
                  <a:latin typeface="Calibri"/>
                  <a:ea typeface="微軟正黑體" pitchFamily="34" charset="-120"/>
                </a:rPr>
                <a:t>「政府採購諮詢小組」</a:t>
              </a:r>
              <a:r>
                <a:rPr kumimoji="0" lang="zh-TW" altLang="en-US" sz="1800" b="1" kern="0" dirty="0">
                  <a:solidFill>
                    <a:prstClr val="white"/>
                  </a:solidFill>
                  <a:latin typeface="Calibri"/>
                  <a:ea typeface="微軟正黑體" pitchFamily="34" charset="-120"/>
                </a:rPr>
                <a:t>協助釐清契約</a:t>
              </a:r>
            </a:p>
            <a:p>
              <a:pPr algn="ctr" eaLnBrk="1" fontAlgn="auto" hangingPunct="1">
                <a:spcBef>
                  <a:spcPts val="0"/>
                </a:spcBef>
                <a:spcAft>
                  <a:spcPts val="0"/>
                </a:spcAft>
                <a:defRPr/>
              </a:pPr>
              <a:r>
                <a:rPr kumimoji="0" lang="zh-TW" altLang="en-US" sz="1800" b="1" kern="0" dirty="0">
                  <a:solidFill>
                    <a:prstClr val="white"/>
                  </a:solidFill>
                  <a:latin typeface="Calibri"/>
                  <a:ea typeface="微軟正黑體" pitchFamily="34" charset="-120"/>
                </a:rPr>
                <a:t>條款認知歧異</a:t>
              </a:r>
            </a:p>
          </p:txBody>
        </p:sp>
        <p:sp>
          <p:nvSpPr>
            <p:cNvPr id="27" name="Text Box 23"/>
            <p:cNvSpPr txBox="1">
              <a:spLocks noChangeArrowheads="1"/>
            </p:cNvSpPr>
            <p:nvPr/>
          </p:nvSpPr>
          <p:spPr bwMode="gray">
            <a:xfrm>
              <a:off x="1307479" y="5003577"/>
              <a:ext cx="1852613" cy="641350"/>
            </a:xfrm>
            <a:prstGeom prst="rect">
              <a:avLst/>
            </a:prstGeom>
            <a:noFill/>
            <a:ln w="9525" algn="ctr">
              <a:noFill/>
              <a:miter lim="800000"/>
              <a:headEnd/>
              <a:tailEnd/>
            </a:ln>
            <a:effectLst>
              <a:prstShdw prst="shdw12">
                <a:srgbClr val="4F81BD">
                  <a:gamma/>
                  <a:shade val="60000"/>
                  <a:invGamma/>
                  <a:alpha val="50000"/>
                </a:srgbClr>
              </a:prstShdw>
            </a:effectLst>
          </p:spPr>
          <p:txBody>
            <a:bodyPr>
              <a:spAutoFit/>
            </a:bodyPr>
            <a:lstStyle/>
            <a:p>
              <a:pPr algn="ctr" eaLnBrk="1" fontAlgn="auto" hangingPunct="1">
                <a:spcBef>
                  <a:spcPts val="0"/>
                </a:spcBef>
                <a:spcAft>
                  <a:spcPts val="0"/>
                </a:spcAft>
                <a:defRPr/>
              </a:pPr>
              <a:r>
                <a:rPr kumimoji="0" lang="zh-TW" altLang="en-US" sz="1800" b="1" kern="0">
                  <a:solidFill>
                    <a:prstClr val="white"/>
                  </a:solidFill>
                  <a:latin typeface="Calibri"/>
                  <a:ea typeface="微軟正黑體" pitchFamily="34" charset="-120"/>
                </a:rPr>
                <a:t>向鄉鎮市調解委員會申請調解</a:t>
              </a:r>
            </a:p>
          </p:txBody>
        </p:sp>
        <p:sp>
          <p:nvSpPr>
            <p:cNvPr id="28" name="Text Box 24"/>
            <p:cNvSpPr txBox="1">
              <a:spLocks noChangeArrowheads="1"/>
            </p:cNvSpPr>
            <p:nvPr/>
          </p:nvSpPr>
          <p:spPr bwMode="gray">
            <a:xfrm>
              <a:off x="826467" y="3409727"/>
              <a:ext cx="1852612" cy="646331"/>
            </a:xfrm>
            <a:prstGeom prst="rect">
              <a:avLst/>
            </a:prstGeom>
            <a:noFill/>
            <a:ln w="9525" algn="ctr">
              <a:noFill/>
              <a:miter lim="800000"/>
              <a:headEnd/>
              <a:tailEnd/>
            </a:ln>
            <a:effectLst>
              <a:prstShdw prst="shdw12">
                <a:srgbClr val="4F81BD">
                  <a:gamma/>
                  <a:shade val="60000"/>
                  <a:invGamma/>
                  <a:alpha val="50000"/>
                </a:srgbClr>
              </a:prstShdw>
            </a:effectLst>
          </p:spPr>
          <p:txBody>
            <a:bodyPr>
              <a:spAutoFit/>
            </a:bodyPr>
            <a:lstStyle/>
            <a:p>
              <a:pPr algn="ctr" eaLnBrk="1" fontAlgn="auto" hangingPunct="1">
                <a:spcBef>
                  <a:spcPts val="0"/>
                </a:spcBef>
                <a:spcAft>
                  <a:spcPts val="0"/>
                </a:spcAft>
                <a:defRPr/>
              </a:pPr>
              <a:r>
                <a:rPr kumimoji="0" lang="zh-TW" altLang="en-US" sz="1800" b="1" kern="0">
                  <a:solidFill>
                    <a:prstClr val="white"/>
                  </a:solidFill>
                  <a:latin typeface="Calibri"/>
                  <a:ea typeface="微軟正黑體" pitchFamily="34" charset="-120"/>
                </a:rPr>
                <a:t>雙方合意</a:t>
              </a:r>
            </a:p>
            <a:p>
              <a:pPr algn="ctr" eaLnBrk="1" fontAlgn="auto" hangingPunct="1">
                <a:spcBef>
                  <a:spcPts val="0"/>
                </a:spcBef>
                <a:spcAft>
                  <a:spcPts val="0"/>
                </a:spcAft>
                <a:defRPr/>
              </a:pPr>
              <a:r>
                <a:rPr kumimoji="0" lang="zh-TW" altLang="en-US" sz="1800" b="1" kern="0">
                  <a:solidFill>
                    <a:prstClr val="white"/>
                  </a:solidFill>
                  <a:latin typeface="Calibri"/>
                  <a:ea typeface="微軟正黑體" pitchFamily="34" charset="-120"/>
                </a:rPr>
                <a:t>仲裁</a:t>
              </a:r>
            </a:p>
          </p:txBody>
        </p:sp>
        <p:sp>
          <p:nvSpPr>
            <p:cNvPr id="29" name="Text Box 25"/>
            <p:cNvSpPr txBox="1">
              <a:spLocks noChangeArrowheads="1"/>
            </p:cNvSpPr>
            <p:nvPr/>
          </p:nvSpPr>
          <p:spPr bwMode="gray">
            <a:xfrm>
              <a:off x="1142354" y="1855554"/>
              <a:ext cx="1946300" cy="861774"/>
            </a:xfrm>
            <a:prstGeom prst="rect">
              <a:avLst/>
            </a:prstGeom>
            <a:noFill/>
            <a:ln w="9525" algn="ctr">
              <a:noFill/>
              <a:miter lim="800000"/>
              <a:headEnd/>
              <a:tailEnd/>
            </a:ln>
            <a:effectLst>
              <a:prstShdw prst="shdw12">
                <a:srgbClr val="4F81BD">
                  <a:gamma/>
                  <a:shade val="60000"/>
                  <a:invGamma/>
                  <a:alpha val="50000"/>
                </a:srgbClr>
              </a:prstShdw>
            </a:effectLst>
          </p:spPr>
          <p:txBody>
            <a:bodyPr wrap="square">
              <a:spAutoFit/>
            </a:bodyPr>
            <a:lstStyle/>
            <a:p>
              <a:pPr algn="ctr" eaLnBrk="1" fontAlgn="auto" hangingPunct="1">
                <a:spcBef>
                  <a:spcPts val="0"/>
                </a:spcBef>
                <a:spcAft>
                  <a:spcPts val="0"/>
                </a:spcAft>
                <a:defRPr/>
              </a:pPr>
              <a:r>
                <a:rPr kumimoji="0" lang="zh-TW" altLang="en-US" sz="1600" b="1" kern="0" dirty="0">
                  <a:solidFill>
                    <a:prstClr val="white"/>
                  </a:solidFill>
                  <a:latin typeface="Calibri"/>
                  <a:ea typeface="微軟正黑體" pitchFamily="34" charset="-120"/>
                </a:rPr>
                <a:t>機關成立「採購</a:t>
              </a:r>
            </a:p>
            <a:p>
              <a:pPr algn="ctr" eaLnBrk="1" fontAlgn="auto" hangingPunct="1">
                <a:spcBef>
                  <a:spcPts val="0"/>
                </a:spcBef>
                <a:spcAft>
                  <a:spcPts val="0"/>
                </a:spcAft>
                <a:defRPr/>
              </a:pPr>
              <a:r>
                <a:rPr kumimoji="0" lang="zh-TW" altLang="en-US" sz="1600" b="1" kern="0" dirty="0">
                  <a:solidFill>
                    <a:prstClr val="white"/>
                  </a:solidFill>
                  <a:latin typeface="Calibri"/>
                  <a:ea typeface="微軟正黑體" pitchFamily="34" charset="-120"/>
                </a:rPr>
                <a:t>工作及審查小組」協助處理履</a:t>
              </a:r>
              <a:r>
                <a:rPr kumimoji="0" lang="zh-TW" altLang="en-US" sz="1800" b="1" kern="0" dirty="0">
                  <a:solidFill>
                    <a:prstClr val="white"/>
                  </a:solidFill>
                  <a:latin typeface="Calibri"/>
                  <a:ea typeface="微軟正黑體" pitchFamily="34" charset="-120"/>
                </a:rPr>
                <a:t>約爭議</a:t>
              </a:r>
            </a:p>
          </p:txBody>
        </p:sp>
        <p:sp>
          <p:nvSpPr>
            <p:cNvPr id="30" name="Text Box 26"/>
            <p:cNvSpPr txBox="1">
              <a:spLocks noChangeArrowheads="1"/>
            </p:cNvSpPr>
            <p:nvPr/>
          </p:nvSpPr>
          <p:spPr bwMode="gray">
            <a:xfrm>
              <a:off x="5904879" y="2027014"/>
              <a:ext cx="1852613" cy="641350"/>
            </a:xfrm>
            <a:prstGeom prst="rect">
              <a:avLst/>
            </a:prstGeom>
            <a:noFill/>
            <a:ln w="9525" algn="ctr">
              <a:noFill/>
              <a:miter lim="800000"/>
              <a:headEnd/>
              <a:tailEnd/>
            </a:ln>
            <a:effectLst>
              <a:prstShdw prst="shdw12">
                <a:srgbClr val="4F81BD">
                  <a:gamma/>
                  <a:shade val="60000"/>
                  <a:invGamma/>
                  <a:alpha val="50000"/>
                </a:srgbClr>
              </a:prstShdw>
            </a:effectLst>
          </p:spPr>
          <p:txBody>
            <a:bodyPr>
              <a:spAutoFit/>
            </a:bodyPr>
            <a:lstStyle/>
            <a:p>
              <a:pPr algn="ctr" eaLnBrk="1" fontAlgn="auto" hangingPunct="1">
                <a:spcBef>
                  <a:spcPts val="0"/>
                </a:spcBef>
                <a:spcAft>
                  <a:spcPts val="0"/>
                </a:spcAft>
                <a:defRPr/>
              </a:pPr>
              <a:r>
                <a:rPr kumimoji="0" lang="zh-TW" altLang="en-US" sz="1800" b="1" kern="0">
                  <a:solidFill>
                    <a:prstClr val="white"/>
                  </a:solidFill>
                  <a:latin typeface="Calibri"/>
                  <a:ea typeface="微軟正黑體" pitchFamily="34" charset="-120"/>
                </a:rPr>
                <a:t>向採購申訴審議委員會申請調解</a:t>
              </a:r>
            </a:p>
          </p:txBody>
        </p:sp>
        <p:sp>
          <p:nvSpPr>
            <p:cNvPr id="31" name="Text Box 27"/>
            <p:cNvSpPr txBox="1">
              <a:spLocks noChangeArrowheads="1"/>
            </p:cNvSpPr>
            <p:nvPr/>
          </p:nvSpPr>
          <p:spPr bwMode="gray">
            <a:xfrm>
              <a:off x="6247779" y="3481164"/>
              <a:ext cx="1852613" cy="369332"/>
            </a:xfrm>
            <a:prstGeom prst="rect">
              <a:avLst/>
            </a:prstGeom>
            <a:noFill/>
            <a:ln w="9525" algn="ctr">
              <a:noFill/>
              <a:miter lim="800000"/>
              <a:headEnd/>
              <a:tailEnd/>
            </a:ln>
            <a:effectLst>
              <a:prstShdw prst="shdw12">
                <a:srgbClr val="4F81BD">
                  <a:gamma/>
                  <a:shade val="60000"/>
                  <a:invGamma/>
                  <a:alpha val="50000"/>
                </a:srgbClr>
              </a:prstShdw>
            </a:effectLst>
          </p:spPr>
          <p:txBody>
            <a:bodyPr>
              <a:spAutoFit/>
            </a:bodyPr>
            <a:lstStyle/>
            <a:p>
              <a:pPr algn="ctr" eaLnBrk="1" fontAlgn="auto" hangingPunct="1">
                <a:spcBef>
                  <a:spcPts val="0"/>
                </a:spcBef>
                <a:spcAft>
                  <a:spcPts val="0"/>
                </a:spcAft>
                <a:defRPr/>
              </a:pPr>
              <a:r>
                <a:rPr kumimoji="0" lang="zh-TW" altLang="en-US" sz="1800" b="1" kern="0">
                  <a:solidFill>
                    <a:prstClr val="white"/>
                  </a:solidFill>
                  <a:latin typeface="Calibri"/>
                  <a:ea typeface="微軟正黑體" pitchFamily="34" charset="-120"/>
                </a:rPr>
                <a:t>提起訴訟</a:t>
              </a:r>
            </a:p>
          </p:txBody>
        </p:sp>
        <p:sp>
          <p:nvSpPr>
            <p:cNvPr id="32" name="Text Box 28"/>
            <p:cNvSpPr txBox="1">
              <a:spLocks noChangeArrowheads="1"/>
            </p:cNvSpPr>
            <p:nvPr/>
          </p:nvSpPr>
          <p:spPr bwMode="gray">
            <a:xfrm>
              <a:off x="5836617" y="5003577"/>
              <a:ext cx="1852612" cy="641350"/>
            </a:xfrm>
            <a:prstGeom prst="rect">
              <a:avLst/>
            </a:prstGeom>
            <a:noFill/>
            <a:ln w="9525" algn="ctr">
              <a:noFill/>
              <a:miter lim="800000"/>
              <a:headEnd/>
              <a:tailEnd/>
            </a:ln>
            <a:effectLst>
              <a:prstShdw prst="shdw12">
                <a:srgbClr val="4F81BD">
                  <a:gamma/>
                  <a:shade val="60000"/>
                  <a:invGamma/>
                  <a:alpha val="50000"/>
                </a:srgbClr>
              </a:prstShdw>
            </a:effectLst>
          </p:spPr>
          <p:txBody>
            <a:bodyPr>
              <a:spAutoFit/>
            </a:bodyPr>
            <a:lstStyle/>
            <a:p>
              <a:pPr algn="ctr" eaLnBrk="1" fontAlgn="auto" hangingPunct="1">
                <a:spcBef>
                  <a:spcPts val="0"/>
                </a:spcBef>
                <a:spcAft>
                  <a:spcPts val="0"/>
                </a:spcAft>
                <a:defRPr/>
              </a:pPr>
              <a:r>
                <a:rPr kumimoji="0" lang="zh-TW" altLang="en-US" sz="1800" b="1" kern="0">
                  <a:solidFill>
                    <a:prstClr val="white"/>
                  </a:solidFill>
                  <a:latin typeface="Calibri"/>
                  <a:ea typeface="微軟正黑體" pitchFamily="34" charset="-120"/>
                </a:rPr>
                <a:t>其他經雙方</a:t>
              </a:r>
            </a:p>
            <a:p>
              <a:pPr algn="ctr" eaLnBrk="1" fontAlgn="auto" hangingPunct="1">
                <a:spcBef>
                  <a:spcPts val="0"/>
                </a:spcBef>
                <a:spcAft>
                  <a:spcPts val="0"/>
                </a:spcAft>
                <a:defRPr/>
              </a:pPr>
              <a:r>
                <a:rPr kumimoji="0" lang="zh-TW" altLang="en-US" sz="1800" b="1" kern="0">
                  <a:solidFill>
                    <a:prstClr val="white"/>
                  </a:solidFill>
                  <a:latin typeface="Calibri"/>
                  <a:ea typeface="微軟正黑體" pitchFamily="34" charset="-120"/>
                </a:rPr>
                <a:t>合意的方式</a:t>
              </a:r>
            </a:p>
          </p:txBody>
        </p:sp>
      </p:grpSp>
      <p:sp>
        <p:nvSpPr>
          <p:cNvPr id="34" name="文字方塊 33"/>
          <p:cNvSpPr txBox="1"/>
          <p:nvPr/>
        </p:nvSpPr>
        <p:spPr>
          <a:xfrm>
            <a:off x="259509" y="6308378"/>
            <a:ext cx="3647152" cy="369332"/>
          </a:xfrm>
          <a:prstGeom prst="rect">
            <a:avLst/>
          </a:prstGeom>
          <a:noFill/>
        </p:spPr>
        <p:txBody>
          <a:bodyPr wrap="none" rtlCol="0">
            <a:spAutoFit/>
          </a:bodyPr>
          <a:lstStyle/>
          <a:p>
            <a:r>
              <a:rPr lang="zh-TW" altLang="en-US" sz="1800" b="1" smtClean="0">
                <a:solidFill>
                  <a:prstClr val="black"/>
                </a:solidFill>
              </a:rPr>
              <a:t>引自工程會採購專業人員訓練教材</a:t>
            </a:r>
            <a:endParaRPr lang="zh-TW" altLang="en-US" sz="1800" b="1">
              <a:solidFill>
                <a:prstClr val="black"/>
              </a:solidFill>
            </a:endParaRPr>
          </a:p>
        </p:txBody>
      </p:sp>
    </p:spTree>
    <p:extLst>
      <p:ext uri="{BB962C8B-B14F-4D97-AF65-F5344CB8AC3E}">
        <p14:creationId xmlns:p14="http://schemas.microsoft.com/office/powerpoint/2010/main" val="35682734"/>
      </p:ext>
    </p:extLst>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72C1E1F-B79C-46C5-8DD4-173EFF515061}" type="slidenum">
              <a:rPr lang="en-US" altLang="zh-TW" sz="1400" smtClean="0">
                <a:solidFill>
                  <a:srgbClr val="AD1F1F"/>
                </a:solidFill>
                <a:latin typeface="Times New Roman" panose="02020603050405020304" pitchFamily="18" charset="0"/>
              </a:rPr>
              <a:pPr>
                <a:spcBef>
                  <a:spcPct val="0"/>
                </a:spcBef>
                <a:buClrTx/>
                <a:buSzTx/>
                <a:buFontTx/>
                <a:buNone/>
                <a:defRPr/>
              </a:pPr>
              <a:t>237</a:t>
            </a:fld>
            <a:endParaRPr lang="en-US" altLang="zh-TW" sz="1400">
              <a:solidFill>
                <a:srgbClr val="AD1F1F"/>
              </a:solidFill>
              <a:latin typeface="Times New Roman" panose="02020603050405020304" pitchFamily="18" charset="0"/>
            </a:endParaRPr>
          </a:p>
        </p:txBody>
      </p:sp>
      <p:sp>
        <p:nvSpPr>
          <p:cNvPr id="6" name="書卷 (水平) 5">
            <a:extLst>
              <a:ext uri="{FF2B5EF4-FFF2-40B4-BE49-F238E27FC236}"/>
            </a:extLst>
          </p:cNvPr>
          <p:cNvSpPr/>
          <p:nvPr/>
        </p:nvSpPr>
        <p:spPr>
          <a:xfrm>
            <a:off x="935596" y="188640"/>
            <a:ext cx="4428492" cy="792088"/>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000" b="1" smtClean="0">
                <a:solidFill>
                  <a:srgbClr val="100278"/>
                </a:solidFill>
                <a:latin typeface="微軟正黑體" panose="020B0604030504040204" pitchFamily="34" charset="-120"/>
              </a:rPr>
              <a:t>政府</a:t>
            </a:r>
            <a:r>
              <a:rPr lang="zh-TW" altLang="en-US" sz="3000" b="1">
                <a:solidFill>
                  <a:srgbClr val="100278"/>
                </a:solidFill>
                <a:latin typeface="微軟正黑體" panose="020B0604030504040204" pitchFamily="34" charset="-120"/>
              </a:rPr>
              <a:t>採購諮詢小組</a:t>
            </a:r>
            <a:endParaRPr lang="zh-TW" altLang="en-US" sz="3000" b="1" dirty="0">
              <a:solidFill>
                <a:srgbClr val="C00000"/>
              </a:solidFill>
              <a:latin typeface="微軟正黑體" panose="020B0604030504040204" pitchFamily="34" charset="-120"/>
            </a:endParaRPr>
          </a:p>
        </p:txBody>
      </p:sp>
      <p:sp>
        <p:nvSpPr>
          <p:cNvPr id="33" name="矩形 32"/>
          <p:cNvSpPr/>
          <p:nvPr/>
        </p:nvSpPr>
        <p:spPr>
          <a:xfrm>
            <a:off x="428596" y="1052736"/>
            <a:ext cx="8358246" cy="2753061"/>
          </a:xfrm>
          <a:prstGeom prst="rect">
            <a:avLst/>
          </a:prstGeom>
        </p:spPr>
        <p:txBody>
          <a:bodyPr wrap="square">
            <a:spAutoFit/>
          </a:bodyPr>
          <a:lstStyle/>
          <a:p>
            <a:pPr marL="625475" indent="-625475" algn="just" eaLnBrk="1" fontAlgn="auto" hangingPunct="1">
              <a:lnSpc>
                <a:spcPct val="95000"/>
              </a:lnSpc>
              <a:spcBef>
                <a:spcPts val="0"/>
              </a:spcBef>
              <a:spcAft>
                <a:spcPts val="0"/>
              </a:spcAft>
              <a:buFont typeface="細明體" pitchFamily="49" charset="-120"/>
              <a:buNone/>
            </a:pPr>
            <a:r>
              <a:rPr kumimoji="0" lang="en-US" altLang="zh-TW" sz="2600" b="1" smtClean="0">
                <a:solidFill>
                  <a:srgbClr val="0000FF"/>
                </a:solidFill>
                <a:latin typeface="Arial" pitchFamily="34" charset="0"/>
                <a:ea typeface="微軟正黑體" pitchFamily="34" charset="-120"/>
              </a:rPr>
              <a:t>(</a:t>
            </a:r>
            <a:r>
              <a:rPr kumimoji="0" lang="zh-TW" altLang="en-US" sz="2600" b="1" smtClean="0">
                <a:solidFill>
                  <a:srgbClr val="0000FF"/>
                </a:solidFill>
                <a:latin typeface="Arial" pitchFamily="34" charset="0"/>
                <a:ea typeface="微軟正黑體" pitchFamily="34" charset="-120"/>
              </a:rPr>
              <a:t>一</a:t>
            </a:r>
            <a:r>
              <a:rPr kumimoji="0" lang="en-US" altLang="zh-TW" sz="2600" b="1" smtClean="0">
                <a:solidFill>
                  <a:srgbClr val="0000FF"/>
                </a:solidFill>
                <a:latin typeface="Arial" pitchFamily="34" charset="0"/>
                <a:ea typeface="微軟正黑體" pitchFamily="34" charset="-120"/>
              </a:rPr>
              <a:t>)</a:t>
            </a:r>
            <a:r>
              <a:rPr kumimoji="0" lang="en-US" altLang="zh-TW" sz="2600" b="1" smtClean="0">
                <a:solidFill>
                  <a:prstClr val="black"/>
                </a:solidFill>
                <a:latin typeface="Arial" pitchFamily="34" charset="0"/>
                <a:ea typeface="微軟正黑體" pitchFamily="34" charset="-120"/>
              </a:rPr>
              <a:t>114</a:t>
            </a:r>
            <a:r>
              <a:rPr kumimoji="0" lang="zh-TW" altLang="en-US" sz="2600" b="1" smtClean="0">
                <a:solidFill>
                  <a:prstClr val="black"/>
                </a:solidFill>
                <a:latin typeface="Arial" pitchFamily="34" charset="0"/>
                <a:ea typeface="微軟正黑體" pitchFamily="34" charset="-120"/>
              </a:rPr>
              <a:t>年</a:t>
            </a:r>
            <a:r>
              <a:rPr kumimoji="0" lang="en-US" altLang="zh-TW" sz="2600" b="1" smtClean="0">
                <a:solidFill>
                  <a:prstClr val="black"/>
                </a:solidFill>
                <a:latin typeface="Arial" pitchFamily="34" charset="0"/>
                <a:ea typeface="微軟正黑體" pitchFamily="34" charset="-120"/>
              </a:rPr>
              <a:t>05</a:t>
            </a:r>
            <a:r>
              <a:rPr kumimoji="0" lang="zh-TW" altLang="en-US" sz="2600" b="1" smtClean="0">
                <a:solidFill>
                  <a:prstClr val="black"/>
                </a:solidFill>
                <a:latin typeface="Arial" pitchFamily="34" charset="0"/>
                <a:ea typeface="微軟正黑體" pitchFamily="34" charset="-120"/>
              </a:rPr>
              <a:t>月</a:t>
            </a:r>
            <a:r>
              <a:rPr kumimoji="0" lang="en-US" altLang="zh-TW" sz="2600" b="1" smtClean="0">
                <a:solidFill>
                  <a:prstClr val="black"/>
                </a:solidFill>
                <a:latin typeface="Arial" pitchFamily="34" charset="0"/>
                <a:ea typeface="微軟正黑體" pitchFamily="34" charset="-120"/>
              </a:rPr>
              <a:t>13</a:t>
            </a:r>
            <a:r>
              <a:rPr kumimoji="0" lang="zh-TW" altLang="en-US" sz="2600" b="1" smtClean="0">
                <a:solidFill>
                  <a:prstClr val="black"/>
                </a:solidFill>
                <a:latin typeface="Arial" pitchFamily="34" charset="0"/>
                <a:ea typeface="微軟正黑體" pitchFamily="34" charset="-120"/>
              </a:rPr>
              <a:t>日工程</a:t>
            </a:r>
            <a:r>
              <a:rPr kumimoji="0" lang="zh-TW" altLang="en-US" sz="2600" b="1">
                <a:solidFill>
                  <a:prstClr val="black"/>
                </a:solidFill>
                <a:latin typeface="Arial" pitchFamily="34" charset="0"/>
                <a:ea typeface="微軟正黑體" pitchFamily="34" charset="-120"/>
              </a:rPr>
              <a:t>企字</a:t>
            </a:r>
            <a:r>
              <a:rPr kumimoji="0" lang="zh-TW" altLang="en-US" sz="2600" b="1" smtClean="0">
                <a:solidFill>
                  <a:prstClr val="black"/>
                </a:solidFill>
                <a:latin typeface="Arial" pitchFamily="34" charset="0"/>
                <a:ea typeface="微軟正黑體" pitchFamily="34" charset="-120"/>
              </a:rPr>
              <a:t>第</a:t>
            </a:r>
            <a:r>
              <a:rPr kumimoji="0" lang="en-US" altLang="zh-TW" sz="2600" b="1">
                <a:solidFill>
                  <a:prstClr val="black"/>
                </a:solidFill>
                <a:latin typeface="Arial" pitchFamily="34" charset="0"/>
                <a:ea typeface="微軟正黑體" pitchFamily="34" charset="-120"/>
              </a:rPr>
              <a:t>1140100231</a:t>
            </a:r>
            <a:r>
              <a:rPr kumimoji="0" lang="zh-TW" altLang="en-US" sz="2600" b="1" smtClean="0">
                <a:solidFill>
                  <a:prstClr val="black"/>
                </a:solidFill>
                <a:latin typeface="Arial" pitchFamily="34" charset="0"/>
                <a:ea typeface="微軟正黑體" pitchFamily="34" charset="-120"/>
              </a:rPr>
              <a:t>號</a:t>
            </a:r>
            <a:r>
              <a:rPr kumimoji="0" lang="zh-TW" altLang="en-US" sz="2600" b="1">
                <a:solidFill>
                  <a:prstClr val="black"/>
                </a:solidFill>
                <a:latin typeface="Arial" pitchFamily="34" charset="0"/>
                <a:ea typeface="微軟正黑體" pitchFamily="34" charset="-120"/>
              </a:rPr>
              <a:t>函修正「行政院公共工程委員會公共建設諮詢</a:t>
            </a:r>
            <a:r>
              <a:rPr kumimoji="0" lang="zh-TW" altLang="en-US" sz="2600" b="1" smtClean="0">
                <a:solidFill>
                  <a:prstClr val="black"/>
                </a:solidFill>
                <a:latin typeface="Arial" pitchFamily="34" charset="0"/>
                <a:ea typeface="微軟正黑體" pitchFamily="34" charset="-120"/>
              </a:rPr>
              <a:t>小組」名稱為</a:t>
            </a:r>
            <a:r>
              <a:rPr kumimoji="0" lang="zh-TW" altLang="en-US" sz="2600" b="1">
                <a:solidFill>
                  <a:prstClr val="black"/>
                </a:solidFill>
                <a:latin typeface="Arial" pitchFamily="34" charset="0"/>
                <a:ea typeface="微軟正黑體" pitchFamily="34" charset="-120"/>
              </a:rPr>
              <a:t>「行政院公共工程</a:t>
            </a:r>
            <a:r>
              <a:rPr kumimoji="0" lang="zh-TW" altLang="en-US" sz="2600" b="1" smtClean="0">
                <a:solidFill>
                  <a:prstClr val="black"/>
                </a:solidFill>
                <a:latin typeface="Arial" pitchFamily="34" charset="0"/>
                <a:ea typeface="微軟正黑體" pitchFamily="34" charset="-120"/>
              </a:rPr>
              <a:t>委員會政府採購諮詢</a:t>
            </a:r>
            <a:r>
              <a:rPr kumimoji="0" lang="zh-TW" altLang="en-US" sz="2600" b="1">
                <a:solidFill>
                  <a:prstClr val="black"/>
                </a:solidFill>
                <a:latin typeface="Arial" pitchFamily="34" charset="0"/>
                <a:ea typeface="微軟正黑體" pitchFamily="34" charset="-120"/>
              </a:rPr>
              <a:t>小組</a:t>
            </a:r>
            <a:r>
              <a:rPr kumimoji="0" lang="zh-TW" altLang="en-US" sz="2600" b="1" smtClean="0">
                <a:solidFill>
                  <a:prstClr val="black"/>
                </a:solidFill>
                <a:latin typeface="Arial" pitchFamily="34" charset="0"/>
                <a:ea typeface="微軟正黑體" pitchFamily="34" charset="-120"/>
              </a:rPr>
              <a:t>」。</a:t>
            </a:r>
            <a:endParaRPr kumimoji="0" lang="en-US" altLang="zh-TW" sz="2600" b="1" smtClean="0">
              <a:solidFill>
                <a:prstClr val="black"/>
              </a:solidFill>
              <a:latin typeface="Arial" pitchFamily="34" charset="0"/>
              <a:ea typeface="微軟正黑體" pitchFamily="34" charset="-120"/>
            </a:endParaRPr>
          </a:p>
          <a:p>
            <a:pPr algn="just" eaLnBrk="1" fontAlgn="auto" hangingPunct="1">
              <a:lnSpc>
                <a:spcPct val="95000"/>
              </a:lnSpc>
              <a:spcBef>
                <a:spcPts val="0"/>
              </a:spcBef>
              <a:spcAft>
                <a:spcPts val="0"/>
              </a:spcAft>
              <a:buFont typeface="細明體" pitchFamily="49" charset="-120"/>
              <a:buNone/>
            </a:pPr>
            <a:r>
              <a:rPr kumimoji="0" lang="en-US" altLang="zh-TW" sz="2600" b="1" smtClean="0">
                <a:solidFill>
                  <a:srgbClr val="0000FF"/>
                </a:solidFill>
                <a:latin typeface="Arial" pitchFamily="34" charset="0"/>
                <a:ea typeface="微軟正黑體" pitchFamily="34" charset="-120"/>
              </a:rPr>
              <a:t>(</a:t>
            </a:r>
            <a:r>
              <a:rPr kumimoji="0" lang="zh-TW" altLang="en-US" sz="2600" b="1" smtClean="0">
                <a:solidFill>
                  <a:srgbClr val="0000FF"/>
                </a:solidFill>
                <a:latin typeface="Arial" pitchFamily="34" charset="0"/>
                <a:ea typeface="微軟正黑體" pitchFamily="34" charset="-120"/>
              </a:rPr>
              <a:t>二</a:t>
            </a:r>
            <a:r>
              <a:rPr kumimoji="0" lang="en-US" altLang="zh-TW" sz="2600" b="1" smtClean="0">
                <a:solidFill>
                  <a:srgbClr val="0000FF"/>
                </a:solidFill>
                <a:latin typeface="Arial" pitchFamily="34" charset="0"/>
                <a:ea typeface="微軟正黑體" pitchFamily="34" charset="-120"/>
              </a:rPr>
              <a:t>)</a:t>
            </a:r>
            <a:r>
              <a:rPr kumimoji="0" lang="zh-TW" altLang="en-US" sz="2600" b="1" u="sng" dirty="0" smtClean="0">
                <a:solidFill>
                  <a:srgbClr val="006600"/>
                </a:solidFill>
                <a:uFill>
                  <a:solidFill>
                    <a:srgbClr val="800000"/>
                  </a:solidFill>
                </a:uFill>
                <a:latin typeface="Arial" pitchFamily="34" charset="0"/>
                <a:ea typeface="微軟正黑體" pitchFamily="34" charset="-120"/>
              </a:rPr>
              <a:t>政府採購諮詢小組</a:t>
            </a:r>
            <a:r>
              <a:rPr kumimoji="0" lang="zh-TW" altLang="en-US" sz="2600" b="1" dirty="0" smtClean="0">
                <a:solidFill>
                  <a:srgbClr val="0000FF"/>
                </a:solidFill>
                <a:latin typeface="Arial" pitchFamily="34" charset="0"/>
                <a:ea typeface="微軟正黑體" pitchFamily="34" charset="-120"/>
              </a:rPr>
              <a:t>協助解決契約認知歧異</a:t>
            </a:r>
            <a:endParaRPr kumimoji="0" lang="zh-TW" altLang="en-US" sz="2600" b="1" dirty="0">
              <a:solidFill>
                <a:srgbClr val="0000FF"/>
              </a:solidFill>
              <a:latin typeface="Arial" pitchFamily="34" charset="0"/>
              <a:ea typeface="微軟正黑體" pitchFamily="34" charset="-120"/>
            </a:endParaRPr>
          </a:p>
          <a:p>
            <a:pPr lvl="1" indent="-12700" algn="just" eaLnBrk="1" fontAlgn="auto" hangingPunct="1">
              <a:lnSpc>
                <a:spcPct val="95000"/>
              </a:lnSpc>
              <a:spcBef>
                <a:spcPts val="0"/>
              </a:spcBef>
              <a:spcAft>
                <a:spcPts val="0"/>
              </a:spcAft>
              <a:buFont typeface="細明體" pitchFamily="49" charset="-120"/>
              <a:buNone/>
            </a:pPr>
            <a:r>
              <a:rPr kumimoji="0" lang="zh-TW" altLang="en-US" sz="2600" b="1" dirty="0" smtClean="0">
                <a:solidFill>
                  <a:prstClr val="black"/>
                </a:solidFill>
                <a:latin typeface="Arial" pitchFamily="34" charset="0"/>
                <a:ea typeface="微軟正黑體" pitchFamily="34" charset="-120"/>
              </a:rPr>
              <a:t>自</a:t>
            </a:r>
            <a:r>
              <a:rPr kumimoji="0" lang="en-US" altLang="zh-TW" sz="2600" b="1" dirty="0" smtClean="0">
                <a:solidFill>
                  <a:prstClr val="black"/>
                </a:solidFill>
                <a:latin typeface="Arial" pitchFamily="34" charset="0"/>
                <a:ea typeface="微軟正黑體" pitchFamily="34" charset="-120"/>
              </a:rPr>
              <a:t>107</a:t>
            </a:r>
            <a:r>
              <a:rPr kumimoji="0" lang="zh-TW" altLang="en-US" sz="2600" b="1" dirty="0" smtClean="0">
                <a:solidFill>
                  <a:prstClr val="black"/>
                </a:solidFill>
                <a:latin typeface="Arial" pitchFamily="34" charset="0"/>
                <a:ea typeface="微軟正黑體" pitchFamily="34" charset="-120"/>
              </a:rPr>
              <a:t>年開始執行，截至</a:t>
            </a:r>
            <a:r>
              <a:rPr kumimoji="0" lang="en-US" altLang="zh-TW" sz="2600" b="1" dirty="0" smtClean="0">
                <a:solidFill>
                  <a:prstClr val="black"/>
                </a:solidFill>
                <a:latin typeface="Arial" pitchFamily="34" charset="0"/>
                <a:ea typeface="微軟正黑體" pitchFamily="34" charset="-120"/>
              </a:rPr>
              <a:t>112</a:t>
            </a:r>
            <a:r>
              <a:rPr kumimoji="0" lang="zh-TW" altLang="en-US" sz="2600" b="1" dirty="0" smtClean="0">
                <a:solidFill>
                  <a:prstClr val="black"/>
                </a:solidFill>
                <a:latin typeface="Arial" pitchFamily="34" charset="0"/>
                <a:ea typeface="微軟正黑體" pitchFamily="34" charset="-120"/>
              </a:rPr>
              <a:t>年</a:t>
            </a:r>
            <a:r>
              <a:rPr kumimoji="0" lang="en-US" altLang="zh-TW" sz="2600" b="1" dirty="0" smtClean="0">
                <a:solidFill>
                  <a:prstClr val="black"/>
                </a:solidFill>
                <a:latin typeface="Arial" pitchFamily="34" charset="0"/>
                <a:ea typeface="微軟正黑體" pitchFamily="34" charset="-120"/>
              </a:rPr>
              <a:t>12</a:t>
            </a:r>
            <a:r>
              <a:rPr kumimoji="0" lang="zh-TW" altLang="en-US" sz="2600" b="1" dirty="0" smtClean="0">
                <a:solidFill>
                  <a:prstClr val="black"/>
                </a:solidFill>
                <a:latin typeface="Arial" pitchFamily="34" charset="0"/>
                <a:ea typeface="微軟正黑體" pitchFamily="34" charset="-120"/>
              </a:rPr>
              <a:t>月底，計處理</a:t>
            </a:r>
            <a:r>
              <a:rPr kumimoji="0" lang="en-US" altLang="zh-TW" sz="2600" b="1" dirty="0" smtClean="0">
                <a:solidFill>
                  <a:prstClr val="black"/>
                </a:solidFill>
                <a:latin typeface="Arial" pitchFamily="34" charset="0"/>
                <a:ea typeface="微軟正黑體" pitchFamily="34" charset="-120"/>
              </a:rPr>
              <a:t>112</a:t>
            </a:r>
            <a:r>
              <a:rPr kumimoji="0" lang="zh-TW" altLang="en-US" sz="2600" b="1" dirty="0" smtClean="0">
                <a:solidFill>
                  <a:prstClr val="black"/>
                </a:solidFill>
                <a:latin typeface="Arial" pitchFamily="34" charset="0"/>
                <a:ea typeface="微軟正黑體" pitchFamily="34" charset="-120"/>
              </a:rPr>
              <a:t>場會議，採納本會建議者約</a:t>
            </a:r>
            <a:r>
              <a:rPr kumimoji="0" lang="en-US" altLang="zh-TW" sz="2600" b="1" dirty="0" smtClean="0">
                <a:solidFill>
                  <a:prstClr val="black"/>
                </a:solidFill>
                <a:latin typeface="Arial" pitchFamily="34" charset="0"/>
                <a:ea typeface="微軟正黑體" pitchFamily="34" charset="-120"/>
              </a:rPr>
              <a:t>73</a:t>
            </a:r>
            <a:r>
              <a:rPr kumimoji="0" lang="zh-TW" altLang="en-US" sz="2600" b="1" dirty="0" smtClean="0">
                <a:solidFill>
                  <a:prstClr val="black"/>
                </a:solidFill>
                <a:latin typeface="Arial" pitchFamily="34" charset="0"/>
                <a:ea typeface="微軟正黑體" pitchFamily="34" charset="-120"/>
              </a:rPr>
              <a:t>％，有助即時化解機關與廠商間關於契約條款之認知</a:t>
            </a:r>
            <a:r>
              <a:rPr kumimoji="0" lang="zh-TW" altLang="en-US" sz="2600" b="1" smtClean="0">
                <a:solidFill>
                  <a:prstClr val="black"/>
                </a:solidFill>
                <a:latin typeface="Arial" pitchFamily="34" charset="0"/>
                <a:ea typeface="微軟正黑體" pitchFamily="34" charset="-120"/>
              </a:rPr>
              <a:t>歧異。</a:t>
            </a:r>
            <a:endParaRPr kumimoji="0" lang="zh-TW" altLang="en-US" sz="2600" b="1" dirty="0">
              <a:solidFill>
                <a:srgbClr val="0000FF"/>
              </a:solidFill>
              <a:latin typeface="Arial" pitchFamily="34" charset="0"/>
              <a:ea typeface="微軟正黑體" pitchFamily="34" charset="-120"/>
            </a:endParaRPr>
          </a:p>
        </p:txBody>
      </p:sp>
    </p:spTree>
    <p:extLst>
      <p:ext uri="{BB962C8B-B14F-4D97-AF65-F5344CB8AC3E}">
        <p14:creationId xmlns:p14="http://schemas.microsoft.com/office/powerpoint/2010/main" val="2684793814"/>
      </p:ext>
    </p:extLst>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72C1E1F-B79C-46C5-8DD4-173EFF515061}" type="slidenum">
              <a:rPr lang="en-US" altLang="zh-TW" sz="1400" smtClean="0">
                <a:solidFill>
                  <a:srgbClr val="AD1F1F"/>
                </a:solidFill>
                <a:latin typeface="Times New Roman" panose="02020603050405020304" pitchFamily="18" charset="0"/>
              </a:rPr>
              <a:pPr>
                <a:spcBef>
                  <a:spcPct val="0"/>
                </a:spcBef>
                <a:buClrTx/>
                <a:buSzTx/>
                <a:buFontTx/>
                <a:buNone/>
                <a:defRPr/>
              </a:pPr>
              <a:t>238</a:t>
            </a:fld>
            <a:endParaRPr lang="en-US" altLang="zh-TW" sz="1400">
              <a:solidFill>
                <a:srgbClr val="AD1F1F"/>
              </a:solidFill>
              <a:latin typeface="Times New Roman" panose="02020603050405020304" pitchFamily="18" charset="0"/>
            </a:endParaRPr>
          </a:p>
        </p:txBody>
      </p:sp>
      <p:pic>
        <p:nvPicPr>
          <p:cNvPr id="2" name="圖片 1"/>
          <p:cNvPicPr>
            <a:picLocks noChangeAspect="1"/>
          </p:cNvPicPr>
          <p:nvPr/>
        </p:nvPicPr>
        <p:blipFill>
          <a:blip r:embed="rId3"/>
          <a:stretch>
            <a:fillRect/>
          </a:stretch>
        </p:blipFill>
        <p:spPr>
          <a:xfrm>
            <a:off x="2195512" y="44624"/>
            <a:ext cx="5472832" cy="6696744"/>
          </a:xfrm>
          <a:prstGeom prst="rect">
            <a:avLst/>
          </a:prstGeom>
        </p:spPr>
      </p:pic>
    </p:spTree>
    <p:extLst>
      <p:ext uri="{BB962C8B-B14F-4D97-AF65-F5344CB8AC3E}">
        <p14:creationId xmlns:p14="http://schemas.microsoft.com/office/powerpoint/2010/main" val="2263834788"/>
      </p:ext>
    </p:extLst>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5" name="圖片 4"/>
          <p:cNvPicPr>
            <a:picLocks noChangeAspect="1"/>
          </p:cNvPicPr>
          <p:nvPr/>
        </p:nvPicPr>
        <p:blipFill>
          <a:blip r:embed="rId3"/>
          <a:stretch>
            <a:fillRect/>
          </a:stretch>
        </p:blipFill>
        <p:spPr>
          <a:xfrm>
            <a:off x="72008" y="603807"/>
            <a:ext cx="8892480" cy="6137561"/>
          </a:xfrm>
          <a:prstGeom prst="rect">
            <a:avLst/>
          </a:prstGeom>
        </p:spPr>
      </p:pic>
      <p:sp>
        <p:nvSpPr>
          <p:cNvPr id="686082" name="Rectangle 2"/>
          <p:cNvSpPr>
            <a:spLocks noGrp="1" noChangeArrowheads="1"/>
          </p:cNvSpPr>
          <p:nvPr>
            <p:ph type="title"/>
          </p:nvPr>
        </p:nvSpPr>
        <p:spPr>
          <a:xfrm>
            <a:off x="1259507" y="103173"/>
            <a:ext cx="5040686" cy="716658"/>
          </a:xfrm>
        </p:spPr>
        <p:txBody>
          <a:bodyPr>
            <a:normAutofit/>
          </a:bodyPr>
          <a:lstStyle/>
          <a:p>
            <a:r>
              <a:rPr lang="zh-TW" altLang="en-US" sz="2800" b="1">
                <a:solidFill>
                  <a:srgbClr val="0000FF"/>
                </a:solidFill>
                <a:latin typeface="微軟正黑體" panose="020B0604030504040204" pitchFamily="34" charset="-120"/>
                <a:ea typeface="微軟正黑體" panose="020B0604030504040204" pitchFamily="34" charset="-120"/>
              </a:rPr>
              <a:t>工欲善其事 必先利其器</a:t>
            </a:r>
          </a:p>
        </p:txBody>
      </p:sp>
      <p:sp>
        <p:nvSpPr>
          <p:cNvPr id="8" name="投影片編號版面配置區 5"/>
          <p:cNvSpPr>
            <a:spLocks noGrp="1"/>
          </p:cNvSpPr>
          <p:nvPr>
            <p:ph type="sldNum" sz="quarter" idx="12"/>
          </p:nvPr>
        </p:nvSpPr>
        <p:spPr>
          <a:xfrm>
            <a:off x="179512" y="787783"/>
            <a:ext cx="916694" cy="264953"/>
          </a:xfrm>
        </p:spPr>
        <p:txBody>
          <a:bodyPr/>
          <a:lstStyle/>
          <a:p>
            <a:fld id="{3B58FE03-8809-463E-B9FD-77CF1DE0717D}" type="slidenum">
              <a:rPr lang="en-US" altLang="zh-TW"/>
              <a:pPr/>
              <a:t>239</a:t>
            </a:fld>
            <a:endParaRPr lang="en-US" altLang="zh-TW"/>
          </a:p>
        </p:txBody>
      </p:sp>
      <p:sp>
        <p:nvSpPr>
          <p:cNvPr id="686085" name="Rectangle 5"/>
          <p:cNvSpPr>
            <a:spLocks noChangeArrowheads="1"/>
          </p:cNvSpPr>
          <p:nvPr/>
        </p:nvSpPr>
        <p:spPr bwMode="auto">
          <a:xfrm>
            <a:off x="4968793" y="112408"/>
            <a:ext cx="278732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altLang="zh-TW" sz="2000" b="1">
                <a:solidFill>
                  <a:prstClr val="black"/>
                </a:solidFill>
                <a:cs typeface="Times New Roman" panose="02020603050405020304" pitchFamily="18" charset="0"/>
                <a:hlinkClick r:id="rId4"/>
              </a:rPr>
              <a:t>http://www.pcc.gov.tw</a:t>
            </a:r>
            <a:r>
              <a:rPr lang="en-US" altLang="zh-TW" sz="2000" b="1" smtClean="0">
                <a:solidFill>
                  <a:prstClr val="black"/>
                </a:solidFill>
                <a:cs typeface="Times New Roman" panose="02020603050405020304" pitchFamily="18" charset="0"/>
                <a:hlinkClick r:id="rId4"/>
              </a:rPr>
              <a:t>/</a:t>
            </a:r>
            <a:endParaRPr lang="en-US" altLang="zh-TW" sz="2000" b="1">
              <a:solidFill>
                <a:prstClr val="black"/>
              </a:solidFill>
              <a:cs typeface="Times New Roman" panose="02020603050405020304" pitchFamily="18" charset="0"/>
            </a:endParaRPr>
          </a:p>
        </p:txBody>
      </p:sp>
      <p:pic>
        <p:nvPicPr>
          <p:cNvPr id="2" name="圖片 1"/>
          <p:cNvPicPr>
            <a:picLocks noChangeAspect="1"/>
          </p:cNvPicPr>
          <p:nvPr/>
        </p:nvPicPr>
        <p:blipFill>
          <a:blip r:embed="rId5"/>
          <a:stretch>
            <a:fillRect/>
          </a:stretch>
        </p:blipFill>
        <p:spPr>
          <a:xfrm>
            <a:off x="1965198" y="4221088"/>
            <a:ext cx="3000375" cy="2162175"/>
          </a:xfrm>
          <a:prstGeom prst="rect">
            <a:avLst/>
          </a:prstGeom>
          <a:ln w="28575">
            <a:solidFill>
              <a:srgbClr val="FF0000"/>
            </a:solidFill>
          </a:ln>
        </p:spPr>
      </p:pic>
      <p:sp>
        <p:nvSpPr>
          <p:cNvPr id="4" name="橢圓 3"/>
          <p:cNvSpPr/>
          <p:nvPr/>
        </p:nvSpPr>
        <p:spPr>
          <a:xfrm>
            <a:off x="6948264" y="4437112"/>
            <a:ext cx="1044116" cy="43204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cxnSp>
        <p:nvCxnSpPr>
          <p:cNvPr id="6" name="弧形接點 5"/>
          <p:cNvCxnSpPr/>
          <p:nvPr/>
        </p:nvCxnSpPr>
        <p:spPr>
          <a:xfrm flipV="1">
            <a:off x="4965573" y="4653136"/>
            <a:ext cx="1893190" cy="972108"/>
          </a:xfrm>
          <a:prstGeom prst="curvedConnector3">
            <a:avLst/>
          </a:prstGeom>
          <a:ln w="57150">
            <a:solidFill>
              <a:srgbClr val="000099"/>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3167844" y="1219032"/>
            <a:ext cx="5888150" cy="430887"/>
          </a:xfrm>
          <a:prstGeom prst="rect">
            <a:avLst/>
          </a:prstGeom>
          <a:solidFill>
            <a:srgbClr val="800000"/>
          </a:solidFill>
        </p:spPr>
        <p:txBody>
          <a:bodyPr wrap="none" rtlCol="0">
            <a:spAutoFit/>
          </a:bodyPr>
          <a:lstStyle/>
          <a:p>
            <a:r>
              <a:rPr lang="zh-TW" altLang="en-US" sz="2200" smtClean="0">
                <a:solidFill>
                  <a:srgbClr val="FFFF00"/>
                </a:solidFill>
                <a:latin typeface="微軟正黑體" panose="020B0604030504040204" pitchFamily="34" charset="-120"/>
                <a:ea typeface="微軟正黑體" panose="020B0604030504040204" pitchFamily="34" charset="-120"/>
              </a:rPr>
              <a:t>工程會首頁</a:t>
            </a:r>
            <a:r>
              <a:rPr lang="en-US" altLang="zh-TW" sz="2200" smtClean="0">
                <a:solidFill>
                  <a:srgbClr val="FFFF00"/>
                </a:solidFill>
                <a:latin typeface="微軟正黑體" panose="020B0604030504040204" pitchFamily="34" charset="-120"/>
                <a:ea typeface="微軟正黑體" panose="020B0604030504040204" pitchFamily="34" charset="-120"/>
              </a:rPr>
              <a:t>&gt;</a:t>
            </a:r>
            <a:r>
              <a:rPr lang="zh-TW" altLang="en-US" sz="2200" smtClean="0">
                <a:solidFill>
                  <a:srgbClr val="FFFF00"/>
                </a:solidFill>
                <a:latin typeface="微軟正黑體" panose="020B0604030504040204" pitchFamily="34" charset="-120"/>
                <a:ea typeface="微軟正黑體" panose="020B0604030504040204" pitchFamily="34" charset="-120"/>
              </a:rPr>
              <a:t>服務園地</a:t>
            </a:r>
            <a:r>
              <a:rPr lang="en-US" altLang="zh-TW" sz="2200" smtClean="0">
                <a:solidFill>
                  <a:srgbClr val="FFFF00"/>
                </a:solidFill>
                <a:latin typeface="微軟正黑體" panose="020B0604030504040204" pitchFamily="34" charset="-120"/>
                <a:ea typeface="微軟正黑體" panose="020B0604030504040204" pitchFamily="34" charset="-120"/>
              </a:rPr>
              <a:t>&gt;</a:t>
            </a:r>
            <a:r>
              <a:rPr lang="zh-TW" altLang="en-US" sz="2200" smtClean="0">
                <a:solidFill>
                  <a:srgbClr val="FFFF00"/>
                </a:solidFill>
                <a:latin typeface="微軟正黑體" panose="020B0604030504040204" pitchFamily="34" charset="-120"/>
                <a:ea typeface="微軟正黑體" panose="020B0604030504040204" pitchFamily="34" charset="-120"/>
              </a:rPr>
              <a:t>教育訓練</a:t>
            </a:r>
            <a:r>
              <a:rPr lang="en-US" altLang="zh-TW" sz="2200" smtClean="0">
                <a:solidFill>
                  <a:srgbClr val="FFFF00"/>
                </a:solidFill>
                <a:latin typeface="微軟正黑體" panose="020B0604030504040204" pitchFamily="34" charset="-120"/>
                <a:ea typeface="微軟正黑體" panose="020B0604030504040204" pitchFamily="34" charset="-120"/>
              </a:rPr>
              <a:t>&gt;</a:t>
            </a:r>
            <a:r>
              <a:rPr lang="zh-TW" altLang="en-US" sz="2200" smtClean="0">
                <a:solidFill>
                  <a:srgbClr val="FFFF00"/>
                </a:solidFill>
                <a:latin typeface="微軟正黑體" panose="020B0604030504040204" pitchFamily="34" charset="-120"/>
                <a:ea typeface="微軟正黑體" panose="020B0604030504040204" pitchFamily="34" charset="-120"/>
              </a:rPr>
              <a:t>案例資料庫</a:t>
            </a:r>
            <a:endParaRPr lang="zh-TW" altLang="en-US" sz="2200">
              <a:solidFill>
                <a:srgbClr val="FFFF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120748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48602821-4C7D-4447-ACB5-E7514FDE8F82}" type="slidenum">
              <a:rPr lang="en-US" altLang="zh-TW" sz="1400" smtClean="0">
                <a:solidFill>
                  <a:srgbClr val="AD1F1F"/>
                </a:solidFill>
                <a:latin typeface="Times New Roman" panose="02020603050405020304" pitchFamily="18" charset="0"/>
              </a:rPr>
              <a:pPr>
                <a:spcBef>
                  <a:spcPct val="0"/>
                </a:spcBef>
                <a:buClrTx/>
                <a:buSzTx/>
                <a:buFontTx/>
                <a:buNone/>
                <a:defRPr/>
              </a:pPr>
              <a:t>24</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468313" y="404813"/>
            <a:ext cx="5975895" cy="730250"/>
          </a:xfrm>
        </p:spPr>
        <p:txBody>
          <a:bodyPr wrap="square" lIns="91440" tIns="45720" rIns="91440" bIns="45720" numCol="1" anchorCtr="0" compatLnSpc="1">
            <a:prstTxWarp prst="textNoShape">
              <a:avLst/>
            </a:prstTxWarp>
            <a:normAutofit/>
          </a:bodyPr>
          <a:lstStyle/>
          <a:p>
            <a:pPr eaLnBrk="1" hangingPunct="1">
              <a:defRPr/>
            </a:pPr>
            <a:r>
              <a:rPr lang="zh-TW" altLang="en-US" sz="3200" b="1" cap="none" smtClean="0">
                <a:solidFill>
                  <a:srgbClr val="003399"/>
                </a:solidFill>
                <a:effectLst/>
                <a:latin typeface="微軟正黑體" panose="020B0604030504040204" pitchFamily="34" charset="-120"/>
                <a:ea typeface="微軟正黑體" panose="020B0604030504040204" pitchFamily="34" charset="-120"/>
              </a:rPr>
              <a:t>分批、分別採購相關規定</a:t>
            </a:r>
            <a:endParaRPr lang="zh-TW" altLang="en-US" sz="3200" b="1" cap="none">
              <a:solidFill>
                <a:srgbClr val="003399"/>
              </a:solidFill>
              <a:effectLst/>
              <a:latin typeface="微軟正黑體" panose="020B0604030504040204" pitchFamily="34" charset="-120"/>
              <a:ea typeface="微軟正黑體" panose="020B0604030504040204" pitchFamily="34" charset="-120"/>
            </a:endParaRPr>
          </a:p>
        </p:txBody>
      </p:sp>
      <p:sp>
        <p:nvSpPr>
          <p:cNvPr id="98315" name="Rectangle 11"/>
          <p:cNvSpPr>
            <a:spLocks noChangeArrowheads="1"/>
          </p:cNvSpPr>
          <p:nvPr/>
        </p:nvSpPr>
        <p:spPr bwMode="auto">
          <a:xfrm>
            <a:off x="396056" y="1140234"/>
            <a:ext cx="8280400" cy="5205089"/>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en-US" altLang="zh-TW" sz="2800" b="1" smtClean="0">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中央機關未達公告金額採購招標辦法</a:t>
            </a:r>
            <a:r>
              <a:rPr lang="en-US" altLang="zh-TW" sz="2800" b="1" smtClean="0">
                <a:solidFill>
                  <a:srgbClr val="0000FF"/>
                </a:solidFill>
                <a:latin typeface="微軟正黑體" panose="020B0604030504040204" pitchFamily="34" charset="-120"/>
                <a:ea typeface="微軟正黑體" panose="020B0604030504040204" pitchFamily="34" charset="-120"/>
              </a:rPr>
              <a:t>》</a:t>
            </a:r>
            <a:r>
              <a:rPr lang="zh-TW" altLang="en-US" sz="2800" b="1" smtClean="0">
                <a:solidFill>
                  <a:srgbClr val="0000FF"/>
                </a:solidFill>
                <a:latin typeface="微軟正黑體" panose="020B0604030504040204" pitchFamily="34" charset="-120"/>
                <a:ea typeface="微軟正黑體" panose="020B0604030504040204" pitchFamily="34" charset="-120"/>
              </a:rPr>
              <a:t>第</a:t>
            </a:r>
            <a:r>
              <a:rPr lang="en-US" altLang="zh-TW" sz="2800" b="1" smtClean="0">
                <a:solidFill>
                  <a:srgbClr val="0000FF"/>
                </a:solidFill>
                <a:latin typeface="微軟正黑體" panose="020B0604030504040204" pitchFamily="34" charset="-120"/>
                <a:ea typeface="微軟正黑體" panose="020B0604030504040204" pitchFamily="34" charset="-120"/>
              </a:rPr>
              <a:t>5</a:t>
            </a:r>
            <a:r>
              <a:rPr lang="zh-TW" altLang="en-US" sz="2800" b="1" smtClean="0">
                <a:solidFill>
                  <a:srgbClr val="0000FF"/>
                </a:solidFill>
                <a:latin typeface="微軟正黑體" panose="020B0604030504040204" pitchFamily="34" charset="-120"/>
                <a:ea typeface="微軟正黑體" panose="020B0604030504040204" pitchFamily="34" charset="-120"/>
              </a:rPr>
              <a:t>條</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indent="358775" algn="just" eaLnBrk="1" hangingPunct="1">
              <a:spcBef>
                <a:spcPct val="20000"/>
              </a:spcBef>
              <a:buClr>
                <a:prstClr val="black"/>
              </a:buClr>
              <a:buSzPct val="75000"/>
              <a:defRPr/>
            </a:pP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公告金額十分之一以下</a:t>
            </a:r>
            <a:r>
              <a:rPr lang="zh-TW" altLang="en-US" sz="2800" b="1">
                <a:solidFill>
                  <a:srgbClr val="006600"/>
                </a:solidFill>
                <a:latin typeface="微軟正黑體" panose="020B0604030504040204" pitchFamily="34" charset="-120"/>
                <a:ea typeface="微軟正黑體" panose="020B0604030504040204" pitchFamily="34" charset="-120"/>
              </a:rPr>
              <a:t>採購之招標，得</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不經公告程序</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dbl">
                <a:solidFill>
                  <a:srgbClr val="006600"/>
                </a:solidFill>
                <a:uFill>
                  <a:solidFill>
                    <a:srgbClr val="FF0000"/>
                  </a:solidFill>
                </a:uFill>
                <a:latin typeface="微軟正黑體" panose="020B0604030504040204" pitchFamily="34" charset="-120"/>
                <a:ea typeface="微軟正黑體" panose="020B0604030504040204" pitchFamily="34" charset="-120"/>
              </a:rPr>
              <a:t>逕洽廠商採購</a:t>
            </a:r>
            <a:r>
              <a:rPr lang="zh-TW" altLang="en-US" sz="2800" b="1">
                <a:solidFill>
                  <a:srgbClr val="006600"/>
                </a:solidFill>
                <a:latin typeface="微軟正黑體" panose="020B0604030504040204" pitchFamily="34" charset="-120"/>
                <a:ea typeface="微軟正黑體" panose="020B0604030504040204" pitchFamily="34" charset="-120"/>
              </a:rPr>
              <a:t>，免提供報價或企劃書</a:t>
            </a:r>
            <a:r>
              <a:rPr lang="zh-TW" altLang="en-US" sz="2800" b="1" smtClean="0">
                <a:solidFill>
                  <a:srgbClr val="006600"/>
                </a:solidFill>
                <a:latin typeface="微軟正黑體" panose="020B0604030504040204" pitchFamily="34" charset="-120"/>
                <a:ea typeface="微軟正黑體" panose="020B0604030504040204" pitchFamily="34" charset="-120"/>
              </a:rPr>
              <a:t>。</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marL="261938" indent="-261938" algn="just" eaLnBrk="1" hangingPunct="1">
              <a:spcBef>
                <a:spcPts val="1200"/>
              </a:spcBef>
              <a:buClr>
                <a:prstClr val="black"/>
              </a:buClr>
              <a:buSzPct val="75000"/>
              <a:buFont typeface="Wingdings" pitchFamily="2" charset="2"/>
              <a:buChar char="l"/>
              <a:defRPr/>
            </a:pP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中央機關未達公告金額採購招標辦法</a:t>
            </a:r>
            <a:r>
              <a:rPr lang="en-US" altLang="zh-TW" sz="2800" b="1">
                <a:solidFill>
                  <a:srgbClr val="0000FF"/>
                </a:solidFill>
                <a:latin typeface="微軟正黑體" panose="020B0604030504040204" pitchFamily="34" charset="-120"/>
                <a:ea typeface="微軟正黑體" panose="020B0604030504040204" pitchFamily="34" charset="-120"/>
              </a:rPr>
              <a:t>》</a:t>
            </a:r>
            <a:r>
              <a:rPr lang="zh-TW" altLang="en-US" sz="2800" b="1" smtClean="0">
                <a:solidFill>
                  <a:srgbClr val="0000FF"/>
                </a:solidFill>
                <a:latin typeface="微軟正黑體" panose="020B0604030504040204" pitchFamily="34" charset="-120"/>
                <a:ea typeface="微軟正黑體" panose="020B0604030504040204" pitchFamily="34" charset="-120"/>
              </a:rPr>
              <a:t>第</a:t>
            </a:r>
            <a:r>
              <a:rPr lang="en-US" altLang="zh-TW" sz="2800" b="1" smtClean="0">
                <a:solidFill>
                  <a:srgbClr val="0000FF"/>
                </a:solidFill>
                <a:latin typeface="微軟正黑體" panose="020B0604030504040204" pitchFamily="34" charset="-120"/>
                <a:ea typeface="微軟正黑體" panose="020B0604030504040204" pitchFamily="34" charset="-120"/>
              </a:rPr>
              <a:t>6</a:t>
            </a:r>
            <a:r>
              <a:rPr lang="zh-TW" altLang="en-US" sz="2800" b="1" smtClean="0">
                <a:solidFill>
                  <a:srgbClr val="0000FF"/>
                </a:solidFill>
                <a:latin typeface="微軟正黑體" panose="020B0604030504040204" pitchFamily="34" charset="-120"/>
                <a:ea typeface="微軟正黑體" panose="020B0604030504040204" pitchFamily="34" charset="-120"/>
              </a:rPr>
              <a:t>條</a:t>
            </a:r>
            <a:endParaRPr lang="en-US" altLang="zh-TW" sz="2800" b="1" dirty="0">
              <a:solidFill>
                <a:srgbClr val="0000FF"/>
              </a:solidFill>
              <a:latin typeface="微軟正黑體" panose="020B0604030504040204" pitchFamily="34" charset="-120"/>
              <a:ea typeface="微軟正黑體" panose="020B0604030504040204" pitchFamily="34" charset="-120"/>
            </a:endParaRPr>
          </a:p>
          <a:p>
            <a:pPr marL="0" lvl="1" indent="366713" algn="just" eaLnBrk="1" hangingPunct="1">
              <a:buClr>
                <a:srgbClr val="006600"/>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機關不得意圖規避本辦法之適用，分批辦理未達公告金額但逾公告金額十分之一之採購。</a:t>
            </a:r>
            <a:endParaRPr lang="en-US" altLang="zh-TW" sz="2800" b="1" dirty="0">
              <a:solidFill>
                <a:srgbClr val="00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02595100"/>
      </p:ext>
    </p:extLst>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687107" name="Picture 3" descr="ScreenHunter_12 S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908720"/>
            <a:ext cx="8064896" cy="5544616"/>
          </a:xfrm>
          <a:prstGeom prst="rect">
            <a:avLst/>
          </a:prstGeom>
          <a:noFill/>
          <a:ln w="28575">
            <a:solidFill>
              <a:srgbClr val="800000"/>
            </a:solidFill>
          </a:ln>
          <a:extLst>
            <a:ext uri="{909E8E84-426E-40DD-AFC4-6F175D3DCCD1}">
              <a14:hiddenFill xmlns:a14="http://schemas.microsoft.com/office/drawing/2010/main">
                <a:solidFill>
                  <a:srgbClr val="FFFFFF"/>
                </a:solidFill>
              </a14:hiddenFill>
            </a:ext>
          </a:extLst>
        </p:spPr>
      </p:pic>
      <p:sp>
        <p:nvSpPr>
          <p:cNvPr id="8" name="投影片編號版面配置區 3"/>
          <p:cNvSpPr>
            <a:spLocks noGrp="1"/>
          </p:cNvSpPr>
          <p:nvPr>
            <p:ph type="sldNum" sz="quarter" idx="12"/>
          </p:nvPr>
        </p:nvSpPr>
        <p:spPr>
          <a:xfrm>
            <a:off x="107504" y="836712"/>
            <a:ext cx="720080" cy="316196"/>
          </a:xfrm>
        </p:spPr>
        <p:txBody>
          <a:bodyPr/>
          <a:lstStyle/>
          <a:p>
            <a:fld id="{7E4A4A1A-0EF5-4B3B-B093-E881583188E8}" type="slidenum">
              <a:rPr lang="en-US" altLang="zh-TW"/>
              <a:pPr/>
              <a:t>240</a:t>
            </a:fld>
            <a:endParaRPr lang="en-US" altLang="zh-TW"/>
          </a:p>
        </p:txBody>
      </p:sp>
      <p:sp>
        <p:nvSpPr>
          <p:cNvPr id="687106" name="Rectangle 2"/>
          <p:cNvSpPr>
            <a:spLocks noGrp="1" noChangeArrowheads="1"/>
          </p:cNvSpPr>
          <p:nvPr>
            <p:ph type="title" idx="4294967295"/>
          </p:nvPr>
        </p:nvSpPr>
        <p:spPr>
          <a:xfrm>
            <a:off x="827585" y="129239"/>
            <a:ext cx="5040560" cy="694407"/>
          </a:xfrm>
        </p:spPr>
        <p:txBody>
          <a:bodyPr/>
          <a:lstStyle/>
          <a:p>
            <a:r>
              <a:rPr lang="zh-TW" altLang="en-US" b="1">
                <a:solidFill>
                  <a:srgbClr val="0000FF"/>
                </a:solidFill>
                <a:latin typeface="微軟正黑體" panose="020B0604030504040204" pitchFamily="34" charset="-120"/>
                <a:ea typeface="微軟正黑體" panose="020B0604030504040204" pitchFamily="34" charset="-120"/>
              </a:rPr>
              <a:t>工欲善其事 必先利其器</a:t>
            </a:r>
          </a:p>
        </p:txBody>
      </p:sp>
      <p:sp>
        <p:nvSpPr>
          <p:cNvPr id="687108" name="Rectangle 4"/>
          <p:cNvSpPr>
            <a:spLocks noChangeArrowheads="1"/>
          </p:cNvSpPr>
          <p:nvPr/>
        </p:nvSpPr>
        <p:spPr bwMode="auto">
          <a:xfrm>
            <a:off x="5652120" y="316114"/>
            <a:ext cx="350474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TW" sz="2000" b="1" smtClean="0">
                <a:solidFill>
                  <a:prstClr val="black"/>
                </a:solidFill>
                <a:cs typeface="Times New Roman" panose="02020603050405020304" pitchFamily="18" charset="0"/>
              </a:rPr>
              <a:t>https</a:t>
            </a:r>
            <a:r>
              <a:rPr lang="en-US" altLang="zh-TW" sz="2000" b="1">
                <a:solidFill>
                  <a:prstClr val="black"/>
                </a:solidFill>
                <a:cs typeface="Times New Roman" panose="02020603050405020304" pitchFamily="18" charset="0"/>
              </a:rPr>
              <a:t>://fjudkm.judicial.gov.tw/</a:t>
            </a:r>
          </a:p>
        </p:txBody>
      </p:sp>
      <p:sp>
        <p:nvSpPr>
          <p:cNvPr id="2" name="橢圓 1"/>
          <p:cNvSpPr/>
          <p:nvPr/>
        </p:nvSpPr>
        <p:spPr>
          <a:xfrm>
            <a:off x="1907704" y="3645024"/>
            <a:ext cx="1584176" cy="36004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altLang="zh-TW" sz="1800" smtClean="0">
                <a:solidFill>
                  <a:prstClr val="white"/>
                </a:solidFill>
              </a:rPr>
              <a:t>+</a:t>
            </a:r>
            <a:endParaRPr lang="zh-TW" altLang="en-US" sz="1800">
              <a:solidFill>
                <a:prstClr val="white"/>
              </a:solidFill>
            </a:endParaRPr>
          </a:p>
        </p:txBody>
      </p:sp>
      <p:sp>
        <p:nvSpPr>
          <p:cNvPr id="7" name="橢圓 6"/>
          <p:cNvSpPr/>
          <p:nvPr/>
        </p:nvSpPr>
        <p:spPr>
          <a:xfrm>
            <a:off x="3851920" y="3212976"/>
            <a:ext cx="1296144" cy="21602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altLang="zh-TW" sz="1800" smtClean="0">
                <a:solidFill>
                  <a:prstClr val="white"/>
                </a:solidFill>
              </a:rPr>
              <a:t>+</a:t>
            </a:r>
            <a:endParaRPr lang="zh-TW" altLang="en-US" sz="1800">
              <a:solidFill>
                <a:prstClr val="white"/>
              </a:solidFill>
            </a:endParaRPr>
          </a:p>
        </p:txBody>
      </p:sp>
    </p:spTree>
    <p:extLst>
      <p:ext uri="{BB962C8B-B14F-4D97-AF65-F5344CB8AC3E}">
        <p14:creationId xmlns:p14="http://schemas.microsoft.com/office/powerpoint/2010/main" val="3839472443"/>
      </p:ext>
    </p:extLst>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投影片編號版面配置區 3"/>
          <p:cNvSpPr>
            <a:spLocks noGrp="1"/>
          </p:cNvSpPr>
          <p:nvPr>
            <p:ph type="sldNum" sz="quarter" idx="12"/>
          </p:nvPr>
        </p:nvSpPr>
        <p:spPr>
          <a:xfrm>
            <a:off x="107504" y="836712"/>
            <a:ext cx="720080" cy="316196"/>
          </a:xfrm>
        </p:spPr>
        <p:txBody>
          <a:bodyPr/>
          <a:lstStyle/>
          <a:p>
            <a:fld id="{7E4A4A1A-0EF5-4B3B-B093-E881583188E8}" type="slidenum">
              <a:rPr lang="en-US" altLang="zh-TW"/>
              <a:pPr/>
              <a:t>241</a:t>
            </a:fld>
            <a:endParaRPr lang="en-US" altLang="zh-TW"/>
          </a:p>
        </p:txBody>
      </p:sp>
      <p:pic>
        <p:nvPicPr>
          <p:cNvPr id="3" name="圖片 2"/>
          <p:cNvPicPr>
            <a:picLocks noChangeAspect="1"/>
          </p:cNvPicPr>
          <p:nvPr/>
        </p:nvPicPr>
        <p:blipFill>
          <a:blip r:embed="rId3"/>
          <a:stretch>
            <a:fillRect/>
          </a:stretch>
        </p:blipFill>
        <p:spPr>
          <a:xfrm>
            <a:off x="2231740" y="0"/>
            <a:ext cx="5616624" cy="6813376"/>
          </a:xfrm>
          <a:prstGeom prst="rect">
            <a:avLst/>
          </a:prstGeom>
          <a:ln>
            <a:solidFill>
              <a:srgbClr val="0000FF"/>
            </a:solidFill>
          </a:ln>
        </p:spPr>
      </p:pic>
      <p:sp>
        <p:nvSpPr>
          <p:cNvPr id="9" name="Rectangle 4"/>
          <p:cNvSpPr>
            <a:spLocks noChangeArrowheads="1"/>
          </p:cNvSpPr>
          <p:nvPr/>
        </p:nvSpPr>
        <p:spPr bwMode="auto">
          <a:xfrm>
            <a:off x="215516" y="1556792"/>
            <a:ext cx="187220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zh-TW" altLang="en-US" sz="2000" b="1" smtClean="0">
                <a:solidFill>
                  <a:prstClr val="black"/>
                </a:solidFill>
                <a:cs typeface="Times New Roman" panose="02020603050405020304" pitchFamily="18" charset="0"/>
              </a:rPr>
              <a:t>網址：</a:t>
            </a:r>
            <a:endParaRPr lang="en-US" altLang="zh-TW" sz="2000" b="1" smtClean="0">
              <a:solidFill>
                <a:prstClr val="black"/>
              </a:solidFill>
              <a:cs typeface="Times New Roman" panose="02020603050405020304" pitchFamily="18" charset="0"/>
            </a:endParaRPr>
          </a:p>
          <a:p>
            <a:pPr eaLnBrk="1" hangingPunct="1"/>
            <a:r>
              <a:rPr lang="en-US" altLang="zh-TW" sz="2000" b="1" smtClean="0">
                <a:solidFill>
                  <a:prstClr val="black"/>
                </a:solidFill>
                <a:cs typeface="Times New Roman" panose="02020603050405020304" pitchFamily="18" charset="0"/>
              </a:rPr>
              <a:t>https</a:t>
            </a:r>
            <a:r>
              <a:rPr lang="en-US" altLang="zh-TW" sz="2000" b="1">
                <a:solidFill>
                  <a:prstClr val="black"/>
                </a:solidFill>
                <a:cs typeface="Times New Roman" panose="02020603050405020304" pitchFamily="18" charset="0"/>
              </a:rPr>
              <a:t>://fjudkm.judicial.gov.tw/</a:t>
            </a:r>
          </a:p>
        </p:txBody>
      </p:sp>
      <p:sp>
        <p:nvSpPr>
          <p:cNvPr id="4" name="矩形 3"/>
          <p:cNvSpPr/>
          <p:nvPr/>
        </p:nvSpPr>
        <p:spPr>
          <a:xfrm>
            <a:off x="2411760" y="1772816"/>
            <a:ext cx="2160240" cy="4752528"/>
          </a:xfrm>
          <a:prstGeom prst="rect">
            <a:avLst/>
          </a:prstGeom>
          <a:noFill/>
          <a:ln w="38100">
            <a:solidFill>
              <a:srgbClr val="0000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zh-TW" altLang="en-US" sz="1800">
              <a:solidFill>
                <a:prstClr val="black"/>
              </a:solidFill>
            </a:endParaRPr>
          </a:p>
        </p:txBody>
      </p:sp>
      <p:sp>
        <p:nvSpPr>
          <p:cNvPr id="10" name="矩形 9"/>
          <p:cNvSpPr/>
          <p:nvPr/>
        </p:nvSpPr>
        <p:spPr>
          <a:xfrm>
            <a:off x="5292080" y="1052736"/>
            <a:ext cx="2304256" cy="4752528"/>
          </a:xfrm>
          <a:prstGeom prst="rect">
            <a:avLst/>
          </a:prstGeom>
          <a:noFill/>
          <a:ln w="38100">
            <a:solidFill>
              <a:srgbClr val="0000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zh-TW" altLang="en-US" sz="1800">
              <a:solidFill>
                <a:prstClr val="black"/>
              </a:solidFill>
            </a:endParaRPr>
          </a:p>
        </p:txBody>
      </p:sp>
    </p:spTree>
    <p:extLst>
      <p:ext uri="{BB962C8B-B14F-4D97-AF65-F5344CB8AC3E}">
        <p14:creationId xmlns:p14="http://schemas.microsoft.com/office/powerpoint/2010/main" val="2115534484"/>
      </p:ext>
    </p:extLst>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34178" name="Text Box 2"/>
          <p:cNvSpPr txBox="1">
            <a:spLocks noChangeArrowheads="1"/>
          </p:cNvSpPr>
          <p:nvPr/>
        </p:nvSpPr>
        <p:spPr bwMode="auto">
          <a:xfrm>
            <a:off x="1182688" y="1195388"/>
            <a:ext cx="6629400"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eaLnBrk="1" hangingPunct="1">
              <a:spcBef>
                <a:spcPct val="50000"/>
              </a:spcBef>
              <a:buClrTx/>
              <a:buSzTx/>
              <a:buFontTx/>
              <a:buNone/>
            </a:pPr>
            <a:r>
              <a:rPr lang="zh-TW" altLang="en-US" sz="6000" b="1">
                <a:solidFill>
                  <a:srgbClr val="0E024A"/>
                </a:solidFill>
                <a:latin typeface="Times New Roman" panose="02020603050405020304" pitchFamily="18" charset="0"/>
                <a:ea typeface="標楷體" panose="03000509000000000000" pitchFamily="65" charset="-120"/>
              </a:rPr>
              <a:t>簡　報　結　束</a:t>
            </a:r>
          </a:p>
          <a:p>
            <a:pPr algn="ctr" eaLnBrk="1" hangingPunct="1">
              <a:spcBef>
                <a:spcPct val="50000"/>
              </a:spcBef>
              <a:buClrTx/>
              <a:buSzTx/>
              <a:buFontTx/>
              <a:buNone/>
            </a:pPr>
            <a:r>
              <a:rPr lang="zh-TW" altLang="en-US" sz="6000" b="1">
                <a:solidFill>
                  <a:srgbClr val="0E024A"/>
                </a:solidFill>
                <a:latin typeface="Times New Roman" panose="02020603050405020304" pitchFamily="18" charset="0"/>
                <a:ea typeface="標楷體" panose="03000509000000000000" pitchFamily="65" charset="-120"/>
              </a:rPr>
              <a:t>敬　請　賜　教</a:t>
            </a:r>
          </a:p>
        </p:txBody>
      </p:sp>
      <p:sp>
        <p:nvSpPr>
          <p:cNvPr id="371715" name="Text Box 3"/>
          <p:cNvSpPr txBox="1">
            <a:spLocks noChangeArrowheads="1"/>
          </p:cNvSpPr>
          <p:nvPr/>
        </p:nvSpPr>
        <p:spPr bwMode="auto">
          <a:xfrm>
            <a:off x="1368425" y="4254500"/>
            <a:ext cx="7219950" cy="646113"/>
          </a:xfrm>
          <a:prstGeom prst="rect">
            <a:avLst/>
          </a:prstGeom>
          <a:noFill/>
          <a:ln w="9525">
            <a:noFill/>
            <a:miter lim="800000"/>
            <a:headEnd/>
            <a:tailEnd/>
          </a:ln>
          <a:effectLst/>
        </p:spPr>
        <p:txBody>
          <a:bodyPr>
            <a:spAutoFit/>
          </a:bodyPr>
          <a:lstStyle/>
          <a:p>
            <a:pPr eaLnBrk="1" hangingPunct="1">
              <a:defRPr/>
            </a:pPr>
            <a:r>
              <a:rPr lang="en-US" altLang="zh-TW" sz="3600" b="1">
                <a:solidFill>
                  <a:srgbClr val="006600"/>
                </a:solidFill>
                <a:effectLst>
                  <a:outerShdw blurRad="38100" dist="38100" dir="2700000" algn="tl">
                    <a:srgbClr val="000000"/>
                  </a:outerShdw>
                </a:effectLst>
                <a:ea typeface="新細明體" charset="-120"/>
              </a:rPr>
              <a:t>e-mail</a:t>
            </a:r>
            <a:r>
              <a:rPr lang="zh-TW" altLang="en-US" sz="3600" b="1">
                <a:solidFill>
                  <a:srgbClr val="006600"/>
                </a:solidFill>
                <a:effectLst>
                  <a:outerShdw blurRad="38100" dist="38100" dir="2700000" algn="tl">
                    <a:srgbClr val="000000"/>
                  </a:outerShdw>
                </a:effectLst>
                <a:ea typeface="新細明體" charset="-120"/>
              </a:rPr>
              <a:t>：</a:t>
            </a:r>
            <a:r>
              <a:rPr lang="en-US" altLang="zh-TW" sz="3600" b="1">
                <a:solidFill>
                  <a:srgbClr val="006600"/>
                </a:solidFill>
                <a:effectLst>
                  <a:outerShdw blurRad="38100" dist="38100" dir="2700000" algn="tl">
                    <a:srgbClr val="000000"/>
                  </a:outerShdw>
                </a:effectLst>
                <a:ea typeface="新細明體" charset="-120"/>
              </a:rPr>
              <a:t>luckychuan99@gmail.com</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A99E50E-AC2A-4043-A910-B79F96DED03A}" type="slidenum">
              <a:rPr lang="en-US" altLang="zh-TW" sz="1400" smtClean="0">
                <a:solidFill>
                  <a:srgbClr val="AD1F1F"/>
                </a:solidFill>
                <a:latin typeface="Times New Roman" panose="02020603050405020304" pitchFamily="18" charset="0"/>
              </a:rPr>
              <a:pPr>
                <a:spcBef>
                  <a:spcPct val="0"/>
                </a:spcBef>
                <a:buClrTx/>
                <a:buSzTx/>
                <a:buFontTx/>
                <a:buNone/>
                <a:defRPr/>
              </a:pPr>
              <a:t>25</a:t>
            </a:fld>
            <a:endParaRPr lang="en-US" altLang="zh-TW" sz="140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51520" y="620688"/>
            <a:ext cx="8599747" cy="1800200"/>
          </a:xfrm>
          <a:prstGeom prst="rect">
            <a:avLst/>
          </a:prstGeom>
          <a:noFill/>
          <a:ln w="9525">
            <a:noFill/>
            <a:miter lim="800000"/>
            <a:headEnd/>
            <a:tailEnd/>
          </a:ln>
          <a:effectLst/>
        </p:spPr>
        <p:txBody>
          <a:bodyPr/>
          <a:lstStyle/>
          <a:p>
            <a:pPr algn="just" eaLnBrk="1" hangingPunct="1">
              <a:lnSpc>
                <a:spcPts val="3000"/>
              </a:lnSpc>
              <a:spcBef>
                <a:spcPts val="0"/>
              </a:spcBef>
              <a:buClr>
                <a:prstClr val="black"/>
              </a:buClr>
              <a:buSzPct val="75000"/>
              <a:defRPr/>
            </a:pPr>
            <a:r>
              <a:rPr lang="en-US" altLang="zh-TW" sz="2800" b="1">
                <a:solidFill>
                  <a:srgbClr val="0000FF"/>
                </a:solidFill>
                <a:latin typeface="微軟正黑體" panose="020B0604030504040204" pitchFamily="34" charset="-120"/>
                <a:ea typeface="微軟正黑體" panose="020B0604030504040204" pitchFamily="34" charset="-120"/>
              </a:rPr>
              <a:t>113</a:t>
            </a:r>
            <a:r>
              <a:rPr lang="zh-TW" altLang="en-US" sz="2800" b="1">
                <a:solidFill>
                  <a:srgbClr val="0000FF"/>
                </a:solidFill>
                <a:latin typeface="微軟正黑體" panose="020B0604030504040204" pitchFamily="34" charset="-120"/>
                <a:ea typeface="微軟正黑體" panose="020B0604030504040204" pitchFamily="34" charset="-120"/>
              </a:rPr>
              <a:t>年</a:t>
            </a:r>
            <a:r>
              <a:rPr lang="en-US" altLang="zh-TW" sz="2800" b="1">
                <a:solidFill>
                  <a:srgbClr val="0000FF"/>
                </a:solidFill>
                <a:latin typeface="微軟正黑體" panose="020B0604030504040204" pitchFamily="34" charset="-120"/>
                <a:ea typeface="微軟正黑體" panose="020B0604030504040204" pitchFamily="34" charset="-120"/>
              </a:rPr>
              <a:t>05</a:t>
            </a:r>
            <a:r>
              <a:rPr lang="zh-TW" altLang="en-US" sz="2800" b="1">
                <a:solidFill>
                  <a:srgbClr val="0000FF"/>
                </a:solidFill>
                <a:latin typeface="微軟正黑體" panose="020B0604030504040204" pitchFamily="34" charset="-120"/>
                <a:ea typeface="微軟正黑體" panose="020B0604030504040204" pitchFamily="34" charset="-120"/>
              </a:rPr>
              <a:t>月</a:t>
            </a:r>
            <a:r>
              <a:rPr lang="en-US" altLang="zh-TW" sz="2800" b="1">
                <a:solidFill>
                  <a:srgbClr val="0000FF"/>
                </a:solidFill>
                <a:latin typeface="微軟正黑體" panose="020B0604030504040204" pitchFamily="34" charset="-120"/>
                <a:ea typeface="微軟正黑體" panose="020B0604030504040204" pitchFamily="34" charset="-120"/>
              </a:rPr>
              <a:t>07</a:t>
            </a:r>
            <a:r>
              <a:rPr lang="zh-TW" altLang="en-US" sz="2800" b="1">
                <a:solidFill>
                  <a:srgbClr val="0000FF"/>
                </a:solidFill>
                <a:latin typeface="微軟正黑體" panose="020B0604030504040204" pitchFamily="34" charset="-120"/>
                <a:ea typeface="微軟正黑體" panose="020B0604030504040204" pitchFamily="34" charset="-120"/>
              </a:rPr>
              <a:t>日工程企字第</a:t>
            </a:r>
            <a:r>
              <a:rPr lang="en-US" altLang="zh-TW" sz="2800" b="1">
                <a:solidFill>
                  <a:srgbClr val="0000FF"/>
                </a:solidFill>
                <a:latin typeface="微軟正黑體" panose="020B0604030504040204" pitchFamily="34" charset="-120"/>
                <a:ea typeface="微軟正黑體" panose="020B0604030504040204" pitchFamily="34" charset="-120"/>
              </a:rPr>
              <a:t>11200138971</a:t>
            </a:r>
            <a:r>
              <a:rPr lang="zh-TW" altLang="en-US" sz="2800" b="1">
                <a:solidFill>
                  <a:srgbClr val="0000FF"/>
                </a:solidFill>
                <a:latin typeface="微軟正黑體" panose="020B0604030504040204" pitchFamily="34" charset="-120"/>
                <a:ea typeface="微軟正黑體" panose="020B0604030504040204" pitchFamily="34" charset="-120"/>
              </a:rPr>
              <a:t>號函</a:t>
            </a:r>
            <a:endParaRPr lang="en-US" altLang="zh-TW" sz="2800" b="1">
              <a:solidFill>
                <a:srgbClr val="C00000"/>
              </a:solidFill>
              <a:latin typeface="微軟正黑體" panose="020B0604030504040204" pitchFamily="34" charset="-120"/>
              <a:ea typeface="微軟正黑體" panose="020B0604030504040204" pitchFamily="34" charset="-120"/>
            </a:endParaRPr>
          </a:p>
          <a:p>
            <a:pPr marL="0" lvl="1" indent="360363" algn="just" eaLnBrk="1" hangingPunct="1">
              <a:spcBef>
                <a:spcPts val="600"/>
              </a:spcBef>
              <a:buClr>
                <a:srgbClr val="006600"/>
              </a:buClr>
              <a:buSzPct val="75000"/>
              <a:defRPr/>
            </a:pPr>
            <a:r>
              <a:rPr lang="zh-TW" altLang="en-US" sz="2800" b="1" spc="-100">
                <a:solidFill>
                  <a:srgbClr val="000099"/>
                </a:solidFill>
                <a:latin typeface="微軟正黑體" panose="020B0604030504040204" pitchFamily="34" charset="-120"/>
                <a:ea typeface="微軟正黑體" panose="020B0604030504040204" pitchFamily="34" charset="-120"/>
              </a:rPr>
              <a:t>為利機關辦理小額採購，提升採購品質及效率，避免機關不熟悉採購程序，違反法令辦理逾公告金額十分之一之採購，本會訂定「</a:t>
            </a:r>
            <a:r>
              <a:rPr lang="zh-TW" altLang="en-US" sz="2800" b="1" spc="-100">
                <a:solidFill>
                  <a:srgbClr val="C00000"/>
                </a:solidFill>
                <a:latin typeface="微軟正黑體" panose="020B0604030504040204" pitchFamily="34" charset="-120"/>
                <a:ea typeface="微軟正黑體" panose="020B0604030504040204" pitchFamily="34" charset="-120"/>
              </a:rPr>
              <a:t>機關辦理小額採購作業指引</a:t>
            </a:r>
            <a:r>
              <a:rPr lang="zh-TW" altLang="en-US" sz="2800" b="1" spc="-100">
                <a:solidFill>
                  <a:srgbClr val="000099"/>
                </a:solidFill>
                <a:latin typeface="微軟正黑體" panose="020B0604030504040204" pitchFamily="34" charset="-120"/>
                <a:ea typeface="微軟正黑體" panose="020B0604030504040204" pitchFamily="34" charset="-120"/>
              </a:rPr>
              <a:t>」。</a:t>
            </a:r>
            <a:endParaRPr lang="zh-TW" altLang="en-US" sz="2800" b="1" spc="-100" dirty="0">
              <a:solidFill>
                <a:srgbClr val="000099"/>
              </a:solidFill>
              <a:latin typeface="微軟正黑體" panose="020B0604030504040204" pitchFamily="34" charset="-120"/>
              <a:ea typeface="微軟正黑體" panose="020B0604030504040204" pitchFamily="34" charset="-120"/>
            </a:endParaRPr>
          </a:p>
        </p:txBody>
      </p:sp>
      <p:sp>
        <p:nvSpPr>
          <p:cNvPr id="5" name="Rectangle 11"/>
          <p:cNvSpPr>
            <a:spLocks noChangeArrowheads="1"/>
          </p:cNvSpPr>
          <p:nvPr/>
        </p:nvSpPr>
        <p:spPr bwMode="auto">
          <a:xfrm>
            <a:off x="256729" y="2672916"/>
            <a:ext cx="8599747" cy="1800200"/>
          </a:xfrm>
          <a:prstGeom prst="rect">
            <a:avLst/>
          </a:prstGeom>
          <a:noFill/>
          <a:ln w="9525">
            <a:noFill/>
            <a:miter lim="800000"/>
            <a:headEnd/>
            <a:tailEnd/>
          </a:ln>
          <a:effectLst/>
        </p:spPr>
        <p:txBody>
          <a:bodyPr/>
          <a:lstStyle/>
          <a:p>
            <a:pPr algn="just" eaLnBrk="1" hangingPunct="1">
              <a:lnSpc>
                <a:spcPts val="3000"/>
              </a:lnSpc>
              <a:spcBef>
                <a:spcPts val="0"/>
              </a:spcBef>
              <a:buClr>
                <a:prstClr val="black"/>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「機關辦理小額採購作業指引」</a:t>
            </a:r>
            <a:endParaRPr lang="en-US" altLang="zh-TW" sz="2800" b="1">
              <a:solidFill>
                <a:srgbClr val="006600"/>
              </a:solidFill>
              <a:latin typeface="微軟正黑體" panose="020B0604030504040204" pitchFamily="34" charset="-120"/>
              <a:ea typeface="微軟正黑體" panose="020B0604030504040204" pitchFamily="34" charset="-120"/>
            </a:endParaRPr>
          </a:p>
          <a:p>
            <a:pPr marL="0" lvl="1" algn="just" eaLnBrk="1" hangingPunct="1">
              <a:spcBef>
                <a:spcPts val="600"/>
              </a:spcBef>
              <a:buClr>
                <a:srgbClr val="006600"/>
              </a:buClr>
              <a:buSzPct val="75000"/>
              <a:defRPr/>
            </a:pPr>
            <a:r>
              <a:rPr lang="zh-TW" altLang="en-US" sz="2800" b="1" spc="-100">
                <a:solidFill>
                  <a:srgbClr val="000099"/>
                </a:solidFill>
                <a:latin typeface="微軟正黑體" panose="020B0604030504040204" pitchFamily="34" charset="-120"/>
                <a:ea typeface="微軟正黑體" panose="020B0604030504040204" pitchFamily="34" charset="-120"/>
              </a:rPr>
              <a:t>依中央機關未達公告金額採購招標辦法第</a:t>
            </a:r>
            <a:r>
              <a:rPr lang="en-US" altLang="zh-TW" sz="2800" b="1" spc="-100">
                <a:solidFill>
                  <a:srgbClr val="000099"/>
                </a:solidFill>
                <a:latin typeface="微軟正黑體" panose="020B0604030504040204" pitchFamily="34" charset="-120"/>
                <a:ea typeface="微軟正黑體" panose="020B0604030504040204" pitchFamily="34" charset="-120"/>
              </a:rPr>
              <a:t>5</a:t>
            </a:r>
            <a:r>
              <a:rPr lang="zh-TW" altLang="en-US" sz="2800" b="1" spc="-100">
                <a:solidFill>
                  <a:srgbClr val="000099"/>
                </a:solidFill>
                <a:latin typeface="微軟正黑體" panose="020B0604030504040204" pitchFamily="34" charset="-120"/>
                <a:ea typeface="微軟正黑體" panose="020B0604030504040204" pitchFamily="34" charset="-120"/>
              </a:rPr>
              <a:t>條規定，</a:t>
            </a:r>
            <a:r>
              <a:rPr lang="zh-TW" altLang="en-US" sz="2800" b="1" u="dbl" spc="-100">
                <a:solidFill>
                  <a:srgbClr val="000099"/>
                </a:solidFill>
                <a:uFill>
                  <a:solidFill>
                    <a:srgbClr val="FF0000"/>
                  </a:solidFill>
                </a:uFill>
                <a:latin typeface="微軟正黑體" panose="020B0604030504040204" pitchFamily="34" charset="-120"/>
                <a:ea typeface="微軟正黑體" panose="020B0604030504040204" pitchFamily="34" charset="-120"/>
              </a:rPr>
              <a:t>小額採購得不經公告程序，逕洽廠商採購，免提供報價或企劃書</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spc="-100">
                <a:solidFill>
                  <a:prstClr val="black"/>
                </a:solidFill>
                <a:latin typeface="微軟正黑體" panose="020B0604030504040204" pitchFamily="34" charset="-120"/>
                <a:ea typeface="微軟正黑體" panose="020B0604030504040204" pitchFamily="34" charset="-120"/>
              </a:rPr>
              <a:t>讓機關採購作業更有彈性</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dbl" spc="-100">
                <a:solidFill>
                  <a:srgbClr val="000099"/>
                </a:solidFill>
                <a:uFill>
                  <a:solidFill>
                    <a:srgbClr val="FF0000"/>
                  </a:solidFill>
                </a:uFill>
                <a:latin typeface="微軟正黑體" panose="020B0604030504040204" pitchFamily="34" charset="-120"/>
                <a:ea typeface="微軟正黑體" panose="020B0604030504040204" pitchFamily="34" charset="-120"/>
              </a:rPr>
              <a:t>各機關辦理該等採購偶有誤解</a:t>
            </a:r>
            <a:r>
              <a:rPr lang="zh-TW" altLang="en-US" sz="2800" b="1" spc="-100">
                <a:solidFill>
                  <a:srgbClr val="000099"/>
                </a:solidFill>
                <a:latin typeface="微軟正黑體" panose="020B0604030504040204" pitchFamily="34" charset="-120"/>
                <a:ea typeface="微軟正黑體" panose="020B0604030504040204" pitchFamily="34" charset="-120"/>
              </a:rPr>
              <a:t>，且外界時有質疑機關意圖規避採購法較嚴格之適用而分批辦理採購，爰研訂本作業指引</a:t>
            </a:r>
            <a:r>
              <a:rPr lang="zh-TW" altLang="en-US" sz="2800" b="1" spc="-100">
                <a:solidFill>
                  <a:prstClr val="black"/>
                </a:solidFill>
                <a:latin typeface="微軟正黑體" panose="020B0604030504040204" pitchFamily="34" charset="-120"/>
                <a:ea typeface="微軟正黑體" panose="020B0604030504040204" pitchFamily="34" charset="-120"/>
              </a:rPr>
              <a:t>協助機關正確辦理小額採購</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spc="-100">
                <a:solidFill>
                  <a:prstClr val="black"/>
                </a:solidFill>
                <a:latin typeface="微軟正黑體" panose="020B0604030504040204" pitchFamily="34" charset="-120"/>
                <a:ea typeface="微軟正黑體" panose="020B0604030504040204" pitchFamily="34" charset="-120"/>
              </a:rPr>
              <a:t>免除機關採購人員之疑慮</a:t>
            </a:r>
            <a:r>
              <a:rPr lang="zh-TW" altLang="en-US" sz="2800" b="1" spc="-100">
                <a:solidFill>
                  <a:srgbClr val="000099"/>
                </a:solidFill>
                <a:latin typeface="微軟正黑體" panose="020B0604030504040204" pitchFamily="34" charset="-120"/>
                <a:ea typeface="微軟正黑體" panose="020B0604030504040204" pitchFamily="34" charset="-120"/>
              </a:rPr>
              <a:t>，以達提升採購效率之目的。</a:t>
            </a:r>
            <a:endParaRPr lang="zh-TW" altLang="en-US" sz="2800" b="1" spc="-100"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71224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B919C904-BF5A-4296-AE51-AF3D3C9D1B71}" type="slidenum">
              <a:rPr lang="en-US" altLang="zh-TW" sz="1400" smtClean="0">
                <a:solidFill>
                  <a:srgbClr val="AD1F1F"/>
                </a:solidFill>
                <a:latin typeface="Times New Roman" panose="02020603050405020304" pitchFamily="18" charset="0"/>
              </a:rPr>
              <a:pPr>
                <a:spcBef>
                  <a:spcPct val="0"/>
                </a:spcBef>
                <a:buClrTx/>
                <a:buSzTx/>
                <a:buFontTx/>
                <a:buNone/>
                <a:defRPr/>
              </a:pPr>
              <a:t>26</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C345847E-7965-44E7-818D-014AD46CB93A}"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26</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98315" name="Rectangle 11"/>
          <p:cNvSpPr>
            <a:spLocks noChangeArrowheads="1"/>
          </p:cNvSpPr>
          <p:nvPr/>
        </p:nvSpPr>
        <p:spPr bwMode="auto">
          <a:xfrm>
            <a:off x="287338" y="620687"/>
            <a:ext cx="8570912" cy="6100787"/>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ts val="0"/>
              </a:spcBef>
              <a:buClr>
                <a:prstClr val="black"/>
              </a:buClr>
              <a:buSzPct val="75000"/>
              <a:buFont typeface="Wingdings" pitchFamily="2" charset="2"/>
              <a:buChar char="l"/>
              <a:defRPr/>
            </a:pPr>
            <a:r>
              <a:rPr lang="zh-TW" altLang="en-US" sz="2800" b="1" smtClean="0">
                <a:solidFill>
                  <a:srgbClr val="AD1F1F"/>
                </a:solidFill>
                <a:latin typeface="微軟正黑體" panose="020B0604030504040204" pitchFamily="34" charset="-120"/>
                <a:ea typeface="微軟正黑體" panose="020B0604030504040204" pitchFamily="34" charset="-120"/>
              </a:rPr>
              <a:t>採購法第</a:t>
            </a:r>
            <a:r>
              <a:rPr lang="en-US" altLang="zh-TW" sz="2800" b="1">
                <a:solidFill>
                  <a:srgbClr val="AD1F1F"/>
                </a:solidFill>
                <a:latin typeface="微軟正黑體" panose="020B0604030504040204" pitchFamily="34" charset="-120"/>
                <a:ea typeface="微軟正黑體" panose="020B0604030504040204" pitchFamily="34" charset="-120"/>
              </a:rPr>
              <a:t>18</a:t>
            </a:r>
            <a:r>
              <a:rPr lang="zh-TW" altLang="en-US" sz="2800" b="1" smtClean="0">
                <a:solidFill>
                  <a:srgbClr val="AD1F1F"/>
                </a:solidFill>
                <a:latin typeface="微軟正黑體" panose="020B0604030504040204" pitchFamily="34" charset="-120"/>
                <a:ea typeface="微軟正黑體" panose="020B0604030504040204" pitchFamily="34" charset="-120"/>
              </a:rPr>
              <a:t>條</a:t>
            </a:r>
            <a:endParaRPr lang="en-US" altLang="zh-TW" sz="2800" b="1">
              <a:solidFill>
                <a:srgbClr val="AD1F1F"/>
              </a:solidFill>
              <a:latin typeface="微軟正黑體" panose="020B0604030504040204" pitchFamily="34" charset="-120"/>
              <a:ea typeface="微軟正黑體" panose="020B0604030504040204" pitchFamily="34" charset="-120"/>
            </a:endParaRPr>
          </a:p>
          <a:p>
            <a:pPr marL="0" lvl="1" indent="352425" algn="just" eaLnBrk="1" hangingPunct="1">
              <a:spcBef>
                <a:spcPts val="0"/>
              </a:spcBef>
              <a:buClr>
                <a:srgbClr val="006600"/>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採購之招標方式，分為</a:t>
            </a:r>
            <a:r>
              <a:rPr lang="zh-TW" altLang="en-US" sz="2800" b="1" u="sng">
                <a:solidFill>
                  <a:srgbClr val="006600"/>
                </a:solidFill>
                <a:uFill>
                  <a:solidFill>
                    <a:srgbClr val="C00000"/>
                  </a:solidFill>
                </a:uFill>
                <a:latin typeface="微軟正黑體" panose="020B0604030504040204" pitchFamily="34" charset="-120"/>
                <a:ea typeface="微軟正黑體" panose="020B0604030504040204" pitchFamily="34" charset="-120"/>
              </a:rPr>
              <a:t>公開招標</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sng">
                <a:solidFill>
                  <a:srgbClr val="006600"/>
                </a:solidFill>
                <a:uFill>
                  <a:solidFill>
                    <a:srgbClr val="C00000"/>
                  </a:solidFill>
                </a:uFill>
                <a:latin typeface="微軟正黑體" panose="020B0604030504040204" pitchFamily="34" charset="-120"/>
                <a:ea typeface="微軟正黑體" panose="020B0604030504040204" pitchFamily="34" charset="-120"/>
              </a:rPr>
              <a:t>選擇性招標</a:t>
            </a:r>
            <a:r>
              <a:rPr lang="zh-TW" altLang="en-US" sz="2800" b="1">
                <a:solidFill>
                  <a:srgbClr val="006600"/>
                </a:solidFill>
                <a:latin typeface="微軟正黑體" panose="020B0604030504040204" pitchFamily="34" charset="-120"/>
                <a:ea typeface="微軟正黑體" panose="020B0604030504040204" pitchFamily="34" charset="-120"/>
              </a:rPr>
              <a:t>及</a:t>
            </a:r>
            <a:r>
              <a:rPr lang="zh-TW" altLang="en-US" sz="2800" b="1" u="sng">
                <a:solidFill>
                  <a:srgbClr val="006600"/>
                </a:solidFill>
                <a:uFill>
                  <a:solidFill>
                    <a:srgbClr val="C00000"/>
                  </a:solidFill>
                </a:uFill>
                <a:latin typeface="微軟正黑體" panose="020B0604030504040204" pitchFamily="34" charset="-120"/>
                <a:ea typeface="微軟正黑體" panose="020B0604030504040204" pitchFamily="34" charset="-120"/>
              </a:rPr>
              <a:t>限制性招標</a:t>
            </a:r>
            <a:r>
              <a:rPr lang="zh-TW" altLang="en-US" sz="2800" b="1">
                <a:solidFill>
                  <a:srgbClr val="006600"/>
                </a:solidFill>
                <a:latin typeface="微軟正黑體" panose="020B0604030504040204" pitchFamily="34" charset="-120"/>
                <a:ea typeface="微軟正黑體" panose="020B0604030504040204" pitchFamily="34" charset="-120"/>
              </a:rPr>
              <a:t>。</a:t>
            </a:r>
          </a:p>
          <a:p>
            <a:pPr marL="0" lvl="1" indent="352425" algn="just" eaLnBrk="1" hangingPunct="1">
              <a:spcBef>
                <a:spcPts val="0"/>
              </a:spcBef>
              <a:buClr>
                <a:srgbClr val="006600"/>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本法所稱</a:t>
            </a:r>
            <a:r>
              <a:rPr lang="zh-TW" altLang="en-US" sz="2800" b="1" u="sng">
                <a:solidFill>
                  <a:srgbClr val="006600"/>
                </a:solidFill>
                <a:uFill>
                  <a:solidFill>
                    <a:srgbClr val="C00000"/>
                  </a:solidFill>
                </a:uFill>
                <a:latin typeface="微軟正黑體" panose="020B0604030504040204" pitchFamily="34" charset="-120"/>
                <a:ea typeface="微軟正黑體" panose="020B0604030504040204" pitchFamily="34" charset="-120"/>
              </a:rPr>
              <a:t>公開招標</a:t>
            </a:r>
            <a:r>
              <a:rPr lang="zh-TW" altLang="en-US" sz="2800" b="1">
                <a:solidFill>
                  <a:srgbClr val="006600"/>
                </a:solidFill>
                <a:latin typeface="微軟正黑體" panose="020B0604030504040204" pitchFamily="34" charset="-120"/>
                <a:ea typeface="微軟正黑體" panose="020B0604030504040204" pitchFamily="34" charset="-120"/>
              </a:rPr>
              <a:t>，指以</a:t>
            </a:r>
            <a:r>
              <a:rPr lang="zh-TW" altLang="en-US" sz="2800" b="1" u="sng">
                <a:solidFill>
                  <a:srgbClr val="006600"/>
                </a:solidFill>
                <a:uFill>
                  <a:solidFill>
                    <a:srgbClr val="C00000"/>
                  </a:solidFill>
                </a:uFill>
                <a:latin typeface="微軟正黑體" panose="020B0604030504040204" pitchFamily="34" charset="-120"/>
                <a:ea typeface="微軟正黑體" panose="020B0604030504040204" pitchFamily="34" charset="-120"/>
              </a:rPr>
              <a:t>公告方式邀請不特定廠商投標</a:t>
            </a:r>
            <a:r>
              <a:rPr lang="zh-TW" altLang="en-US" sz="2800" b="1">
                <a:solidFill>
                  <a:srgbClr val="006600"/>
                </a:solidFill>
                <a:latin typeface="微軟正黑體" panose="020B0604030504040204" pitchFamily="34" charset="-120"/>
                <a:ea typeface="微軟正黑體" panose="020B0604030504040204" pitchFamily="34" charset="-120"/>
              </a:rPr>
              <a:t>。</a:t>
            </a:r>
          </a:p>
          <a:p>
            <a:pPr marL="0" lvl="1" indent="352425" algn="just" eaLnBrk="1" hangingPunct="1">
              <a:spcBef>
                <a:spcPts val="0"/>
              </a:spcBef>
              <a:buClr>
                <a:srgbClr val="006600"/>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本法所稱</a:t>
            </a:r>
            <a:r>
              <a:rPr lang="zh-TW" altLang="en-US" sz="2800" b="1" u="sng">
                <a:solidFill>
                  <a:srgbClr val="006600"/>
                </a:solidFill>
                <a:uFill>
                  <a:solidFill>
                    <a:srgbClr val="C00000"/>
                  </a:solidFill>
                </a:uFill>
                <a:latin typeface="微軟正黑體" panose="020B0604030504040204" pitchFamily="34" charset="-120"/>
                <a:ea typeface="微軟正黑體" panose="020B0604030504040204" pitchFamily="34" charset="-120"/>
              </a:rPr>
              <a:t>選擇性招標，指以公告方式預先依一定資格條件辦理廠商資格審查後，再行邀請符合資格之廠商投標</a:t>
            </a:r>
            <a:r>
              <a:rPr lang="zh-TW" altLang="en-US" sz="2800" b="1" smtClean="0">
                <a:solidFill>
                  <a:srgbClr val="006600"/>
                </a:solidFill>
                <a:latin typeface="微軟正黑體" panose="020B0604030504040204" pitchFamily="34" charset="-120"/>
                <a:ea typeface="微軟正黑體" panose="020B0604030504040204" pitchFamily="34" charset="-120"/>
              </a:rPr>
              <a:t>。</a:t>
            </a:r>
            <a:endParaRPr lang="en-US" altLang="zh-TW" sz="2800" b="1" smtClean="0">
              <a:solidFill>
                <a:srgbClr val="006600"/>
              </a:solidFill>
              <a:latin typeface="微軟正黑體" panose="020B0604030504040204" pitchFamily="34" charset="-120"/>
              <a:ea typeface="微軟正黑體" panose="020B0604030504040204" pitchFamily="34" charset="-120"/>
            </a:endParaRPr>
          </a:p>
          <a:p>
            <a:pPr marL="0" lvl="1" indent="352425" algn="just" eaLnBrk="1" hangingPunct="1">
              <a:spcBef>
                <a:spcPts val="0"/>
              </a:spcBef>
              <a:buClr>
                <a:srgbClr val="006600"/>
              </a:buClr>
              <a:buSzPct val="75000"/>
              <a:defRPr/>
            </a:pPr>
            <a:r>
              <a:rPr lang="zh-TW" altLang="en-US" sz="2800" b="1" smtClean="0">
                <a:solidFill>
                  <a:srgbClr val="006600"/>
                </a:solidFill>
                <a:latin typeface="微軟正黑體" panose="020B0604030504040204" pitchFamily="34" charset="-120"/>
                <a:ea typeface="微軟正黑體" panose="020B0604030504040204" pitchFamily="34" charset="-120"/>
              </a:rPr>
              <a:t>本</a:t>
            </a:r>
            <a:r>
              <a:rPr lang="zh-TW" altLang="en-US" sz="2800" b="1">
                <a:solidFill>
                  <a:srgbClr val="006600"/>
                </a:solidFill>
                <a:latin typeface="微軟正黑體" panose="020B0604030504040204" pitchFamily="34" charset="-120"/>
                <a:ea typeface="微軟正黑體" panose="020B0604030504040204" pitchFamily="34" charset="-120"/>
              </a:rPr>
              <a:t>法所稱</a:t>
            </a:r>
            <a:r>
              <a:rPr lang="zh-TW" altLang="en-US" sz="2800" b="1" u="sng">
                <a:solidFill>
                  <a:srgbClr val="006600"/>
                </a:solidFill>
                <a:uFill>
                  <a:solidFill>
                    <a:srgbClr val="C00000"/>
                  </a:solidFill>
                </a:uFill>
                <a:latin typeface="微軟正黑體" panose="020B0604030504040204" pitchFamily="34" charset="-120"/>
                <a:ea typeface="微軟正黑體" panose="020B0604030504040204" pitchFamily="34" charset="-120"/>
              </a:rPr>
              <a:t>限制性招標</a:t>
            </a:r>
            <a:r>
              <a:rPr lang="zh-TW" altLang="en-US" sz="2800" b="1">
                <a:solidFill>
                  <a:srgbClr val="006600"/>
                </a:solidFill>
                <a:latin typeface="微軟正黑體" panose="020B0604030504040204" pitchFamily="34" charset="-120"/>
                <a:ea typeface="微軟正黑體" panose="020B0604030504040204" pitchFamily="34" charset="-120"/>
              </a:rPr>
              <a:t>，指</a:t>
            </a:r>
            <a:r>
              <a:rPr lang="zh-TW" altLang="en-US" sz="2800" b="1" u="sng">
                <a:solidFill>
                  <a:srgbClr val="006600"/>
                </a:solidFill>
                <a:uFill>
                  <a:solidFill>
                    <a:srgbClr val="C00000"/>
                  </a:solidFill>
                </a:uFill>
                <a:latin typeface="微軟正黑體" panose="020B0604030504040204" pitchFamily="34" charset="-120"/>
                <a:ea typeface="微軟正黑體" panose="020B0604030504040204" pitchFamily="34" charset="-120"/>
              </a:rPr>
              <a:t>不經公告程序，邀請二家以上廠商比價或僅邀請一家廠商</a:t>
            </a:r>
            <a:r>
              <a:rPr lang="zh-TW" altLang="en-US" sz="2800" b="1" u="sng" smtClean="0">
                <a:solidFill>
                  <a:srgbClr val="006600"/>
                </a:solidFill>
                <a:uFill>
                  <a:solidFill>
                    <a:srgbClr val="C00000"/>
                  </a:solidFill>
                </a:uFill>
                <a:latin typeface="微軟正黑體" panose="020B0604030504040204" pitchFamily="34" charset="-120"/>
                <a:ea typeface="微軟正黑體" panose="020B0604030504040204" pitchFamily="34" charset="-120"/>
              </a:rPr>
              <a:t>議價</a:t>
            </a:r>
            <a:endParaRPr lang="en-US" altLang="zh-TW" sz="2800" b="1" u="sng" smtClean="0">
              <a:solidFill>
                <a:srgbClr val="006600"/>
              </a:solidFill>
              <a:uFill>
                <a:solidFill>
                  <a:srgbClr val="C00000"/>
                </a:solidFill>
              </a:uFill>
              <a:latin typeface="微軟正黑體" panose="020B0604030504040204" pitchFamily="34" charset="-120"/>
              <a:ea typeface="微軟正黑體" panose="020B0604030504040204" pitchFamily="34" charset="-120"/>
            </a:endParaRPr>
          </a:p>
          <a:p>
            <a:pPr algn="just" eaLnBrk="1" hangingPunct="1">
              <a:spcBef>
                <a:spcPct val="20000"/>
              </a:spcBef>
              <a:buClr>
                <a:prstClr val="black"/>
              </a:buClr>
              <a:buSzPct val="75000"/>
              <a:buFont typeface="Wingdings" pitchFamily="2" charset="2"/>
              <a:buChar char="l"/>
              <a:defRPr/>
            </a:pPr>
            <a:r>
              <a:rPr lang="zh-TW" altLang="en-US" sz="2800" b="1">
                <a:solidFill>
                  <a:srgbClr val="0000FF"/>
                </a:solidFill>
                <a:latin typeface="微軟正黑體" panose="020B0604030504040204" pitchFamily="34" charset="-120"/>
                <a:ea typeface="微軟正黑體" panose="020B0604030504040204" pitchFamily="34" charset="-120"/>
              </a:rPr>
              <a:t>細則第</a:t>
            </a:r>
            <a:r>
              <a:rPr lang="en-US" altLang="zh-TW" sz="2800" b="1">
                <a:solidFill>
                  <a:srgbClr val="0000FF"/>
                </a:solidFill>
                <a:latin typeface="微軟正黑體" panose="020B0604030504040204" pitchFamily="34" charset="-120"/>
                <a:ea typeface="微軟正黑體" panose="020B0604030504040204" pitchFamily="34" charset="-120"/>
              </a:rPr>
              <a:t>19</a:t>
            </a:r>
            <a:r>
              <a:rPr lang="zh-TW" altLang="en-US" sz="2800" b="1">
                <a:solidFill>
                  <a:srgbClr val="0000FF"/>
                </a:solidFill>
                <a:latin typeface="微軟正黑體" panose="020B0604030504040204" pitchFamily="34" charset="-120"/>
                <a:ea typeface="微軟正黑體" panose="020B0604030504040204" pitchFamily="34" charset="-120"/>
              </a:rPr>
              <a:t>條</a:t>
            </a:r>
          </a:p>
          <a:p>
            <a:pPr marL="0" lvl="1" indent="542925" algn="just" eaLnBrk="1" hangingPunct="1">
              <a:spcBef>
                <a:spcPct val="10000"/>
              </a:spcBef>
              <a:buClr>
                <a:srgbClr val="006600"/>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機關辦理</a:t>
            </a:r>
            <a:r>
              <a:rPr lang="zh-TW" altLang="en-US" sz="2800" b="1" u="sng">
                <a:solidFill>
                  <a:srgbClr val="006600"/>
                </a:solidFill>
                <a:uFill>
                  <a:solidFill>
                    <a:srgbClr val="C00000"/>
                  </a:solidFill>
                </a:uFill>
                <a:latin typeface="微軟正黑體" panose="020B0604030504040204" pitchFamily="34" charset="-120"/>
                <a:ea typeface="微軟正黑體" panose="020B0604030504040204" pitchFamily="34" charset="-120"/>
              </a:rPr>
              <a:t>限制性招標</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sng">
                <a:solidFill>
                  <a:srgbClr val="006600"/>
                </a:solidFill>
                <a:uFill>
                  <a:solidFill>
                    <a:srgbClr val="C00000"/>
                  </a:solidFill>
                </a:uFill>
                <a:latin typeface="微軟正黑體" panose="020B0604030504040204" pitchFamily="34" charset="-120"/>
                <a:ea typeface="微軟正黑體" panose="020B0604030504040204" pitchFamily="34" charset="-120"/>
              </a:rPr>
              <a:t>邀請二家以上廠商比價，有二家廠商投標者，即得比價</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sng">
                <a:solidFill>
                  <a:srgbClr val="006600"/>
                </a:solidFill>
                <a:uFill>
                  <a:solidFill>
                    <a:srgbClr val="C00000"/>
                  </a:solidFill>
                </a:uFill>
                <a:latin typeface="微軟正黑體" panose="020B0604030504040204" pitchFamily="34" charset="-120"/>
                <a:ea typeface="微軟正黑體" panose="020B0604030504040204" pitchFamily="34" charset="-120"/>
              </a:rPr>
              <a:t>僅有一家廠商投標者，得當場改為議價辦理</a:t>
            </a:r>
            <a:r>
              <a:rPr lang="zh-TW" altLang="en-US" sz="2800" b="1" smtClean="0">
                <a:solidFill>
                  <a:srgbClr val="006600"/>
                </a:solidFill>
                <a:latin typeface="微軟正黑體" panose="020B0604030504040204" pitchFamily="34" charset="-120"/>
                <a:ea typeface="微軟正黑體" panose="020B0604030504040204" pitchFamily="34" charset="-120"/>
              </a:rPr>
              <a:t>。</a:t>
            </a:r>
            <a:endParaRPr lang="zh-TW" altLang="en-US" sz="2800" b="1">
              <a:solidFill>
                <a:srgbClr val="006600"/>
              </a:solidFill>
              <a:latin typeface="微軟正黑體" panose="020B0604030504040204" pitchFamily="34" charset="-120"/>
              <a:ea typeface="微軟正黑體" panose="020B0604030504040204" pitchFamily="34" charset="-120"/>
            </a:endParaRPr>
          </a:p>
        </p:txBody>
      </p:sp>
      <p:sp>
        <p:nvSpPr>
          <p:cNvPr id="98306" name="Rectangle 2"/>
          <p:cNvSpPr>
            <a:spLocks noChangeArrowheads="1"/>
          </p:cNvSpPr>
          <p:nvPr/>
        </p:nvSpPr>
        <p:spPr bwMode="auto">
          <a:xfrm>
            <a:off x="5764262" y="80628"/>
            <a:ext cx="3093988"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smtClean="0">
                <a:solidFill>
                  <a:srgbClr val="003399"/>
                </a:solidFill>
                <a:latin typeface="微軟正黑體" panose="020B0604030504040204" pitchFamily="34" charset="-120"/>
                <a:ea typeface="微軟正黑體" panose="020B0604030504040204" pitchFamily="34" charset="-120"/>
              </a:rPr>
              <a:t>第二章    招標</a:t>
            </a:r>
            <a:endParaRPr kumimoji="0" lang="zh-TW" altLang="en-US" b="1">
              <a:solidFill>
                <a:srgbClr val="0033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689664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136396" y="684576"/>
            <a:ext cx="747252" cy="212520"/>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27</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3455876" y="414546"/>
            <a:ext cx="2268252" cy="540060"/>
          </a:xfrm>
        </p:spPr>
        <p:txBody>
          <a:bodyPr wrap="square" lIns="91440" tIns="45720" rIns="91440" bIns="45720" numCol="1" anchorCtr="0" compatLnSpc="1">
            <a:prstTxWarp prst="textNoShape">
              <a:avLst/>
            </a:prstTxWarp>
            <a:noAutofit/>
          </a:bodyPr>
          <a:lstStyle/>
          <a:p>
            <a:pPr eaLnBrk="1" hangingPunct="1">
              <a:defRPr/>
            </a:pPr>
            <a:r>
              <a:rPr lang="zh-TW" altLang="en-US" b="1" cap="none" smtClean="0">
                <a:solidFill>
                  <a:srgbClr val="003399"/>
                </a:solidFill>
                <a:effectLst/>
                <a:latin typeface="微軟正黑體" panose="020B0604030504040204" pitchFamily="34" charset="-120"/>
              </a:rPr>
              <a:t>招標方式</a:t>
            </a:r>
            <a:endParaRPr lang="zh-TW" altLang="en-US" b="1" cap="none">
              <a:solidFill>
                <a:srgbClr val="003399"/>
              </a:solidFill>
              <a:effectLst/>
              <a:latin typeface="微軟正黑體" panose="020B0604030504040204" pitchFamily="34" charset="-120"/>
              <a:ea typeface="微軟正黑體" panose="020B0604030504040204" pitchFamily="34" charset="-120"/>
            </a:endParaRPr>
          </a:p>
        </p:txBody>
      </p:sp>
      <p:sp>
        <p:nvSpPr>
          <p:cNvPr id="5" name="Rectangle 11"/>
          <p:cNvSpPr>
            <a:spLocks noChangeArrowheads="1"/>
          </p:cNvSpPr>
          <p:nvPr/>
        </p:nvSpPr>
        <p:spPr bwMode="auto">
          <a:xfrm>
            <a:off x="1079612" y="1772816"/>
            <a:ext cx="576063" cy="2664296"/>
          </a:xfrm>
          <a:prstGeom prst="rect">
            <a:avLst/>
          </a:prstGeom>
          <a:blipFill>
            <a:blip r:embed="rId3"/>
            <a:tile tx="0" ty="0" sx="100000" sy="100000" flip="none" algn="tl"/>
          </a:blip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800" b="1" dirty="0">
                <a:solidFill>
                  <a:prstClr val="black"/>
                </a:solidFill>
                <a:latin typeface="微軟正黑體" panose="020B0604030504040204" pitchFamily="34" charset="-120"/>
                <a:ea typeface="微軟正黑體" panose="020B0604030504040204" pitchFamily="34" charset="-120"/>
              </a:rPr>
              <a:t>採購</a:t>
            </a:r>
            <a:r>
              <a:rPr lang="zh-TW" altLang="en-US" sz="2800" b="1">
                <a:solidFill>
                  <a:prstClr val="black"/>
                </a:solidFill>
                <a:latin typeface="微軟正黑體" panose="020B0604030504040204" pitchFamily="34" charset="-120"/>
                <a:ea typeface="微軟正黑體" panose="020B0604030504040204" pitchFamily="34" charset="-120"/>
              </a:rPr>
              <a:t>法</a:t>
            </a:r>
            <a:r>
              <a:rPr lang="zh-TW" altLang="en-US" sz="2800" b="1" smtClean="0">
                <a:solidFill>
                  <a:prstClr val="black"/>
                </a:solidFill>
                <a:latin typeface="微軟正黑體" panose="020B0604030504040204" pitchFamily="34" charset="-120"/>
                <a:ea typeface="微軟正黑體" panose="020B0604030504040204" pitchFamily="34" charset="-120"/>
              </a:rPr>
              <a:t>第</a:t>
            </a:r>
            <a:r>
              <a:rPr lang="en-US" altLang="zh-TW" sz="2600" b="1" spc="-100" smtClean="0">
                <a:solidFill>
                  <a:prstClr val="black"/>
                </a:solidFill>
                <a:latin typeface="微軟正黑體" panose="020B0604030504040204" pitchFamily="34" charset="-120"/>
                <a:ea typeface="微軟正黑體" panose="020B0604030504040204" pitchFamily="34" charset="-120"/>
              </a:rPr>
              <a:t>18</a:t>
            </a:r>
            <a:r>
              <a:rPr lang="zh-TW" altLang="en-US" sz="2800" b="1" smtClean="0">
                <a:solidFill>
                  <a:prstClr val="black"/>
                </a:solidFill>
                <a:latin typeface="微軟正黑體" panose="020B0604030504040204" pitchFamily="34" charset="-120"/>
                <a:ea typeface="微軟正黑體" panose="020B0604030504040204" pitchFamily="34" charset="-120"/>
              </a:rPr>
              <a:t>條</a:t>
            </a:r>
            <a:endParaRPr lang="zh-TW" altLang="en-US" sz="2800" b="1" dirty="0">
              <a:solidFill>
                <a:prstClr val="black"/>
              </a:solidFill>
              <a:latin typeface="微軟正黑體" panose="020B0604030504040204" pitchFamily="34" charset="-120"/>
              <a:ea typeface="微軟正黑體" panose="020B0604030504040204" pitchFamily="34" charset="-120"/>
            </a:endParaRPr>
          </a:p>
        </p:txBody>
      </p:sp>
      <p:graphicFrame>
        <p:nvGraphicFramePr>
          <p:cNvPr id="6" name="資料庫圖表 5"/>
          <p:cNvGraphicFramePr/>
          <p:nvPr>
            <p:extLst/>
          </p:nvPr>
        </p:nvGraphicFramePr>
        <p:xfrm>
          <a:off x="1223628" y="1088740"/>
          <a:ext cx="6912768" cy="39604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11"/>
          <p:cNvSpPr>
            <a:spLocks noChangeArrowheads="1"/>
          </p:cNvSpPr>
          <p:nvPr/>
        </p:nvSpPr>
        <p:spPr bwMode="auto">
          <a:xfrm>
            <a:off x="287524" y="5265204"/>
            <a:ext cx="8596124" cy="1476164"/>
          </a:xfrm>
          <a:prstGeom prst="rect">
            <a:avLst/>
          </a:prstGeom>
          <a:blipFill>
            <a:blip r:embed="rId3"/>
            <a:tile tx="0" ty="0" sx="100000" sy="100000" flip="none" algn="tl"/>
          </a:blip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lnSpc>
                <a:spcPts val="2800"/>
              </a:lnSpc>
              <a:spcBef>
                <a:spcPts val="0"/>
              </a:spcBef>
              <a:buClr>
                <a:prstClr val="black"/>
              </a:buClr>
              <a:buSzPct val="75000"/>
              <a:defRPr/>
            </a:pPr>
            <a:r>
              <a:rPr lang="zh-TW" altLang="en-US" sz="2600" b="1" smtClean="0">
                <a:solidFill>
                  <a:prstClr val="black"/>
                </a:solidFill>
                <a:latin typeface="微軟正黑體" panose="020B0604030504040204" pitchFamily="34" charset="-120"/>
                <a:ea typeface="微軟正黑體" panose="020B0604030504040204" pitchFamily="34" charset="-120"/>
              </a:rPr>
              <a:t>細則第</a:t>
            </a:r>
            <a:r>
              <a:rPr lang="en-US" altLang="zh-TW" sz="2600" b="1" smtClean="0">
                <a:solidFill>
                  <a:prstClr val="black"/>
                </a:solidFill>
                <a:latin typeface="微軟正黑體" panose="020B0604030504040204" pitchFamily="34" charset="-120"/>
                <a:ea typeface="微軟正黑體" panose="020B0604030504040204" pitchFamily="34" charset="-120"/>
              </a:rPr>
              <a:t>23-1</a:t>
            </a:r>
            <a:r>
              <a:rPr lang="zh-TW" altLang="en-US" sz="2600" b="1" smtClean="0">
                <a:solidFill>
                  <a:prstClr val="black"/>
                </a:solidFill>
                <a:latin typeface="微軟正黑體" panose="020B0604030504040204" pitchFamily="34" charset="-120"/>
                <a:ea typeface="微軟正黑體" panose="020B0604030504040204" pitchFamily="34" charset="-120"/>
              </a:rPr>
              <a:t>條第</a:t>
            </a:r>
            <a:r>
              <a:rPr lang="en-US" altLang="zh-TW" sz="2600" b="1" smtClean="0">
                <a:solidFill>
                  <a:prstClr val="black"/>
                </a:solidFill>
                <a:latin typeface="微軟正黑體" panose="020B0604030504040204" pitchFamily="34" charset="-120"/>
                <a:ea typeface="微軟正黑體" panose="020B0604030504040204" pitchFamily="34" charset="-120"/>
              </a:rPr>
              <a:t>1</a:t>
            </a:r>
            <a:r>
              <a:rPr lang="zh-TW" altLang="en-US" sz="2600" b="1" smtClean="0">
                <a:solidFill>
                  <a:prstClr val="black"/>
                </a:solidFill>
                <a:latin typeface="微軟正黑體" panose="020B0604030504040204" pitchFamily="34" charset="-120"/>
                <a:ea typeface="微軟正黑體" panose="020B0604030504040204" pitchFamily="34" charset="-120"/>
              </a:rPr>
              <a:t>項：</a:t>
            </a:r>
            <a:r>
              <a:rPr lang="zh-TW" altLang="en-US" sz="2600" b="1">
                <a:solidFill>
                  <a:srgbClr val="0000FF"/>
                </a:solidFill>
                <a:latin typeface="微軟正黑體" panose="020B0604030504040204" pitchFamily="34" charset="-120"/>
                <a:ea typeface="微軟正黑體" panose="020B0604030504040204" pitchFamily="34" charset="-120"/>
              </a:rPr>
              <a:t>辦理</a:t>
            </a:r>
            <a:r>
              <a:rPr lang="zh-TW" altLang="en-US" sz="2600" b="1">
                <a:solidFill>
                  <a:srgbClr val="660033"/>
                </a:solidFill>
                <a:latin typeface="微軟正黑體" panose="020B0604030504040204" pitchFamily="34" charset="-120"/>
                <a:ea typeface="微軟正黑體" panose="020B0604030504040204" pitchFamily="34" charset="-120"/>
              </a:rPr>
              <a:t>限制性招標</a:t>
            </a:r>
            <a:r>
              <a:rPr lang="zh-TW" altLang="en-US" sz="2600" b="1">
                <a:solidFill>
                  <a:srgbClr val="0000FF"/>
                </a:solidFill>
                <a:latin typeface="微軟正黑體" panose="020B0604030504040204" pitchFamily="34" charset="-120"/>
                <a:ea typeface="微軟正黑體" panose="020B0604030504040204" pitchFamily="34" charset="-120"/>
              </a:rPr>
              <a:t>，應由需求、使用或承辦採購單位，</a:t>
            </a:r>
            <a:r>
              <a:rPr lang="zh-TW" altLang="en-US" sz="2600" b="1" u="sng">
                <a:solidFill>
                  <a:srgbClr val="0000FF"/>
                </a:solidFill>
                <a:uFill>
                  <a:solidFill>
                    <a:srgbClr val="006600"/>
                  </a:solidFill>
                </a:uFill>
                <a:latin typeface="微軟正黑體" panose="020B0604030504040204" pitchFamily="34" charset="-120"/>
                <a:ea typeface="微軟正黑體" panose="020B0604030504040204" pitchFamily="34" charset="-120"/>
              </a:rPr>
              <a:t>就個案敘明符合各款之情形</a:t>
            </a:r>
            <a:r>
              <a:rPr lang="zh-TW" altLang="en-US" sz="2600" b="1">
                <a:solidFill>
                  <a:srgbClr val="0000FF"/>
                </a:solidFill>
                <a:latin typeface="微軟正黑體" panose="020B0604030504040204" pitchFamily="34" charset="-120"/>
                <a:ea typeface="微軟正黑體" panose="020B0604030504040204" pitchFamily="34" charset="-120"/>
              </a:rPr>
              <a:t>，</a:t>
            </a:r>
            <a:r>
              <a:rPr lang="zh-TW" altLang="en-US" sz="2600" b="1" u="sng">
                <a:solidFill>
                  <a:srgbClr val="0000FF"/>
                </a:solidFill>
                <a:uFill>
                  <a:solidFill>
                    <a:srgbClr val="006600"/>
                  </a:solidFill>
                </a:uFill>
                <a:latin typeface="微軟正黑體" panose="020B0604030504040204" pitchFamily="34" charset="-120"/>
                <a:ea typeface="微軟正黑體" panose="020B0604030504040204" pitchFamily="34" charset="-120"/>
              </a:rPr>
              <a:t>簽報</a:t>
            </a:r>
            <a:r>
              <a:rPr lang="zh-TW" altLang="en-US" sz="2600" b="1">
                <a:solidFill>
                  <a:srgbClr val="0000FF"/>
                </a:solidFill>
                <a:latin typeface="微軟正黑體" panose="020B0604030504040204" pitchFamily="34" charset="-120"/>
                <a:ea typeface="微軟正黑體" panose="020B0604030504040204" pitchFamily="34" charset="-120"/>
              </a:rPr>
              <a:t>機關首長或其授權人員</a:t>
            </a:r>
            <a:r>
              <a:rPr lang="zh-TW" altLang="en-US" sz="2600" b="1" u="sng">
                <a:solidFill>
                  <a:srgbClr val="0000FF"/>
                </a:solidFill>
                <a:uFill>
                  <a:solidFill>
                    <a:srgbClr val="006600"/>
                  </a:solidFill>
                </a:uFill>
                <a:latin typeface="微軟正黑體" panose="020B0604030504040204" pitchFamily="34" charset="-120"/>
                <a:ea typeface="微軟正黑體" panose="020B0604030504040204" pitchFamily="34" charset="-120"/>
              </a:rPr>
              <a:t>核准</a:t>
            </a:r>
            <a:r>
              <a:rPr lang="zh-TW" altLang="en-US" sz="2600" b="1">
                <a:solidFill>
                  <a:srgbClr val="0000FF"/>
                </a:solidFill>
                <a:latin typeface="微軟正黑體" panose="020B0604030504040204" pitchFamily="34" charset="-120"/>
                <a:ea typeface="微軟正黑體" panose="020B0604030504040204" pitchFamily="34" charset="-120"/>
              </a:rPr>
              <a:t>。</a:t>
            </a:r>
            <a:r>
              <a:rPr lang="zh-TW" altLang="en-US" sz="2600" b="1" u="sng">
                <a:solidFill>
                  <a:srgbClr val="0000FF"/>
                </a:solidFill>
                <a:uFill>
                  <a:solidFill>
                    <a:srgbClr val="006600"/>
                  </a:solidFill>
                </a:uFill>
                <a:latin typeface="微軟正黑體" panose="020B0604030504040204" pitchFamily="34" charset="-120"/>
                <a:ea typeface="微軟正黑體" panose="020B0604030504040204" pitchFamily="34" charset="-120"/>
              </a:rPr>
              <a:t>其得以比價方式辦理者，優先以比價方式辦理</a:t>
            </a:r>
            <a:r>
              <a:rPr lang="zh-TW" altLang="en-US" sz="2600" b="1">
                <a:solidFill>
                  <a:srgbClr val="0000FF"/>
                </a:solidFill>
                <a:latin typeface="微軟正黑體" panose="020B0604030504040204" pitchFamily="34" charset="-120"/>
                <a:ea typeface="微軟正黑體" panose="020B0604030504040204" pitchFamily="34" charset="-120"/>
              </a:rPr>
              <a:t>。</a:t>
            </a:r>
            <a:endParaRPr lang="zh-TW" altLang="en-US" sz="2600" b="1" dirty="0">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316303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8172400" y="160189"/>
            <a:ext cx="762000" cy="244475"/>
          </a:xfrm>
        </p:spPr>
        <p:txBody>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fld id="{C29EA973-DFE4-4526-86E5-A0A999F6A1C4}" type="slidenum">
              <a:rPr lang="en-US" altLang="zh-TW" sz="1400" smtClean="0">
                <a:solidFill>
                  <a:srgbClr val="AD1F1F"/>
                </a:solidFill>
                <a:latin typeface="Times New Roman" panose="02020603050405020304" pitchFamily="18" charset="0"/>
              </a:rPr>
              <a:pPr eaLnBrk="1" hangingPunct="1">
                <a:spcBef>
                  <a:spcPct val="0"/>
                </a:spcBef>
                <a:buClrTx/>
                <a:buSzTx/>
                <a:buFontTx/>
                <a:buNone/>
                <a:defRPr/>
              </a:pPr>
              <a:t>28</a:t>
            </a:fld>
            <a:endParaRPr lang="en-US" altLang="zh-TW" sz="1400" smtClean="0">
              <a:solidFill>
                <a:srgbClr val="AD1F1F"/>
              </a:solidFill>
              <a:latin typeface="Times New Roman" panose="02020603050405020304" pitchFamily="18" charset="0"/>
            </a:endParaRPr>
          </a:p>
        </p:txBody>
      </p:sp>
      <p:sp>
        <p:nvSpPr>
          <p:cNvPr id="7" name="Rectangle 3"/>
          <p:cNvSpPr>
            <a:spLocks noChangeArrowheads="1"/>
          </p:cNvSpPr>
          <p:nvPr/>
        </p:nvSpPr>
        <p:spPr bwMode="auto">
          <a:xfrm>
            <a:off x="539552" y="116632"/>
            <a:ext cx="2808312" cy="558138"/>
          </a:xfrm>
          <a:prstGeom prst="rect">
            <a:avLst/>
          </a:prstGeom>
          <a:solidFill>
            <a:schemeClr val="bg1">
              <a:lumMod val="85000"/>
            </a:schemeClr>
          </a:solidFill>
          <a:ln w="9525">
            <a:noFill/>
            <a:miter lim="800000"/>
            <a:headEnd/>
            <a:tailEnd/>
          </a:ln>
          <a:effectLst/>
        </p:spPr>
        <p:txBody>
          <a:bodyPr anchor="b"/>
          <a:lstStyle/>
          <a:p>
            <a:pPr algn="ctr" eaLnBrk="1" hangingPunct="1">
              <a:lnSpc>
                <a:spcPct val="90000"/>
              </a:lnSpc>
              <a:defRPr/>
            </a:pPr>
            <a:r>
              <a:rPr lang="zh-TW" altLang="en-US" sz="2800" b="1">
                <a:solidFill>
                  <a:srgbClr val="7030A0"/>
                </a:solidFill>
                <a:latin typeface="微軟正黑體" panose="020B0604030504040204" pitchFamily="34" charset="-120"/>
                <a:ea typeface="微軟正黑體" panose="020B0604030504040204" pitchFamily="34" charset="-120"/>
              </a:rPr>
              <a:t>最有利標分三類</a:t>
            </a:r>
            <a:endParaRPr lang="en-US" altLang="zh-TW" sz="2800" b="1">
              <a:solidFill>
                <a:srgbClr val="7030A0"/>
              </a:solidFill>
              <a:latin typeface="微軟正黑體" panose="020B0604030504040204" pitchFamily="34" charset="-120"/>
              <a:ea typeface="微軟正黑體" panose="020B0604030504040204" pitchFamily="34" charset="-120"/>
            </a:endParaRPr>
          </a:p>
        </p:txBody>
      </p:sp>
      <p:graphicFrame>
        <p:nvGraphicFramePr>
          <p:cNvPr id="8" name="Group 135"/>
          <p:cNvGraphicFramePr>
            <a:graphicFrameLocks noGrp="1"/>
          </p:cNvGraphicFramePr>
          <p:nvPr>
            <p:extLst/>
          </p:nvPr>
        </p:nvGraphicFramePr>
        <p:xfrm>
          <a:off x="251520" y="764704"/>
          <a:ext cx="8642350" cy="5976664"/>
        </p:xfrm>
        <a:graphic>
          <a:graphicData uri="http://schemas.openxmlformats.org/drawingml/2006/table">
            <a:tbl>
              <a:tblPr/>
              <a:tblGrid>
                <a:gridCol w="720725"/>
                <a:gridCol w="2335089"/>
                <a:gridCol w="1402452"/>
                <a:gridCol w="1375796"/>
                <a:gridCol w="2808288"/>
              </a:tblGrid>
              <a:tr h="798949">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1" lang="zh-TW" altLang="en-US" sz="2200" b="1" i="0" u="none" strike="noStrike" cap="none" normalizeH="0" baseline="0" smtClean="0">
                        <a:ln>
                          <a:noFill/>
                        </a:ln>
                        <a:solidFill>
                          <a:srgbClr val="800000"/>
                        </a:solidFill>
                        <a:effectLst/>
                        <a:latin typeface="+mj-ea"/>
                        <a:ea typeface="+mj-ea"/>
                      </a:endParaRPr>
                    </a:p>
                  </a:txBody>
                  <a:tcPr marT="45708" marB="45708"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w="12700" cap="flat" cmpd="sng" algn="ctr">
                      <a:solidFill>
                        <a:schemeClr val="tx1"/>
                      </a:solidFill>
                      <a:prstDash val="solid"/>
                      <a:miter lim="800000"/>
                      <a:headEnd type="none" w="med" len="med"/>
                      <a:tailEnd type="none" w="med" len="med"/>
                    </a:lnTlToBr>
                    <a:lnBlToTr>
                      <a:noFill/>
                    </a:lnBlToTr>
                    <a:blipFill>
                      <a:blip r:embed="rId3"/>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適用最有利標</a:t>
                      </a:r>
                      <a:endParaRPr kumimoji="1" lang="zh-TW" altLang="en-US" sz="2200" b="1" i="0" u="none" strike="noStrike" cap="none" normalizeH="0" baseline="0" smtClean="0">
                        <a:ln>
                          <a:noFill/>
                        </a:ln>
                        <a:solidFill>
                          <a:srgbClr val="800000"/>
                        </a:solidFill>
                        <a:effectLst/>
                        <a:latin typeface="+mj-ea"/>
                        <a:ea typeface="+mj-ea"/>
                      </a:endParaRPr>
                    </a:p>
                  </a:txBody>
                  <a:tcPr marT="45708" marB="45708"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gridSpan="2">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準用最有利標</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評選優勝廠商</a:t>
                      </a:r>
                    </a:p>
                  </a:txBody>
                  <a:tcPr marT="45708" marB="45708"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hMerge="1">
                  <a:txBody>
                    <a:bodyPr/>
                    <a:lstStyle/>
                    <a:p>
                      <a:endParaRPr lang="zh-TW"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取最有利標精神擇最符合需要者</a:t>
                      </a:r>
                      <a:endParaRPr kumimoji="1" lang="zh-TW" altLang="en-US" sz="2000" b="1" i="0" u="none" strike="noStrike" cap="none" normalizeH="0" baseline="0" smtClean="0">
                        <a:ln>
                          <a:noFill/>
                        </a:ln>
                        <a:solidFill>
                          <a:srgbClr val="800000"/>
                        </a:solidFill>
                        <a:effectLst/>
                        <a:latin typeface="+mj-ea"/>
                        <a:ea typeface="+mj-ea"/>
                      </a:endParaRPr>
                    </a:p>
                  </a:txBody>
                  <a:tcPr marT="45708" marB="45708"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r>
              <a:tr h="1865347">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800000"/>
                          </a:solidFill>
                          <a:effectLst/>
                          <a:latin typeface="+mj-ea"/>
                          <a:ea typeface="+mj-ea"/>
                        </a:rPr>
                        <a:t>簽</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800000"/>
                          </a:solidFill>
                          <a:effectLst/>
                          <a:latin typeface="+mj-ea"/>
                          <a:ea typeface="+mj-ea"/>
                        </a:rPr>
                        <a:t>辦</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800000"/>
                          </a:solidFill>
                          <a:effectLst/>
                          <a:latin typeface="+mj-ea"/>
                          <a:ea typeface="+mj-ea"/>
                        </a:rPr>
                        <a:t>程</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800000"/>
                          </a:solidFill>
                          <a:effectLst/>
                          <a:latin typeface="+mj-ea"/>
                          <a:ea typeface="+mj-ea"/>
                        </a:rPr>
                        <a:t>序</a:t>
                      </a:r>
                    </a:p>
                  </a:txBody>
                  <a:tcPr marT="45708" marB="45708"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a:txBody>
                    <a:bodyPr/>
                    <a:lstStyle/>
                    <a:p>
                      <a:pPr marL="0" marR="0" lvl="0" indent="0" algn="just" defTabSz="914400" rtl="0" eaLnBrk="1" fontAlgn="base" latinLnBrk="0" hangingPunct="1">
                        <a:lnSpc>
                          <a:spcPts val="2400"/>
                        </a:lnSpc>
                        <a:spcBef>
                          <a:spcPts val="0"/>
                        </a:spcBef>
                        <a:spcAft>
                          <a:spcPct val="0"/>
                        </a:spcAft>
                        <a:buClr>
                          <a:schemeClr val="tx1"/>
                        </a:buClr>
                        <a:buSzPct val="75000"/>
                        <a:buFont typeface="Wingdings" pitchFamily="2" charset="2"/>
                        <a:buNone/>
                        <a:tabLst/>
                      </a:pPr>
                      <a:r>
                        <a:rPr kumimoji="1" lang="zh-TW" altLang="en-US" sz="2100" b="1" i="0" u="none" strike="noStrike" cap="none" normalizeH="0" baseline="0" smtClean="0">
                          <a:ln>
                            <a:noFill/>
                          </a:ln>
                          <a:solidFill>
                            <a:srgbClr val="000066"/>
                          </a:solidFill>
                          <a:effectLst/>
                          <a:latin typeface="+mj-ea"/>
                          <a:ea typeface="+mj-ea"/>
                        </a:rPr>
                        <a:t>辦理最有利標應先依採購法第</a:t>
                      </a:r>
                      <a:r>
                        <a:rPr kumimoji="1" lang="en-US" altLang="zh-TW" sz="2100" b="1" i="0" u="none" strike="noStrike" cap="none" normalizeH="0" baseline="0" smtClean="0">
                          <a:ln>
                            <a:noFill/>
                          </a:ln>
                          <a:solidFill>
                            <a:srgbClr val="000066"/>
                          </a:solidFill>
                          <a:effectLst/>
                          <a:latin typeface="+mj-ea"/>
                          <a:ea typeface="+mj-ea"/>
                        </a:rPr>
                        <a:t>56</a:t>
                      </a:r>
                      <a:r>
                        <a:rPr kumimoji="1" lang="zh-TW" altLang="en-US" sz="2100" b="1" i="0" u="none" strike="noStrike" cap="none" normalizeH="0" baseline="0" smtClean="0">
                          <a:ln>
                            <a:noFill/>
                          </a:ln>
                          <a:solidFill>
                            <a:srgbClr val="000066"/>
                          </a:solidFill>
                          <a:effectLst/>
                          <a:latin typeface="+mj-ea"/>
                          <a:ea typeface="+mj-ea"/>
                        </a:rPr>
                        <a:t>條第</a:t>
                      </a:r>
                      <a:r>
                        <a:rPr kumimoji="1" lang="en-US" altLang="zh-TW" sz="2100" b="1" i="0" u="none" strike="noStrike" cap="none" normalizeH="0" baseline="0" smtClean="0">
                          <a:ln>
                            <a:noFill/>
                          </a:ln>
                          <a:solidFill>
                            <a:srgbClr val="000066"/>
                          </a:solidFill>
                          <a:effectLst/>
                          <a:latin typeface="+mj-ea"/>
                          <a:ea typeface="+mj-ea"/>
                        </a:rPr>
                        <a:t>3</a:t>
                      </a:r>
                      <a:r>
                        <a:rPr kumimoji="1" lang="zh-TW" altLang="en-US" sz="2100" b="1" i="0" u="none" strike="noStrike" cap="none" normalizeH="0" baseline="0" smtClean="0">
                          <a:ln>
                            <a:noFill/>
                          </a:ln>
                          <a:solidFill>
                            <a:srgbClr val="000066"/>
                          </a:solidFill>
                          <a:effectLst/>
                          <a:latin typeface="+mj-ea"/>
                          <a:ea typeface="+mj-ea"/>
                        </a:rPr>
                        <a:t>項規定報經上級機關核准後，方得辦理。</a:t>
                      </a:r>
                      <a:endParaRPr kumimoji="1" lang="zh-TW" altLang="en-US" sz="2100" b="0" i="0" u="none" strike="noStrike" cap="none" normalizeH="0" baseline="0" smtClean="0">
                        <a:ln>
                          <a:noFill/>
                        </a:ln>
                        <a:solidFill>
                          <a:srgbClr val="000066"/>
                        </a:solidFill>
                        <a:effectLst/>
                        <a:latin typeface="+mj-ea"/>
                        <a:ea typeface="+mj-ea"/>
                      </a:endParaRPr>
                    </a:p>
                  </a:txBody>
                  <a:tcPr marT="45708" marB="4570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gridSpan="2">
                  <a:txBody>
                    <a:bodyPr/>
                    <a:lstStyle/>
                    <a:p>
                      <a:pPr marL="0" marR="0" lvl="0" indent="0" algn="just" defTabSz="914400" rtl="0" eaLnBrk="1" fontAlgn="base" latinLnBrk="0" hangingPunct="1">
                        <a:lnSpc>
                          <a:spcPts val="2400"/>
                        </a:lnSpc>
                        <a:spcBef>
                          <a:spcPts val="0"/>
                        </a:spcBef>
                        <a:spcAft>
                          <a:spcPct val="0"/>
                        </a:spcAft>
                        <a:buClr>
                          <a:schemeClr val="tx1"/>
                        </a:buClr>
                        <a:buSzPct val="75000"/>
                        <a:buFont typeface="Wingdings" pitchFamily="2" charset="2"/>
                        <a:buNone/>
                        <a:tabLst/>
                      </a:pPr>
                      <a:r>
                        <a:rPr kumimoji="1" lang="zh-TW" altLang="en-US" sz="2100" b="1" i="0" u="none" strike="noStrike" cap="none" normalizeH="0" baseline="0" smtClean="0">
                          <a:ln>
                            <a:noFill/>
                          </a:ln>
                          <a:solidFill>
                            <a:srgbClr val="000066"/>
                          </a:solidFill>
                          <a:effectLst/>
                          <a:latin typeface="+mj-ea"/>
                          <a:ea typeface="+mj-ea"/>
                        </a:rPr>
                        <a:t>於招標前確認採購標的屬</a:t>
                      </a:r>
                      <a:r>
                        <a:rPr kumimoji="1" lang="zh-TW" altLang="en-US" sz="2100" b="1" i="0" u="sng" strike="noStrike" cap="none" normalizeH="0" baseline="0" smtClean="0">
                          <a:ln>
                            <a:noFill/>
                          </a:ln>
                          <a:solidFill>
                            <a:srgbClr val="000066"/>
                          </a:solidFill>
                          <a:effectLst/>
                          <a:latin typeface="+mj-ea"/>
                          <a:ea typeface="+mj-ea"/>
                        </a:rPr>
                        <a:t>專業服務</a:t>
                      </a:r>
                      <a:r>
                        <a:rPr kumimoji="1" lang="zh-TW" altLang="en-US" sz="2100" b="1" i="0" u="none" strike="noStrike" cap="none" normalizeH="0" baseline="0" smtClean="0">
                          <a:ln>
                            <a:noFill/>
                          </a:ln>
                          <a:solidFill>
                            <a:srgbClr val="000066"/>
                          </a:solidFill>
                          <a:effectLst/>
                          <a:latin typeface="+mj-ea"/>
                          <a:ea typeface="+mj-ea"/>
                        </a:rPr>
                        <a:t>、</a:t>
                      </a:r>
                      <a:r>
                        <a:rPr kumimoji="1" lang="zh-TW" altLang="en-US" sz="2100" b="1" i="0" u="sng" strike="noStrike" cap="none" normalizeH="0" baseline="0" smtClean="0">
                          <a:ln>
                            <a:noFill/>
                          </a:ln>
                          <a:solidFill>
                            <a:srgbClr val="000066"/>
                          </a:solidFill>
                          <a:effectLst/>
                          <a:latin typeface="+mj-ea"/>
                          <a:ea typeface="+mj-ea"/>
                        </a:rPr>
                        <a:t>技術服務</a:t>
                      </a:r>
                      <a:r>
                        <a:rPr kumimoji="1" lang="zh-TW" altLang="en-US" sz="2100" b="1" i="0" u="none" strike="noStrike" cap="none" normalizeH="0" baseline="0" smtClean="0">
                          <a:ln>
                            <a:noFill/>
                          </a:ln>
                          <a:solidFill>
                            <a:srgbClr val="000066"/>
                          </a:solidFill>
                          <a:effectLst/>
                          <a:latin typeface="+mj-ea"/>
                          <a:ea typeface="+mj-ea"/>
                        </a:rPr>
                        <a:t>、</a:t>
                      </a:r>
                      <a:r>
                        <a:rPr kumimoji="1" lang="zh-TW" altLang="en-US" sz="2100" b="1" i="0" u="sng" strike="noStrike" cap="none" normalizeH="0" baseline="0" smtClean="0">
                          <a:ln>
                            <a:noFill/>
                          </a:ln>
                          <a:solidFill>
                            <a:srgbClr val="000066"/>
                          </a:solidFill>
                          <a:effectLst/>
                          <a:latin typeface="+mj-ea"/>
                          <a:ea typeface="+mj-ea"/>
                        </a:rPr>
                        <a:t>資訊服務、社會福利服務</a:t>
                      </a:r>
                      <a:r>
                        <a:rPr kumimoji="1" lang="zh-TW" altLang="en-US" sz="2100" b="1" i="0" u="none" strike="noStrike" cap="none" normalizeH="0" baseline="0" smtClean="0">
                          <a:ln>
                            <a:noFill/>
                          </a:ln>
                          <a:solidFill>
                            <a:srgbClr val="000066"/>
                          </a:solidFill>
                          <a:effectLst/>
                          <a:latin typeface="+mj-ea"/>
                          <a:ea typeface="+mj-ea"/>
                        </a:rPr>
                        <a:t>或</a:t>
                      </a:r>
                      <a:r>
                        <a:rPr kumimoji="1" lang="zh-TW" altLang="en-US" sz="2100" b="1" i="0" u="sng" strike="noStrike" cap="none" normalizeH="0" baseline="0" smtClean="0">
                          <a:ln>
                            <a:noFill/>
                          </a:ln>
                          <a:solidFill>
                            <a:srgbClr val="000066"/>
                          </a:solidFill>
                          <a:effectLst/>
                          <a:latin typeface="+mj-ea"/>
                          <a:ea typeface="+mj-ea"/>
                        </a:rPr>
                        <a:t>設計競賽</a:t>
                      </a:r>
                      <a:r>
                        <a:rPr kumimoji="1" lang="zh-TW" altLang="en-US" sz="2100" b="1" i="0" u="none" strike="noStrike" cap="none" normalizeH="0" baseline="0" smtClean="0">
                          <a:ln>
                            <a:noFill/>
                          </a:ln>
                          <a:solidFill>
                            <a:srgbClr val="000066"/>
                          </a:solidFill>
                          <a:effectLst/>
                          <a:latin typeface="+mj-ea"/>
                          <a:ea typeface="+mj-ea"/>
                        </a:rPr>
                        <a:t>，並簽經機關首長或其授權人員核准。</a:t>
                      </a:r>
                    </a:p>
                  </a:txBody>
                  <a:tcPr marT="45708" marB="4570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hMerge="1">
                  <a:txBody>
                    <a:bodyPr/>
                    <a:lstStyle/>
                    <a:p>
                      <a:endParaRPr lang="zh-TW" altLang="en-US"/>
                    </a:p>
                  </a:txBody>
                  <a:tcPr/>
                </a:tc>
                <a:tc>
                  <a:txBody>
                    <a:bodyPr/>
                    <a:lstStyle/>
                    <a:p>
                      <a:pPr marL="0" marR="0" lvl="0" indent="0" algn="just" defTabSz="914400" rtl="0" eaLnBrk="1" fontAlgn="base" latinLnBrk="0" hangingPunct="1">
                        <a:lnSpc>
                          <a:spcPts val="2400"/>
                        </a:lnSpc>
                        <a:spcBef>
                          <a:spcPts val="0"/>
                        </a:spcBef>
                        <a:spcAft>
                          <a:spcPct val="0"/>
                        </a:spcAft>
                        <a:buClr>
                          <a:schemeClr val="tx1"/>
                        </a:buClr>
                        <a:buSzPct val="75000"/>
                        <a:buFont typeface="Wingdings" pitchFamily="2" charset="2"/>
                        <a:buNone/>
                        <a:tabLst/>
                      </a:pPr>
                      <a:r>
                        <a:rPr kumimoji="1" lang="zh-TW" altLang="en-US" sz="2100" b="1" i="0" u="none" strike="noStrike" cap="none" normalizeH="0" baseline="0" smtClean="0">
                          <a:ln>
                            <a:noFill/>
                          </a:ln>
                          <a:solidFill>
                            <a:srgbClr val="000066"/>
                          </a:solidFill>
                          <a:effectLst/>
                          <a:latin typeface="+mj-ea"/>
                          <a:ea typeface="+mj-ea"/>
                        </a:rPr>
                        <a:t>於招標前確認採購標的屬適合採行取最有利標精神之理由，並簽經機關首長或其授權人員核准。 </a:t>
                      </a:r>
                    </a:p>
                  </a:txBody>
                  <a:tcPr marT="45708" marB="45708"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r>
              <a:tr h="1601315">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800000"/>
                          </a:solidFill>
                          <a:effectLst/>
                          <a:latin typeface="+mj-ea"/>
                          <a:ea typeface="+mj-ea"/>
                        </a:rPr>
                        <a:t>是否報上級機關</a:t>
                      </a:r>
                    </a:p>
                  </a:txBody>
                  <a:tcPr marT="45708" marB="45708"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a:txBody>
                    <a:bodyPr/>
                    <a:lstStyle/>
                    <a:p>
                      <a:pPr marL="0" marR="0" lvl="0" indent="0" algn="just" defTabSz="914400" rtl="0" eaLnBrk="1" fontAlgn="base" latinLnBrk="0" hangingPunct="1">
                        <a:lnSpc>
                          <a:spcPts val="2400"/>
                        </a:lnSpc>
                        <a:spcBef>
                          <a:spcPts val="0"/>
                        </a:spcBef>
                        <a:spcAft>
                          <a:spcPct val="0"/>
                        </a:spcAft>
                        <a:buClr>
                          <a:schemeClr val="tx1"/>
                        </a:buClr>
                        <a:buSzPct val="75000"/>
                        <a:buFont typeface="Wingdings" pitchFamily="2" charset="2"/>
                        <a:buNone/>
                        <a:tabLst/>
                      </a:pPr>
                      <a:r>
                        <a:rPr kumimoji="1" lang="zh-TW" altLang="en-US" sz="2100" b="1" i="0" u="none" strike="noStrike" cap="none" normalizeH="0" baseline="0" smtClean="0">
                          <a:ln>
                            <a:noFill/>
                          </a:ln>
                          <a:solidFill>
                            <a:srgbClr val="000066"/>
                          </a:solidFill>
                          <a:effectLst/>
                          <a:latin typeface="+mj-ea"/>
                          <a:ea typeface="+mj-ea"/>
                        </a:rPr>
                        <a:t>不論採購金額大小，於招標前</a:t>
                      </a:r>
                      <a:r>
                        <a:rPr kumimoji="1" lang="zh-TW" altLang="en-US" sz="2100" b="1" i="0" u="sng" strike="noStrike" cap="none" normalizeH="0" baseline="0" smtClean="0">
                          <a:ln>
                            <a:noFill/>
                          </a:ln>
                          <a:solidFill>
                            <a:srgbClr val="000066"/>
                          </a:solidFill>
                          <a:effectLst/>
                          <a:latin typeface="+mj-ea"/>
                          <a:ea typeface="+mj-ea"/>
                        </a:rPr>
                        <a:t>均應逐案報上級機關</a:t>
                      </a:r>
                      <a:r>
                        <a:rPr kumimoji="1" lang="zh-TW" altLang="en-US" sz="2100" b="1" i="0" u="none" strike="noStrike" cap="none" normalizeH="0" baseline="0" smtClean="0">
                          <a:ln>
                            <a:noFill/>
                          </a:ln>
                          <a:solidFill>
                            <a:srgbClr val="000066"/>
                          </a:solidFill>
                          <a:effectLst/>
                          <a:latin typeface="+mj-ea"/>
                          <a:ea typeface="+mj-ea"/>
                        </a:rPr>
                        <a:t>核准。</a:t>
                      </a:r>
                    </a:p>
                  </a:txBody>
                  <a:tcPr marT="45708" marB="4570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gridSpan="2">
                  <a:txBody>
                    <a:bodyPr/>
                    <a:lstStyle/>
                    <a:p>
                      <a:pPr marL="0" marR="0" lvl="0" indent="0" algn="just" defTabSz="914400" rtl="0" eaLnBrk="1" fontAlgn="base" latinLnBrk="0" hangingPunct="1">
                        <a:lnSpc>
                          <a:spcPts val="2400"/>
                        </a:lnSpc>
                        <a:spcBef>
                          <a:spcPts val="0"/>
                        </a:spcBef>
                        <a:spcAft>
                          <a:spcPct val="0"/>
                        </a:spcAft>
                        <a:buClr>
                          <a:schemeClr val="tx1"/>
                        </a:buClr>
                        <a:buSzPct val="75000"/>
                        <a:buFont typeface="Wingdings" pitchFamily="2" charset="2"/>
                        <a:buNone/>
                        <a:tabLst/>
                      </a:pPr>
                      <a:r>
                        <a:rPr kumimoji="1" lang="zh-TW" altLang="en-US" sz="2100" b="1" i="0" u="none" strike="noStrike" cap="none" normalizeH="0" baseline="0" smtClean="0">
                          <a:ln>
                            <a:noFill/>
                          </a:ln>
                          <a:solidFill>
                            <a:srgbClr val="000066"/>
                          </a:solidFill>
                          <a:effectLst/>
                          <a:latin typeface="+mj-ea"/>
                          <a:ea typeface="+mj-ea"/>
                        </a:rPr>
                        <a:t>不論採購金額大小，</a:t>
                      </a:r>
                      <a:r>
                        <a:rPr kumimoji="1" lang="zh-TW" altLang="en-US" sz="2100" b="1" i="0" u="sng" strike="noStrike" cap="none" normalizeH="0" baseline="0" smtClean="0">
                          <a:ln>
                            <a:noFill/>
                          </a:ln>
                          <a:solidFill>
                            <a:srgbClr val="000066"/>
                          </a:solidFill>
                          <a:effectLst/>
                          <a:latin typeface="+mj-ea"/>
                          <a:ea typeface="+mj-ea"/>
                        </a:rPr>
                        <a:t>無須</a:t>
                      </a:r>
                      <a:r>
                        <a:rPr kumimoji="1" lang="zh-TW" altLang="en-US" sz="2100" b="1" i="0" u="none" strike="noStrike" cap="none" normalizeH="0" baseline="0" smtClean="0">
                          <a:ln>
                            <a:noFill/>
                          </a:ln>
                          <a:solidFill>
                            <a:srgbClr val="000066"/>
                          </a:solidFill>
                          <a:effectLst/>
                          <a:latin typeface="+mj-ea"/>
                          <a:ea typeface="+mj-ea"/>
                        </a:rPr>
                        <a:t>於招標前</a:t>
                      </a:r>
                      <a:r>
                        <a:rPr kumimoji="1" lang="zh-TW" altLang="en-US" sz="2100" b="1" i="0" u="sng" strike="noStrike" cap="none" normalizeH="0" baseline="0" smtClean="0">
                          <a:ln>
                            <a:noFill/>
                          </a:ln>
                          <a:solidFill>
                            <a:srgbClr val="000066"/>
                          </a:solidFill>
                          <a:effectLst/>
                          <a:latin typeface="+mj-ea"/>
                          <a:ea typeface="+mj-ea"/>
                        </a:rPr>
                        <a:t>報上級機關</a:t>
                      </a:r>
                      <a:r>
                        <a:rPr kumimoji="1" lang="zh-TW" altLang="en-US" sz="2100" b="1" i="0" u="none" strike="noStrike" cap="none" normalizeH="0" baseline="0" smtClean="0">
                          <a:ln>
                            <a:noFill/>
                          </a:ln>
                          <a:solidFill>
                            <a:srgbClr val="000066"/>
                          </a:solidFill>
                          <a:effectLst/>
                          <a:latin typeface="+mj-ea"/>
                          <a:ea typeface="+mj-ea"/>
                        </a:rPr>
                        <a:t>核准。</a:t>
                      </a:r>
                    </a:p>
                  </a:txBody>
                  <a:tcPr marT="45708" marB="4570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hMerge="1">
                  <a:txBody>
                    <a:bodyPr/>
                    <a:lstStyle/>
                    <a:p>
                      <a:endParaRPr lang="zh-TW" altLang="en-US"/>
                    </a:p>
                  </a:txBody>
                  <a:tcPr/>
                </a:tc>
                <a:tc>
                  <a:txBody>
                    <a:bodyPr/>
                    <a:lstStyle/>
                    <a:p>
                      <a:pPr marL="0" marR="0" lvl="0" indent="0" algn="just" defTabSz="914400" rtl="0" eaLnBrk="1" fontAlgn="base" latinLnBrk="0" hangingPunct="1">
                        <a:lnSpc>
                          <a:spcPts val="2400"/>
                        </a:lnSpc>
                        <a:spcBef>
                          <a:spcPts val="0"/>
                        </a:spcBef>
                        <a:spcAft>
                          <a:spcPct val="0"/>
                        </a:spcAft>
                        <a:buClr>
                          <a:schemeClr val="tx1"/>
                        </a:buClr>
                        <a:buSzPct val="75000"/>
                        <a:buFont typeface="Wingdings" pitchFamily="2" charset="2"/>
                        <a:buNone/>
                        <a:tabLst/>
                      </a:pPr>
                      <a:r>
                        <a:rPr kumimoji="1" lang="zh-TW" altLang="en-US" sz="2100" b="1" i="0" u="sng" strike="noStrike" cap="none" normalizeH="0" baseline="0" smtClean="0">
                          <a:ln>
                            <a:noFill/>
                          </a:ln>
                          <a:solidFill>
                            <a:srgbClr val="000066"/>
                          </a:solidFill>
                          <a:effectLst/>
                          <a:latin typeface="+mj-ea"/>
                          <a:ea typeface="+mj-ea"/>
                        </a:rPr>
                        <a:t>無須報上級機關</a:t>
                      </a:r>
                      <a:r>
                        <a:rPr kumimoji="1" lang="zh-TW" altLang="en-US" sz="2100" b="1" i="0" u="none" strike="noStrike" cap="none" normalizeH="0" baseline="0" smtClean="0">
                          <a:ln>
                            <a:noFill/>
                          </a:ln>
                          <a:solidFill>
                            <a:srgbClr val="000066"/>
                          </a:solidFill>
                          <a:effectLst/>
                          <a:latin typeface="+mj-ea"/>
                          <a:ea typeface="+mj-ea"/>
                        </a:rPr>
                        <a:t>核准。</a:t>
                      </a:r>
                      <a:r>
                        <a:rPr kumimoji="1" lang="en-US" altLang="zh-TW" sz="2100" b="1" i="0" u="none" strike="noStrike" cap="none" normalizeH="0" baseline="0" smtClean="0">
                          <a:ln>
                            <a:noFill/>
                          </a:ln>
                          <a:solidFill>
                            <a:srgbClr val="000066"/>
                          </a:solidFill>
                          <a:effectLst/>
                          <a:latin typeface="+mj-ea"/>
                          <a:ea typeface="+mj-ea"/>
                        </a:rPr>
                        <a:t>(</a:t>
                      </a:r>
                      <a:r>
                        <a:rPr kumimoji="1" lang="zh-TW" altLang="en-US" sz="2100" b="1" i="0" u="none" strike="noStrike" cap="none" normalizeH="0" baseline="0" smtClean="0">
                          <a:ln>
                            <a:noFill/>
                          </a:ln>
                          <a:solidFill>
                            <a:srgbClr val="000066"/>
                          </a:solidFill>
                          <a:effectLst/>
                          <a:latin typeface="+mj-ea"/>
                          <a:ea typeface="+mj-ea"/>
                        </a:rPr>
                        <a:t>未達公告金額之採購建議以此方式辦理，以簡化程序，提升作業效率</a:t>
                      </a:r>
                      <a:r>
                        <a:rPr kumimoji="1" lang="en-US" altLang="zh-TW" sz="2100" b="1" i="0" u="none" strike="noStrike" cap="none" normalizeH="0" baseline="0" smtClean="0">
                          <a:ln>
                            <a:noFill/>
                          </a:ln>
                          <a:solidFill>
                            <a:srgbClr val="000066"/>
                          </a:solidFill>
                          <a:effectLst/>
                          <a:latin typeface="+mj-ea"/>
                          <a:ea typeface="+mj-ea"/>
                        </a:rPr>
                        <a:t>)</a:t>
                      </a:r>
                      <a:endParaRPr kumimoji="1" lang="zh-TW" altLang="en-US" sz="2100" b="1" i="0" u="none" strike="noStrike" cap="none" normalizeH="0" baseline="0" smtClean="0">
                        <a:ln>
                          <a:noFill/>
                        </a:ln>
                        <a:solidFill>
                          <a:srgbClr val="000066"/>
                        </a:solidFill>
                        <a:effectLst/>
                        <a:latin typeface="+mj-ea"/>
                        <a:ea typeface="+mj-ea"/>
                      </a:endParaRPr>
                    </a:p>
                  </a:txBody>
                  <a:tcPr marT="45708" marB="45708"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r>
              <a:tr h="735493">
                <a:tc rowSpan="2">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800000"/>
                          </a:solidFill>
                          <a:effectLst/>
                          <a:latin typeface="+mj-ea"/>
                          <a:ea typeface="+mj-ea"/>
                        </a:rPr>
                        <a:t>招標方式與家數</a:t>
                      </a:r>
                    </a:p>
                  </a:txBody>
                  <a:tcPr marT="45708" marB="45708"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rowSpan="2" gridSpan="2">
                  <a:txBody>
                    <a:bodyPr/>
                    <a:lstStyle/>
                    <a:p>
                      <a:pPr marL="0" marR="0" lvl="0" indent="0" algn="just" defTabSz="914400" rtl="0" eaLnBrk="1" fontAlgn="base" latinLnBrk="0" hangingPunct="1">
                        <a:lnSpc>
                          <a:spcPts val="2400"/>
                        </a:lnSpc>
                        <a:spcBef>
                          <a:spcPts val="0"/>
                        </a:spcBef>
                        <a:spcAft>
                          <a:spcPct val="0"/>
                        </a:spcAft>
                        <a:buClr>
                          <a:schemeClr val="tx1"/>
                        </a:buClr>
                        <a:buSzPct val="75000"/>
                        <a:buFont typeface="Wingdings" pitchFamily="2" charset="2"/>
                        <a:buNone/>
                        <a:tabLst/>
                      </a:pPr>
                      <a:r>
                        <a:rPr kumimoji="1" lang="zh-TW" altLang="en-US" sz="2100" b="1" i="0" u="sng" strike="noStrike" cap="none" normalizeH="0" baseline="0" smtClean="0">
                          <a:ln>
                            <a:noFill/>
                          </a:ln>
                          <a:solidFill>
                            <a:srgbClr val="C00000"/>
                          </a:solidFill>
                          <a:effectLst/>
                          <a:latin typeface="+mj-ea"/>
                          <a:ea typeface="+mj-ea"/>
                        </a:rPr>
                        <a:t>公開招標</a:t>
                      </a:r>
                      <a:r>
                        <a:rPr kumimoji="1" lang="zh-TW" altLang="en-US" sz="2100" b="1" i="0" u="none" strike="noStrike" cap="none" normalizeH="0" baseline="0" smtClean="0">
                          <a:ln>
                            <a:noFill/>
                          </a:ln>
                          <a:solidFill>
                            <a:srgbClr val="000066"/>
                          </a:solidFill>
                          <a:effectLst/>
                          <a:latin typeface="+mj-ea"/>
                          <a:ea typeface="+mj-ea"/>
                        </a:rPr>
                        <a:t>第</a:t>
                      </a:r>
                      <a:r>
                        <a:rPr kumimoji="1" lang="en-US" altLang="zh-TW" sz="2100" b="1" i="0" u="none" strike="noStrike" cap="none" normalizeH="0" baseline="0" smtClean="0">
                          <a:ln>
                            <a:noFill/>
                          </a:ln>
                          <a:solidFill>
                            <a:srgbClr val="000066"/>
                          </a:solidFill>
                          <a:effectLst/>
                          <a:latin typeface="+mj-ea"/>
                          <a:ea typeface="+mj-ea"/>
                        </a:rPr>
                        <a:t>1</a:t>
                      </a:r>
                      <a:r>
                        <a:rPr kumimoji="1" lang="zh-TW" altLang="en-US" sz="2100" b="1" i="0" u="none" strike="noStrike" cap="none" normalizeH="0" baseline="0" smtClean="0">
                          <a:ln>
                            <a:noFill/>
                          </a:ln>
                          <a:solidFill>
                            <a:srgbClr val="000066"/>
                          </a:solidFill>
                          <a:effectLst/>
                          <a:latin typeface="+mj-ea"/>
                          <a:ea typeface="+mj-ea"/>
                        </a:rPr>
                        <a:t>次公告應有</a:t>
                      </a:r>
                      <a:r>
                        <a:rPr kumimoji="1" lang="en-US" altLang="zh-TW" sz="2100" b="1" i="0" u="none" strike="noStrike" cap="none" normalizeH="0" baseline="0" smtClean="0">
                          <a:ln>
                            <a:noFill/>
                          </a:ln>
                          <a:solidFill>
                            <a:srgbClr val="000066"/>
                          </a:solidFill>
                          <a:effectLst/>
                          <a:latin typeface="+mj-ea"/>
                          <a:ea typeface="+mj-ea"/>
                        </a:rPr>
                        <a:t>3</a:t>
                      </a:r>
                      <a:r>
                        <a:rPr kumimoji="1" lang="zh-TW" altLang="en-US" sz="2100" b="1" i="0" u="none" strike="noStrike" cap="none" normalizeH="0" baseline="0" smtClean="0">
                          <a:ln>
                            <a:noFill/>
                          </a:ln>
                          <a:solidFill>
                            <a:srgbClr val="000066"/>
                          </a:solidFill>
                          <a:effectLst/>
                          <a:latin typeface="+mj-ea"/>
                          <a:ea typeface="+mj-ea"/>
                        </a:rPr>
                        <a:t>家以上。</a:t>
                      </a:r>
                      <a:endParaRPr kumimoji="1" lang="en-US" altLang="zh-TW" sz="2100" b="1" i="0" u="none" strike="noStrike" cap="none" normalizeH="0" baseline="0" smtClean="0">
                        <a:ln>
                          <a:noFill/>
                        </a:ln>
                        <a:solidFill>
                          <a:srgbClr val="000066"/>
                        </a:solidFill>
                        <a:effectLst/>
                        <a:latin typeface="+mj-ea"/>
                        <a:ea typeface="+mj-ea"/>
                      </a:endParaRPr>
                    </a:p>
                    <a:p>
                      <a:pPr marL="0" marR="0" lvl="0" indent="0" algn="just" defTabSz="914400" rtl="0" eaLnBrk="1" fontAlgn="base" latinLnBrk="0" hangingPunct="1">
                        <a:lnSpc>
                          <a:spcPts val="2400"/>
                        </a:lnSpc>
                        <a:spcBef>
                          <a:spcPts val="0"/>
                        </a:spcBef>
                        <a:spcAft>
                          <a:spcPct val="0"/>
                        </a:spcAft>
                        <a:buClr>
                          <a:schemeClr val="tx1"/>
                        </a:buClr>
                        <a:buSzPct val="75000"/>
                        <a:buFont typeface="Wingdings" pitchFamily="2" charset="2"/>
                        <a:buNone/>
                        <a:tabLst/>
                      </a:pPr>
                      <a:r>
                        <a:rPr kumimoji="1" lang="zh-TW" altLang="en-US" sz="2100" b="1" i="0" u="sng" strike="noStrike" kern="1200" cap="none" normalizeH="0" baseline="0" smtClean="0">
                          <a:ln>
                            <a:noFill/>
                          </a:ln>
                          <a:solidFill>
                            <a:srgbClr val="C00000"/>
                          </a:solidFill>
                          <a:effectLst/>
                          <a:latin typeface="+mj-ea"/>
                          <a:ea typeface="+mj-ea"/>
                          <a:cs typeface="+mn-cs"/>
                        </a:rPr>
                        <a:t>選擇性招標</a:t>
                      </a:r>
                      <a:r>
                        <a:rPr kumimoji="1" lang="zh-TW" altLang="en-US" sz="2100" b="1" i="0" u="none" strike="noStrike" cap="none" normalizeH="0" baseline="0" smtClean="0">
                          <a:ln>
                            <a:noFill/>
                          </a:ln>
                          <a:solidFill>
                            <a:srgbClr val="000066"/>
                          </a:solidFill>
                          <a:effectLst/>
                          <a:latin typeface="+mj-ea"/>
                          <a:ea typeface="+mj-ea"/>
                        </a:rPr>
                        <a:t>：經常性採購建立合格廠商名單</a:t>
                      </a:r>
                      <a:r>
                        <a:rPr kumimoji="1" lang="en-US" altLang="zh-TW" sz="2100" b="1" i="0" u="none" strike="noStrike" cap="none" normalizeH="0" baseline="0" smtClean="0">
                          <a:ln>
                            <a:noFill/>
                          </a:ln>
                          <a:solidFill>
                            <a:srgbClr val="000066"/>
                          </a:solidFill>
                          <a:effectLst/>
                          <a:latin typeface="+mj-ea"/>
                          <a:ea typeface="+mj-ea"/>
                        </a:rPr>
                        <a:t>6</a:t>
                      </a:r>
                      <a:r>
                        <a:rPr kumimoji="1" lang="zh-TW" altLang="en-US" sz="2100" b="1" i="0" u="none" strike="noStrike" cap="none" normalizeH="0" baseline="0" smtClean="0">
                          <a:ln>
                            <a:noFill/>
                          </a:ln>
                          <a:solidFill>
                            <a:srgbClr val="000066"/>
                          </a:solidFill>
                          <a:effectLst/>
                          <a:latin typeface="+mj-ea"/>
                          <a:ea typeface="+mj-ea"/>
                        </a:rPr>
                        <a:t>家以上；個案辦理者，無家數之限制。</a:t>
                      </a:r>
                    </a:p>
                  </a:txBody>
                  <a:tcPr marT="45708" marB="4570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rowSpan="2" hMerge="1">
                  <a:txBody>
                    <a:bodyPr/>
                    <a:lstStyle/>
                    <a:p>
                      <a:pPr marL="0" marR="0" lvl="0" indent="0" algn="just" defTabSz="914400" rtl="0" eaLnBrk="1" fontAlgn="base" latinLnBrk="0" hangingPunct="1">
                        <a:lnSpc>
                          <a:spcPts val="2400"/>
                        </a:lnSpc>
                        <a:spcBef>
                          <a:spcPts val="0"/>
                        </a:spcBef>
                        <a:spcAft>
                          <a:spcPct val="0"/>
                        </a:spcAft>
                        <a:buClr>
                          <a:schemeClr val="tx1"/>
                        </a:buClr>
                        <a:buSzPct val="75000"/>
                        <a:buFont typeface="Wingdings" pitchFamily="2" charset="2"/>
                        <a:buNone/>
                        <a:tabLst/>
                      </a:pPr>
                      <a:endParaRPr kumimoji="1" lang="zh-TW" altLang="en-US" sz="2100" b="1" i="0" u="none" strike="noStrike" cap="none" normalizeH="0" baseline="0" smtClean="0">
                        <a:ln>
                          <a:noFill/>
                        </a:ln>
                        <a:solidFill>
                          <a:srgbClr val="000066"/>
                        </a:solidFill>
                        <a:effectLst/>
                        <a:latin typeface="+mj-ea"/>
                        <a:ea typeface="+mj-ea"/>
                      </a:endParaRPr>
                    </a:p>
                  </a:txBody>
                  <a:tcPr marT="45708" marB="4570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rowSpan="2">
                  <a:txBody>
                    <a:bodyPr/>
                    <a:lstStyle/>
                    <a:p>
                      <a:pPr marL="0" marR="0" lvl="0" indent="0" algn="just" defTabSz="914400" rtl="0" eaLnBrk="1" fontAlgn="base" latinLnBrk="0" hangingPunct="1">
                        <a:lnSpc>
                          <a:spcPts val="2400"/>
                        </a:lnSpc>
                        <a:spcBef>
                          <a:spcPts val="0"/>
                        </a:spcBef>
                        <a:spcAft>
                          <a:spcPct val="0"/>
                        </a:spcAft>
                        <a:buClr>
                          <a:schemeClr val="tx1"/>
                        </a:buClr>
                        <a:buSzPct val="75000"/>
                        <a:buFont typeface="Wingdings" pitchFamily="2" charset="2"/>
                        <a:buNone/>
                        <a:tabLst/>
                      </a:pPr>
                      <a:r>
                        <a:rPr kumimoji="1" lang="zh-TW" altLang="en-US" sz="2100" b="1" i="0" u="none" strike="noStrike" kern="1200" cap="none" normalizeH="0" baseline="0" smtClean="0">
                          <a:ln>
                            <a:noFill/>
                          </a:ln>
                          <a:solidFill>
                            <a:srgbClr val="000066"/>
                          </a:solidFill>
                          <a:effectLst/>
                          <a:latin typeface="+mj-ea"/>
                          <a:ea typeface="+mn-ea"/>
                          <a:cs typeface="+mn-cs"/>
                        </a:rPr>
                        <a:t>無家數限制。</a:t>
                      </a:r>
                      <a:r>
                        <a:rPr kumimoji="1" lang="en-US" altLang="zh-TW" sz="2100" b="1" i="0" u="none" strike="noStrike" kern="1200" cap="none" normalizeH="0" baseline="0" smtClean="0">
                          <a:ln>
                            <a:noFill/>
                          </a:ln>
                          <a:solidFill>
                            <a:srgbClr val="000066"/>
                          </a:solidFill>
                          <a:effectLst/>
                          <a:latin typeface="+mj-ea"/>
                          <a:ea typeface="+mn-ea"/>
                          <a:cs typeface="+mn-cs"/>
                        </a:rPr>
                        <a:t>(</a:t>
                      </a:r>
                      <a:r>
                        <a:rPr kumimoji="1" lang="zh-TW" altLang="en-US" sz="2100" b="1" i="0" u="none" strike="noStrike" kern="1200" cap="none" normalizeH="0" baseline="0" smtClean="0">
                          <a:ln>
                            <a:noFill/>
                          </a:ln>
                          <a:solidFill>
                            <a:srgbClr val="006600"/>
                          </a:solidFill>
                          <a:effectLst/>
                          <a:latin typeface="+mj-ea"/>
                          <a:ea typeface="+mn-ea"/>
                          <a:cs typeface="+mn-cs"/>
                        </a:rPr>
                        <a:t>準用最有利標</a:t>
                      </a:r>
                      <a:r>
                        <a:rPr kumimoji="1" lang="en-US" altLang="zh-TW" sz="2100" b="1" i="0" u="none" strike="noStrike" kern="1200" cap="none" normalizeH="0" baseline="0" smtClean="0">
                          <a:ln>
                            <a:noFill/>
                          </a:ln>
                          <a:solidFill>
                            <a:srgbClr val="000066"/>
                          </a:solidFill>
                          <a:effectLst/>
                          <a:latin typeface="+mj-ea"/>
                          <a:ea typeface="+mn-ea"/>
                          <a:cs typeface="+mn-cs"/>
                        </a:rPr>
                        <a:t>)</a:t>
                      </a:r>
                      <a:endParaRPr kumimoji="1" lang="zh-TW" altLang="en-US" sz="2100" b="1" i="0" u="none" strike="noStrike" cap="none" normalizeH="0" baseline="0" smtClean="0">
                        <a:ln>
                          <a:noFill/>
                        </a:ln>
                        <a:solidFill>
                          <a:srgbClr val="000066"/>
                        </a:solidFill>
                        <a:effectLst/>
                        <a:latin typeface="+mj-ea"/>
                        <a:ea typeface="+mj-ea"/>
                      </a:endParaRPr>
                    </a:p>
                  </a:txBody>
                  <a:tcPr marT="45708" marB="457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a:txBody>
                    <a:bodyPr/>
                    <a:lstStyle/>
                    <a:p>
                      <a:pPr marL="0" marR="0" lvl="0" indent="0" algn="just" defTabSz="914400" rtl="0" eaLnBrk="1" fontAlgn="base" latinLnBrk="0" hangingPunct="1">
                        <a:lnSpc>
                          <a:spcPts val="2400"/>
                        </a:lnSpc>
                        <a:spcBef>
                          <a:spcPts val="0"/>
                        </a:spcBef>
                        <a:spcAft>
                          <a:spcPct val="0"/>
                        </a:spcAft>
                        <a:buClr>
                          <a:schemeClr val="tx1"/>
                        </a:buClr>
                        <a:buSzPct val="75000"/>
                        <a:buFont typeface="Wingdings" pitchFamily="2" charset="2"/>
                        <a:buNone/>
                        <a:tabLst/>
                      </a:pPr>
                      <a:r>
                        <a:rPr kumimoji="1" lang="zh-TW" altLang="en-US" sz="2100" b="1" i="0" u="none" strike="noStrike" cap="none" normalizeH="0" baseline="0" smtClean="0">
                          <a:ln>
                            <a:noFill/>
                          </a:ln>
                          <a:solidFill>
                            <a:srgbClr val="000066"/>
                          </a:solidFill>
                          <a:effectLst/>
                          <a:latin typeface="+mj-ea"/>
                          <a:ea typeface="+mj-ea"/>
                        </a:rPr>
                        <a:t>公開取得</a:t>
                      </a:r>
                      <a:r>
                        <a:rPr kumimoji="1" lang="en-US" altLang="zh-TW" sz="2100" b="1" i="0" u="none" strike="noStrike" cap="none" normalizeH="0" baseline="0" smtClean="0">
                          <a:ln>
                            <a:noFill/>
                          </a:ln>
                          <a:solidFill>
                            <a:srgbClr val="000066"/>
                          </a:solidFill>
                          <a:effectLst/>
                          <a:latin typeface="+mj-ea"/>
                          <a:ea typeface="+mj-ea"/>
                        </a:rPr>
                        <a:t>3</a:t>
                      </a:r>
                      <a:r>
                        <a:rPr kumimoji="1" lang="zh-TW" altLang="en-US" sz="2100" b="1" i="0" u="none" strike="noStrike" cap="none" normalizeH="0" baseline="0" smtClean="0">
                          <a:ln>
                            <a:noFill/>
                          </a:ln>
                          <a:solidFill>
                            <a:srgbClr val="000066"/>
                          </a:solidFill>
                          <a:effectLst/>
                          <a:latin typeface="+mj-ea"/>
                          <a:ea typeface="+mj-ea"/>
                        </a:rPr>
                        <a:t>家以上書面報價或企劃書。</a:t>
                      </a:r>
                    </a:p>
                  </a:txBody>
                  <a:tcPr marT="45708" marB="45708"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r>
              <a:tr h="906590">
                <a:tc vMerge="1">
                  <a:txBody>
                    <a:bodyPr/>
                    <a:lstStyle/>
                    <a:p>
                      <a:endParaRPr lang="zh-TW" altLang="en-US"/>
                    </a:p>
                  </a:txBody>
                  <a:tcPr/>
                </a:tc>
                <a:tc gridSpan="2" vMerge="1">
                  <a:txBody>
                    <a:bodyPr/>
                    <a:lstStyle/>
                    <a:p>
                      <a:pPr marL="0" marR="0" lvl="0" indent="0"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1" lang="zh-TW" altLang="en-US" sz="2000" b="1" i="0" u="none" strike="noStrike" cap="none" normalizeH="0" baseline="0" smtClean="0">
                        <a:ln>
                          <a:noFill/>
                        </a:ln>
                        <a:solidFill>
                          <a:srgbClr val="0000FF"/>
                        </a:solidFill>
                        <a:effectLst/>
                        <a:latin typeface="Times New Roman" pitchFamily="18" charset="0"/>
                        <a:ea typeface="標楷體" pitchFamily="65" charset="-120"/>
                      </a:endParaRPr>
                    </a:p>
                  </a:txBody>
                  <a:tcPr marT="45708" marB="4570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hMerge="1" vMerge="1">
                  <a:txBody>
                    <a:bodyPr/>
                    <a:lstStyle/>
                    <a:p>
                      <a:endParaRPr lang="zh-TW" altLang="en-US"/>
                    </a:p>
                  </a:txBody>
                  <a:tcPr/>
                </a:tc>
                <a:tc vMerge="1">
                  <a:txBody>
                    <a:bodyPr/>
                    <a:lstStyle/>
                    <a:p>
                      <a:endParaRPr lang="zh-TW" altLang="en-US"/>
                    </a:p>
                  </a:txBody>
                  <a:tcPr/>
                </a:tc>
                <a:tc>
                  <a:txBody>
                    <a:bodyPr/>
                    <a:lstStyle/>
                    <a:p>
                      <a:pPr marL="0" marR="0" lvl="0" indent="0"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100" b="1" i="0" u="none" strike="noStrike" cap="none" normalizeH="0" baseline="0" smtClean="0">
                          <a:ln>
                            <a:noFill/>
                          </a:ln>
                          <a:solidFill>
                            <a:srgbClr val="0000FF"/>
                          </a:solidFill>
                          <a:effectLst/>
                          <a:latin typeface="+mj-ea"/>
                          <a:ea typeface="+mj-ea"/>
                        </a:rPr>
                        <a:t>得事先簽准如未能取得</a:t>
                      </a:r>
                      <a:r>
                        <a:rPr kumimoji="1" lang="en-US" altLang="zh-TW" sz="2100" b="1" i="0" u="none" strike="noStrike" cap="none" normalizeH="0" baseline="0" smtClean="0">
                          <a:ln>
                            <a:noFill/>
                          </a:ln>
                          <a:solidFill>
                            <a:srgbClr val="0000FF"/>
                          </a:solidFill>
                          <a:effectLst/>
                          <a:latin typeface="+mj-ea"/>
                          <a:ea typeface="+mj-ea"/>
                        </a:rPr>
                        <a:t>3</a:t>
                      </a:r>
                      <a:r>
                        <a:rPr kumimoji="1" lang="zh-TW" altLang="en-US" sz="2100" b="1" i="0" u="none" strike="noStrike" cap="none" normalizeH="0" baseline="0" smtClean="0">
                          <a:ln>
                            <a:noFill/>
                          </a:ln>
                          <a:solidFill>
                            <a:srgbClr val="0000FF"/>
                          </a:solidFill>
                          <a:effectLst/>
                          <a:latin typeface="+mj-ea"/>
                          <a:ea typeface="+mj-ea"/>
                        </a:rPr>
                        <a:t>家改採限制性招標。</a:t>
                      </a:r>
                    </a:p>
                  </a:txBody>
                  <a:tcPr marT="45708" marB="45708"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r>
            </a:tbl>
          </a:graphicData>
        </a:graphic>
      </p:graphicFrame>
    </p:spTree>
    <p:extLst>
      <p:ext uri="{BB962C8B-B14F-4D97-AF65-F5344CB8AC3E}">
        <p14:creationId xmlns:p14="http://schemas.microsoft.com/office/powerpoint/2010/main" val="7733881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8172400" y="287211"/>
            <a:ext cx="762000" cy="244475"/>
          </a:xfrm>
        </p:spPr>
        <p:txBody>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fld id="{C29EA973-DFE4-4526-86E5-A0A999F6A1C4}" type="slidenum">
              <a:rPr lang="en-US" altLang="zh-TW" sz="1400" smtClean="0">
                <a:solidFill>
                  <a:srgbClr val="AD1F1F"/>
                </a:solidFill>
                <a:latin typeface="Times New Roman" panose="02020603050405020304" pitchFamily="18" charset="0"/>
              </a:rPr>
              <a:pPr eaLnBrk="1" hangingPunct="1">
                <a:spcBef>
                  <a:spcPct val="0"/>
                </a:spcBef>
                <a:buClrTx/>
                <a:buSzTx/>
                <a:buFontTx/>
                <a:buNone/>
                <a:defRPr/>
              </a:pPr>
              <a:t>29</a:t>
            </a:fld>
            <a:endParaRPr lang="en-US" altLang="zh-TW" sz="1400" smtClean="0">
              <a:solidFill>
                <a:srgbClr val="AD1F1F"/>
              </a:solidFill>
              <a:latin typeface="Times New Roman" panose="02020603050405020304" pitchFamily="18" charset="0"/>
            </a:endParaRPr>
          </a:p>
        </p:txBody>
      </p:sp>
      <p:graphicFrame>
        <p:nvGraphicFramePr>
          <p:cNvPr id="6" name="Group 57"/>
          <p:cNvGraphicFramePr>
            <a:graphicFrameLocks noGrp="1"/>
          </p:cNvGraphicFramePr>
          <p:nvPr>
            <p:extLst/>
          </p:nvPr>
        </p:nvGraphicFramePr>
        <p:xfrm>
          <a:off x="322263" y="1005038"/>
          <a:ext cx="8642350" cy="5664322"/>
        </p:xfrm>
        <a:graphic>
          <a:graphicData uri="http://schemas.openxmlformats.org/drawingml/2006/table">
            <a:tbl>
              <a:tblPr/>
              <a:tblGrid>
                <a:gridCol w="720725"/>
                <a:gridCol w="2952948"/>
                <a:gridCol w="2520752"/>
                <a:gridCol w="2447925"/>
              </a:tblGrid>
              <a:tr h="73337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1" lang="zh-TW" altLang="en-US" sz="2200" b="1" i="0" u="none" strike="noStrike" cap="none" normalizeH="0" baseline="0" dirty="0" smtClean="0">
                        <a:ln>
                          <a:noFill/>
                        </a:ln>
                        <a:solidFill>
                          <a:srgbClr val="800000"/>
                        </a:solidFill>
                        <a:effectLst/>
                        <a:latin typeface="+mj-ea"/>
                        <a:ea typeface="+mj-ea"/>
                      </a:endParaRPr>
                    </a:p>
                  </a:txBody>
                  <a:tcPr marT="45625" marB="45625"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w="12700" cap="flat" cmpd="sng" algn="ctr">
                      <a:solidFill>
                        <a:schemeClr val="tx1"/>
                      </a:solidFill>
                      <a:prstDash val="solid"/>
                      <a:miter lim="800000"/>
                      <a:headEnd type="none" w="med" len="med"/>
                      <a:tailEnd type="none" w="med" len="med"/>
                    </a:lnTlToBr>
                    <a:lnBlToTr>
                      <a:noFill/>
                    </a:lnBlToTr>
                    <a:blipFill>
                      <a:blip r:embed="rId3"/>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適用最有利標</a:t>
                      </a:r>
                      <a:endParaRPr kumimoji="1" lang="zh-TW" altLang="en-US" sz="2200" b="1" i="0" u="none" strike="noStrike" cap="none" normalizeH="0" baseline="0" smtClean="0">
                        <a:ln>
                          <a:noFill/>
                        </a:ln>
                        <a:solidFill>
                          <a:srgbClr val="800000"/>
                        </a:solidFill>
                        <a:effectLst/>
                        <a:latin typeface="+mj-ea"/>
                        <a:ea typeface="+mj-ea"/>
                      </a:endParaRPr>
                    </a:p>
                  </a:txBody>
                  <a:tcPr marT="45625" marB="45625"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準用最有利標</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評選優勝廠商</a:t>
                      </a:r>
                    </a:p>
                  </a:txBody>
                  <a:tcPr marT="45625" marB="45625"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取最有利標精神擇最符合需要者</a:t>
                      </a:r>
                      <a:endParaRPr kumimoji="1" lang="zh-TW" altLang="en-US" sz="2000" b="1" i="0" u="none" strike="noStrike" cap="none" normalizeH="0" baseline="0" smtClean="0">
                        <a:ln>
                          <a:noFill/>
                        </a:ln>
                        <a:solidFill>
                          <a:srgbClr val="800000"/>
                        </a:solidFill>
                        <a:effectLst/>
                        <a:latin typeface="+mj-ea"/>
                        <a:ea typeface="+mj-ea"/>
                      </a:endParaRPr>
                    </a:p>
                  </a:txBody>
                  <a:tcPr marT="45625" marB="45625"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r>
              <a:tr h="2036207">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00FF"/>
                          </a:solidFill>
                          <a:effectLst/>
                          <a:latin typeface="+mj-ea"/>
                          <a:ea typeface="+mj-ea"/>
                        </a:rPr>
                        <a:t>採購評選委員會</a:t>
                      </a:r>
                      <a:r>
                        <a:rPr kumimoji="1" lang="zh-TW" altLang="en-US" sz="2000" b="1" i="0" u="none" strike="noStrike" cap="none" normalizeH="0" baseline="0" smtClean="0">
                          <a:ln>
                            <a:noFill/>
                          </a:ln>
                          <a:solidFill>
                            <a:srgbClr val="800000"/>
                          </a:solidFill>
                          <a:effectLst/>
                          <a:latin typeface="+mj-ea"/>
                          <a:ea typeface="+mj-ea"/>
                        </a:rPr>
                        <a:t>及</a:t>
                      </a:r>
                      <a:r>
                        <a:rPr kumimoji="1" lang="zh-TW" altLang="en-US" sz="2000" b="1" i="0" u="none" strike="noStrike" cap="none" normalizeH="0" baseline="0" smtClean="0">
                          <a:ln>
                            <a:noFill/>
                          </a:ln>
                          <a:solidFill>
                            <a:srgbClr val="0000FF"/>
                          </a:solidFill>
                          <a:effectLst/>
                          <a:latin typeface="+mj-ea"/>
                          <a:ea typeface="+mj-ea"/>
                        </a:rPr>
                        <a:t>工作小組</a:t>
                      </a:r>
                    </a:p>
                  </a:txBody>
                  <a:tcPr marT="45625" marB="45625"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a:txBody>
                    <a:bodyPr/>
                    <a:lstStyle/>
                    <a:p>
                      <a:pPr marL="0" marR="0" lvl="0" indent="0"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smtClean="0">
                          <a:ln>
                            <a:noFill/>
                          </a:ln>
                          <a:solidFill>
                            <a:srgbClr val="000066"/>
                          </a:solidFill>
                          <a:effectLst/>
                          <a:latin typeface="+mj-ea"/>
                          <a:ea typeface="+mj-ea"/>
                        </a:rPr>
                        <a:t>1.</a:t>
                      </a:r>
                      <a:r>
                        <a:rPr kumimoji="1" lang="zh-TW" altLang="en-US" sz="2000" b="1" i="0" u="none" strike="noStrike" cap="none" normalizeH="0" baseline="0" smtClean="0">
                          <a:ln>
                            <a:noFill/>
                          </a:ln>
                          <a:solidFill>
                            <a:srgbClr val="000066"/>
                          </a:solidFill>
                          <a:effectLst/>
                          <a:latin typeface="+mj-ea"/>
                          <a:ea typeface="+mj-ea"/>
                        </a:rPr>
                        <a:t>招標前成立。</a:t>
                      </a:r>
                    </a:p>
                    <a:p>
                      <a:pPr marL="185738" marR="0" lvl="0" indent="-185738"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smtClean="0">
                          <a:ln>
                            <a:noFill/>
                          </a:ln>
                          <a:solidFill>
                            <a:srgbClr val="000066"/>
                          </a:solidFill>
                          <a:effectLst/>
                          <a:latin typeface="+mj-ea"/>
                          <a:ea typeface="+mj-ea"/>
                        </a:rPr>
                        <a:t>2.</a:t>
                      </a:r>
                      <a:r>
                        <a:rPr kumimoji="1" lang="zh-TW" altLang="en-US" sz="2000" b="1" i="0" u="none" strike="noStrike" cap="none" normalizeH="0" baseline="0" smtClean="0">
                          <a:ln>
                            <a:noFill/>
                          </a:ln>
                          <a:solidFill>
                            <a:srgbClr val="000066"/>
                          </a:solidFill>
                          <a:effectLst/>
                          <a:latin typeface="+mj-ea"/>
                          <a:ea typeface="+mj-ea"/>
                        </a:rPr>
                        <a:t>有前例或條件簡單者，得由機關自行訂定或審定，並於開標前成立即可。</a:t>
                      </a:r>
                    </a:p>
                    <a:p>
                      <a:pPr marL="0" marR="0" lvl="0" indent="0"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smtClean="0">
                          <a:ln>
                            <a:noFill/>
                          </a:ln>
                          <a:solidFill>
                            <a:srgbClr val="000066"/>
                          </a:solidFill>
                          <a:effectLst/>
                          <a:latin typeface="+mj-ea"/>
                          <a:ea typeface="+mj-ea"/>
                        </a:rPr>
                        <a:t>3.</a:t>
                      </a:r>
                      <a:r>
                        <a:rPr kumimoji="1" lang="zh-TW" altLang="en-US" sz="2000" b="1" i="0" u="none" strike="noStrike" cap="none" normalizeH="0" baseline="0" smtClean="0">
                          <a:ln>
                            <a:noFill/>
                          </a:ln>
                          <a:solidFill>
                            <a:srgbClr val="000066"/>
                          </a:solidFill>
                          <a:effectLst/>
                          <a:latin typeface="+mj-ea"/>
                          <a:ea typeface="+mj-ea"/>
                        </a:rPr>
                        <a:t>一併成立工作小組。</a:t>
                      </a:r>
                      <a:r>
                        <a:rPr kumimoji="1" lang="zh-TW" altLang="en-US" sz="2400" b="0" i="0" u="none" strike="noStrike" cap="none" normalizeH="0" baseline="0" smtClean="0">
                          <a:ln>
                            <a:noFill/>
                          </a:ln>
                          <a:solidFill>
                            <a:srgbClr val="000066"/>
                          </a:solidFill>
                          <a:effectLst/>
                          <a:latin typeface="+mj-ea"/>
                          <a:ea typeface="+mj-ea"/>
                        </a:rPr>
                        <a:t> </a:t>
                      </a:r>
                      <a:r>
                        <a:rPr kumimoji="1" lang="zh-TW" altLang="en-US" sz="2000" b="1" i="0" u="none" strike="noStrike" cap="none" normalizeH="0" baseline="0" smtClean="0">
                          <a:ln>
                            <a:noFill/>
                          </a:ln>
                          <a:solidFill>
                            <a:srgbClr val="000066"/>
                          </a:solidFill>
                          <a:effectLst/>
                          <a:latin typeface="+mj-ea"/>
                          <a:ea typeface="+mj-ea"/>
                        </a:rPr>
                        <a:t> </a:t>
                      </a:r>
                    </a:p>
                  </a:txBody>
                  <a:tcPr marT="45625" marB="4562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a:txBody>
                    <a:bodyPr/>
                    <a:lstStyle/>
                    <a:p>
                      <a:pPr marL="0" marR="0" lvl="0" indent="0"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smtClean="0">
                          <a:ln>
                            <a:noFill/>
                          </a:ln>
                          <a:solidFill>
                            <a:srgbClr val="000066"/>
                          </a:solidFill>
                          <a:effectLst/>
                          <a:latin typeface="+mj-ea"/>
                          <a:ea typeface="+mj-ea"/>
                        </a:rPr>
                        <a:t>1.</a:t>
                      </a:r>
                      <a:r>
                        <a:rPr kumimoji="1" lang="zh-TW" altLang="en-US" sz="2000" b="1" i="0" u="none" strike="noStrike" cap="none" normalizeH="0" baseline="0" smtClean="0">
                          <a:ln>
                            <a:noFill/>
                          </a:ln>
                          <a:solidFill>
                            <a:srgbClr val="000066"/>
                          </a:solidFill>
                          <a:effectLst/>
                          <a:latin typeface="+mj-ea"/>
                          <a:ea typeface="+mj-ea"/>
                        </a:rPr>
                        <a:t>招標前成立。</a:t>
                      </a:r>
                    </a:p>
                    <a:p>
                      <a:pPr marL="185738" marR="0" lvl="0" indent="-185738"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kern="1200" cap="none" normalizeH="0" baseline="0" smtClean="0">
                          <a:ln>
                            <a:noFill/>
                          </a:ln>
                          <a:solidFill>
                            <a:srgbClr val="000066"/>
                          </a:solidFill>
                          <a:effectLst/>
                          <a:latin typeface="+mj-ea"/>
                          <a:ea typeface="+mj-ea"/>
                          <a:cs typeface="+mn-cs"/>
                        </a:rPr>
                        <a:t>2.</a:t>
                      </a:r>
                      <a:r>
                        <a:rPr kumimoji="1" lang="zh-TW" altLang="en-US" sz="2000" b="1" i="0" u="none" strike="noStrike" kern="1200" cap="none" normalizeH="0" baseline="0" smtClean="0">
                          <a:ln>
                            <a:noFill/>
                          </a:ln>
                          <a:solidFill>
                            <a:srgbClr val="000066"/>
                          </a:solidFill>
                          <a:effectLst/>
                          <a:latin typeface="+mj-ea"/>
                          <a:ea typeface="+mj-ea"/>
                          <a:cs typeface="+mn-cs"/>
                        </a:rPr>
                        <a:t>有前例或條件簡單者，得由機關自行訂定或審定，並於開標前成立即可。</a:t>
                      </a:r>
                    </a:p>
                    <a:p>
                      <a:pPr marL="0" marR="0" lvl="0" indent="0"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smtClean="0">
                          <a:ln>
                            <a:noFill/>
                          </a:ln>
                          <a:solidFill>
                            <a:srgbClr val="000066"/>
                          </a:solidFill>
                          <a:effectLst/>
                          <a:latin typeface="+mj-ea"/>
                          <a:ea typeface="+mj-ea"/>
                        </a:rPr>
                        <a:t>3.</a:t>
                      </a:r>
                      <a:r>
                        <a:rPr kumimoji="1" lang="zh-TW" altLang="en-US" sz="2000" b="1" i="0" u="none" strike="noStrike" cap="none" normalizeH="0" baseline="0" smtClean="0">
                          <a:ln>
                            <a:noFill/>
                          </a:ln>
                          <a:solidFill>
                            <a:srgbClr val="000066"/>
                          </a:solidFill>
                          <a:effectLst/>
                          <a:latin typeface="+mj-ea"/>
                          <a:ea typeface="+mj-ea"/>
                        </a:rPr>
                        <a:t>一併成立工作小組。</a:t>
                      </a:r>
                    </a:p>
                  </a:txBody>
                  <a:tcPr marT="45625" marB="4562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a:txBody>
                    <a:bodyPr/>
                    <a:lstStyle/>
                    <a:p>
                      <a:pPr marL="185738" marR="0" lvl="0" indent="-185738"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dirty="0" smtClean="0">
                          <a:ln>
                            <a:noFill/>
                          </a:ln>
                          <a:solidFill>
                            <a:srgbClr val="000066"/>
                          </a:solidFill>
                          <a:effectLst/>
                          <a:latin typeface="+mj-ea"/>
                          <a:ea typeface="+mj-ea"/>
                        </a:rPr>
                        <a:t>1.</a:t>
                      </a:r>
                      <a:r>
                        <a:rPr kumimoji="1" lang="zh-TW" altLang="en-US" sz="2000" b="1" i="0" u="sng" strike="noStrike" kern="1200" cap="none" normalizeH="0" baseline="0" dirty="0" smtClean="0">
                          <a:ln>
                            <a:noFill/>
                          </a:ln>
                          <a:solidFill>
                            <a:srgbClr val="C00000"/>
                          </a:solidFill>
                          <a:effectLst/>
                          <a:latin typeface="+mj-ea"/>
                          <a:ea typeface="+mj-ea"/>
                          <a:cs typeface="+mn-cs"/>
                        </a:rPr>
                        <a:t>免成立採購</a:t>
                      </a:r>
                      <a:r>
                        <a:rPr kumimoji="1" lang="zh-TW" altLang="en-US" sz="2000" b="1" i="0" u="sng" strike="noStrike" kern="1200" cap="none" normalizeH="0" baseline="0" smtClean="0">
                          <a:ln>
                            <a:noFill/>
                          </a:ln>
                          <a:solidFill>
                            <a:srgbClr val="C00000"/>
                          </a:solidFill>
                          <a:effectLst/>
                          <a:latin typeface="+mj-ea"/>
                          <a:ea typeface="+mj-ea"/>
                          <a:cs typeface="+mn-cs"/>
                        </a:rPr>
                        <a:t>評選委員會</a:t>
                      </a:r>
                      <a:r>
                        <a:rPr kumimoji="1" lang="zh-TW" altLang="en-US" sz="2000" b="1" i="0" u="sng" strike="noStrike" cap="none" normalizeH="0" baseline="0" smtClean="0">
                          <a:ln>
                            <a:noFill/>
                          </a:ln>
                          <a:solidFill>
                            <a:srgbClr val="000066"/>
                          </a:solidFill>
                          <a:effectLst/>
                          <a:latin typeface="+mj-ea"/>
                          <a:ea typeface="+mj-ea"/>
                        </a:rPr>
                        <a:t>。</a:t>
                      </a:r>
                      <a:endParaRPr kumimoji="1" lang="zh-TW" altLang="en-US" sz="2000" b="1" i="0" u="sng" strike="noStrike" cap="none" normalizeH="0" baseline="0" dirty="0" smtClean="0">
                        <a:ln>
                          <a:noFill/>
                        </a:ln>
                        <a:solidFill>
                          <a:srgbClr val="000066"/>
                        </a:solidFill>
                        <a:effectLst/>
                        <a:latin typeface="+mj-ea"/>
                        <a:ea typeface="+mj-ea"/>
                      </a:endParaRPr>
                    </a:p>
                    <a:p>
                      <a:pPr marL="185738" marR="0" lvl="0" indent="-185738"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dirty="0" smtClean="0">
                          <a:ln>
                            <a:noFill/>
                          </a:ln>
                          <a:solidFill>
                            <a:srgbClr val="000066"/>
                          </a:solidFill>
                          <a:effectLst/>
                          <a:latin typeface="+mj-ea"/>
                          <a:ea typeface="+mj-ea"/>
                        </a:rPr>
                        <a:t>2.</a:t>
                      </a:r>
                      <a:r>
                        <a:rPr kumimoji="1" lang="zh-TW" altLang="en-US" sz="2000" b="1" i="0" u="none" strike="noStrike" cap="none" normalizeH="0" baseline="0" dirty="0" smtClean="0">
                          <a:ln>
                            <a:noFill/>
                          </a:ln>
                          <a:solidFill>
                            <a:srgbClr val="000066"/>
                          </a:solidFill>
                          <a:effectLst/>
                          <a:latin typeface="+mj-ea"/>
                          <a:ea typeface="+mj-ea"/>
                        </a:rPr>
                        <a:t>可由機關人員</a:t>
                      </a:r>
                      <a:r>
                        <a:rPr kumimoji="1" lang="zh-TW" altLang="en-US" sz="2000" b="1" i="0" u="sng" strike="noStrike" kern="1200" cap="none" normalizeH="0" baseline="0" dirty="0" smtClean="0">
                          <a:ln>
                            <a:noFill/>
                          </a:ln>
                          <a:solidFill>
                            <a:srgbClr val="C00000"/>
                          </a:solidFill>
                          <a:effectLst/>
                          <a:latin typeface="+mj-ea"/>
                          <a:ea typeface="+mj-ea"/>
                          <a:cs typeface="+mn-cs"/>
                        </a:rPr>
                        <a:t>組成</a:t>
                      </a:r>
                      <a:r>
                        <a:rPr kumimoji="1" lang="zh-TW" altLang="en-US" sz="2000" b="1" i="0" u="sng" strike="noStrike" kern="1200" cap="none" normalizeH="0" baseline="0" smtClean="0">
                          <a:ln>
                            <a:noFill/>
                          </a:ln>
                          <a:solidFill>
                            <a:srgbClr val="C00000"/>
                          </a:solidFill>
                          <a:effectLst/>
                          <a:latin typeface="+mj-ea"/>
                          <a:ea typeface="+mj-ea"/>
                          <a:cs typeface="+mn-cs"/>
                        </a:rPr>
                        <a:t>評審小組自行評審</a:t>
                      </a:r>
                      <a:r>
                        <a:rPr kumimoji="1" lang="zh-TW" altLang="en-US" sz="2000" b="1" i="0" u="sng" strike="noStrike" cap="none" normalizeH="0" baseline="0" smtClean="0">
                          <a:ln>
                            <a:noFill/>
                          </a:ln>
                          <a:solidFill>
                            <a:srgbClr val="000066"/>
                          </a:solidFill>
                          <a:effectLst/>
                          <a:latin typeface="+mj-ea"/>
                          <a:ea typeface="+mj-ea"/>
                        </a:rPr>
                        <a:t>。</a:t>
                      </a:r>
                      <a:endParaRPr kumimoji="1" lang="zh-TW" altLang="en-US" sz="2000" b="1" i="0" u="sng" strike="noStrike" cap="none" normalizeH="0" baseline="0" dirty="0" smtClean="0">
                        <a:ln>
                          <a:noFill/>
                        </a:ln>
                        <a:solidFill>
                          <a:srgbClr val="000066"/>
                        </a:solidFill>
                        <a:effectLst/>
                        <a:latin typeface="+mj-ea"/>
                        <a:ea typeface="+mj-ea"/>
                      </a:endParaRPr>
                    </a:p>
                    <a:p>
                      <a:pPr marL="185738" marR="0" lvl="0" indent="-185738"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dirty="0" smtClean="0">
                          <a:ln>
                            <a:noFill/>
                          </a:ln>
                          <a:solidFill>
                            <a:srgbClr val="000066"/>
                          </a:solidFill>
                          <a:effectLst/>
                          <a:latin typeface="+mj-ea"/>
                          <a:ea typeface="+mj-ea"/>
                        </a:rPr>
                        <a:t>3.</a:t>
                      </a:r>
                      <a:r>
                        <a:rPr kumimoji="1" lang="zh-TW" altLang="en-US" sz="2000" b="1" i="0" u="sng" strike="noStrike" cap="none" normalizeH="0" baseline="0" dirty="0" smtClean="0">
                          <a:ln>
                            <a:noFill/>
                          </a:ln>
                          <a:solidFill>
                            <a:srgbClr val="000066"/>
                          </a:solidFill>
                          <a:effectLst/>
                          <a:latin typeface="+mj-ea"/>
                          <a:ea typeface="+mj-ea"/>
                        </a:rPr>
                        <a:t>是否成立工作小組，由</a:t>
                      </a:r>
                      <a:r>
                        <a:rPr kumimoji="1" lang="zh-TW" altLang="en-US" sz="2000" b="1" i="0" u="sng" strike="noStrike" cap="none" normalizeH="0" baseline="0" smtClean="0">
                          <a:ln>
                            <a:noFill/>
                          </a:ln>
                          <a:solidFill>
                            <a:srgbClr val="000066"/>
                          </a:solidFill>
                          <a:effectLst/>
                          <a:latin typeface="+mj-ea"/>
                          <a:ea typeface="+mj-ea"/>
                        </a:rPr>
                        <a:t>機關決定。 </a:t>
                      </a:r>
                      <a:endParaRPr kumimoji="1" lang="zh-TW" altLang="en-US" sz="2000" b="1" i="0" u="sng" strike="noStrike" cap="none" normalizeH="0" baseline="0" dirty="0" smtClean="0">
                        <a:ln>
                          <a:noFill/>
                        </a:ln>
                        <a:solidFill>
                          <a:srgbClr val="000066"/>
                        </a:solidFill>
                        <a:effectLst/>
                        <a:latin typeface="+mj-ea"/>
                        <a:ea typeface="+mj-ea"/>
                      </a:endParaRPr>
                    </a:p>
                  </a:txBody>
                  <a:tcPr marT="45625" marB="456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r>
              <a:tr h="278739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800000"/>
                          </a:solidFill>
                          <a:effectLst/>
                          <a:latin typeface="+mj-ea"/>
                          <a:ea typeface="+mj-ea"/>
                        </a:rPr>
                        <a:t>底價</a:t>
                      </a:r>
                    </a:p>
                  </a:txBody>
                  <a:tcPr marT="45625" marB="4562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a:txBody>
                    <a:bodyPr/>
                    <a:lstStyle/>
                    <a:p>
                      <a:pPr marL="0" marR="0" lvl="0" indent="0"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dirty="0" smtClean="0">
                          <a:ln>
                            <a:noFill/>
                          </a:ln>
                          <a:solidFill>
                            <a:srgbClr val="000066"/>
                          </a:solidFill>
                          <a:effectLst/>
                          <a:latin typeface="+mj-ea"/>
                          <a:ea typeface="+mj-ea"/>
                        </a:rPr>
                        <a:t>1.</a:t>
                      </a:r>
                      <a:r>
                        <a:rPr kumimoji="1" lang="zh-TW" altLang="en-US" sz="2000" b="1" i="0" u="none" strike="noStrike" cap="none" normalizeH="0" baseline="0" dirty="0" smtClean="0">
                          <a:ln>
                            <a:noFill/>
                          </a:ln>
                          <a:solidFill>
                            <a:srgbClr val="000066"/>
                          </a:solidFill>
                          <a:effectLst/>
                          <a:latin typeface="+mj-ea"/>
                          <a:ea typeface="+mj-ea"/>
                        </a:rPr>
                        <a:t>以不訂底價為原則</a:t>
                      </a:r>
                    </a:p>
                    <a:p>
                      <a:pPr marL="185738" marR="0" lvl="0" indent="-185738"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dirty="0" smtClean="0">
                          <a:ln>
                            <a:noFill/>
                          </a:ln>
                          <a:solidFill>
                            <a:srgbClr val="000066"/>
                          </a:solidFill>
                          <a:effectLst/>
                          <a:latin typeface="+mj-ea"/>
                          <a:ea typeface="+mj-ea"/>
                        </a:rPr>
                        <a:t>2.</a:t>
                      </a:r>
                      <a:r>
                        <a:rPr kumimoji="1" lang="zh-TW" altLang="en-US" sz="2000" b="1" i="0" u="sng" strike="noStrike" cap="none" normalizeH="0" baseline="0" dirty="0" smtClean="0">
                          <a:ln>
                            <a:noFill/>
                          </a:ln>
                          <a:solidFill>
                            <a:srgbClr val="000066"/>
                          </a:solidFill>
                          <a:effectLst/>
                          <a:latin typeface="+mj-ea"/>
                          <a:ea typeface="+mj-ea"/>
                        </a:rPr>
                        <a:t>如有減價必要，應於招標文件標示價格為得協商更改之項目</a:t>
                      </a:r>
                      <a:r>
                        <a:rPr kumimoji="1" lang="zh-TW" altLang="en-US" sz="2000" b="1" i="0" u="none" strike="noStrike" cap="none" normalizeH="0" baseline="0" dirty="0" smtClean="0">
                          <a:ln>
                            <a:noFill/>
                          </a:ln>
                          <a:solidFill>
                            <a:srgbClr val="000066"/>
                          </a:solidFill>
                          <a:effectLst/>
                          <a:latin typeface="+mj-ea"/>
                          <a:ea typeface="+mj-ea"/>
                        </a:rPr>
                        <a:t>，並於評定最有利標前，與廠商進行協商程序時洽減之，否則只能就廠商之標價決定</a:t>
                      </a:r>
                      <a:r>
                        <a:rPr kumimoji="1" lang="zh-TW" altLang="en-US" sz="2000" b="1" i="0" u="none" strike="noStrike" cap="none" normalizeH="0" baseline="0" smtClean="0">
                          <a:ln>
                            <a:noFill/>
                          </a:ln>
                          <a:solidFill>
                            <a:srgbClr val="000066"/>
                          </a:solidFill>
                          <a:effectLst/>
                          <a:latin typeface="+mj-ea"/>
                          <a:ea typeface="+mj-ea"/>
                        </a:rPr>
                        <a:t>是否接受。</a:t>
                      </a:r>
                      <a:endParaRPr kumimoji="1" lang="zh-TW" altLang="en-US" sz="2000" b="1" i="0" u="none" strike="noStrike" cap="none" normalizeH="0" baseline="0" dirty="0" smtClean="0">
                        <a:ln>
                          <a:noFill/>
                        </a:ln>
                        <a:solidFill>
                          <a:srgbClr val="000066"/>
                        </a:solidFill>
                        <a:effectLst/>
                        <a:latin typeface="+mj-ea"/>
                        <a:ea typeface="+mj-ea"/>
                      </a:endParaRPr>
                    </a:p>
                  </a:txBody>
                  <a:tcPr marT="45625" marB="4562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a:txBody>
                    <a:bodyPr/>
                    <a:lstStyle/>
                    <a:p>
                      <a:pPr marL="265113" marR="0" lvl="0" indent="-265113"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smtClean="0">
                          <a:ln>
                            <a:noFill/>
                          </a:ln>
                          <a:solidFill>
                            <a:srgbClr val="000066"/>
                          </a:solidFill>
                          <a:effectLst/>
                          <a:latin typeface="+mj-ea"/>
                          <a:ea typeface="+mj-ea"/>
                        </a:rPr>
                        <a:t>1.</a:t>
                      </a:r>
                      <a:r>
                        <a:rPr kumimoji="1" lang="zh-TW" altLang="en-US" sz="2000" b="1" i="0" u="none" strike="noStrike" cap="none" normalizeH="0" baseline="0" smtClean="0">
                          <a:ln>
                            <a:noFill/>
                          </a:ln>
                          <a:solidFill>
                            <a:srgbClr val="000066"/>
                          </a:solidFill>
                          <a:effectLst/>
                          <a:latin typeface="+mj-ea"/>
                          <a:ea typeface="+mj-ea"/>
                        </a:rPr>
                        <a:t>議價前參考廠商標價定底價</a:t>
                      </a:r>
                      <a:r>
                        <a:rPr kumimoji="1" lang="en-US" altLang="zh-TW" sz="1800" b="1" i="0" u="none" strike="noStrike" kern="1200" cap="none" normalizeH="0" baseline="0" smtClean="0">
                          <a:ln>
                            <a:noFill/>
                          </a:ln>
                          <a:solidFill>
                            <a:srgbClr val="800000"/>
                          </a:solidFill>
                          <a:effectLst/>
                          <a:latin typeface="+mj-ea"/>
                          <a:ea typeface="+mj-ea"/>
                          <a:cs typeface="+mn-cs"/>
                        </a:rPr>
                        <a:t>(</a:t>
                      </a:r>
                      <a:r>
                        <a:rPr kumimoji="1" lang="zh-TW" altLang="en-US" sz="1800" b="1" i="0" u="none" strike="noStrike" kern="1200" cap="none" normalizeH="0" baseline="0" smtClean="0">
                          <a:ln>
                            <a:noFill/>
                          </a:ln>
                          <a:solidFill>
                            <a:srgbClr val="800000"/>
                          </a:solidFill>
                          <a:effectLst/>
                          <a:latin typeface="+mj-ea"/>
                          <a:ea typeface="+mj-ea"/>
                          <a:cs typeface="+mn-cs"/>
                        </a:rPr>
                        <a:t>細則</a:t>
                      </a:r>
                      <a:r>
                        <a:rPr kumimoji="1" lang="en-US" altLang="zh-TW" sz="1800" b="1" i="0" u="none" strike="noStrike" kern="1200" cap="none" normalizeH="0" baseline="0" smtClean="0">
                          <a:ln>
                            <a:noFill/>
                          </a:ln>
                          <a:solidFill>
                            <a:srgbClr val="800000"/>
                          </a:solidFill>
                          <a:effectLst/>
                          <a:latin typeface="+mj-ea"/>
                          <a:ea typeface="+mj-ea"/>
                          <a:cs typeface="+mn-cs"/>
                        </a:rPr>
                        <a:t>54,3)</a:t>
                      </a:r>
                      <a:r>
                        <a:rPr kumimoji="1" lang="zh-TW" altLang="en-US" sz="1800" b="1" i="0" u="none" strike="noStrike" cap="none" normalizeH="0" baseline="0" smtClean="0">
                          <a:ln>
                            <a:noFill/>
                          </a:ln>
                          <a:solidFill>
                            <a:srgbClr val="000066"/>
                          </a:solidFill>
                          <a:effectLst/>
                          <a:latin typeface="+mj-ea"/>
                          <a:ea typeface="+mj-ea"/>
                        </a:rPr>
                        <a:t>。</a:t>
                      </a:r>
                      <a:endParaRPr kumimoji="1" lang="en-US" altLang="zh-TW" sz="1800" b="1" i="0" u="none" strike="noStrike" cap="none" normalizeH="0" baseline="0" smtClean="0">
                        <a:ln>
                          <a:noFill/>
                        </a:ln>
                        <a:solidFill>
                          <a:srgbClr val="000066"/>
                        </a:solidFill>
                        <a:effectLst/>
                        <a:latin typeface="+mj-ea"/>
                        <a:ea typeface="+mj-ea"/>
                      </a:endParaRPr>
                    </a:p>
                    <a:p>
                      <a:pPr marL="265113" marR="0" lvl="0" indent="-265113"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smtClean="0">
                          <a:ln>
                            <a:noFill/>
                          </a:ln>
                          <a:solidFill>
                            <a:srgbClr val="000066"/>
                          </a:solidFill>
                          <a:effectLst/>
                          <a:latin typeface="+mj-ea"/>
                          <a:ea typeface="+mj-ea"/>
                        </a:rPr>
                        <a:t>2.</a:t>
                      </a:r>
                      <a:r>
                        <a:rPr kumimoji="1" lang="zh-TW" altLang="en-US" sz="2000" b="1" i="0" u="none" strike="noStrike" cap="none" normalizeH="0" baseline="0" smtClean="0">
                          <a:ln>
                            <a:noFill/>
                          </a:ln>
                          <a:solidFill>
                            <a:srgbClr val="000066"/>
                          </a:solidFill>
                          <a:effectLst/>
                          <a:latin typeface="+mj-ea"/>
                          <a:ea typeface="+mj-ea"/>
                        </a:rPr>
                        <a:t>如依序與優勝廠商議價，應參考不同序位廠商標價，分別定底價。</a:t>
                      </a:r>
                    </a:p>
                  </a:txBody>
                  <a:tcPr marT="45625" marB="4562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a:txBody>
                    <a:bodyPr/>
                    <a:lstStyle/>
                    <a:p>
                      <a:pPr marL="0" marR="0" lvl="0" indent="0"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dirty="0" smtClean="0">
                          <a:ln>
                            <a:noFill/>
                          </a:ln>
                          <a:solidFill>
                            <a:srgbClr val="000066"/>
                          </a:solidFill>
                          <a:effectLst/>
                          <a:latin typeface="+mj-ea"/>
                          <a:ea typeface="+mj-ea"/>
                        </a:rPr>
                        <a:t>1.</a:t>
                      </a:r>
                      <a:r>
                        <a:rPr kumimoji="1" lang="zh-TW" altLang="en-US" sz="2000" b="1" i="0" u="none" strike="noStrike" cap="none" normalizeH="0" baseline="0" dirty="0" smtClean="0">
                          <a:ln>
                            <a:noFill/>
                          </a:ln>
                          <a:solidFill>
                            <a:srgbClr val="000066"/>
                          </a:solidFill>
                          <a:effectLst/>
                          <a:latin typeface="+mj-ea"/>
                          <a:ea typeface="+mj-ea"/>
                        </a:rPr>
                        <a:t>開標前定底價</a:t>
                      </a:r>
                    </a:p>
                    <a:p>
                      <a:pPr marL="265113" marR="0" lvl="0" indent="-265113"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dirty="0" smtClean="0">
                          <a:ln>
                            <a:noFill/>
                          </a:ln>
                          <a:solidFill>
                            <a:srgbClr val="000066"/>
                          </a:solidFill>
                          <a:effectLst/>
                          <a:latin typeface="+mj-ea"/>
                          <a:ea typeface="+mj-ea"/>
                        </a:rPr>
                        <a:t>2.</a:t>
                      </a:r>
                      <a:r>
                        <a:rPr kumimoji="1" lang="zh-TW" altLang="en-US" sz="2000" b="1" i="0" u="none" strike="noStrike" cap="none" normalizeH="0" baseline="0" dirty="0" smtClean="0">
                          <a:ln>
                            <a:noFill/>
                          </a:ln>
                          <a:solidFill>
                            <a:srgbClr val="000066"/>
                          </a:solidFill>
                          <a:effectLst/>
                          <a:latin typeface="+mj-ea"/>
                          <a:ea typeface="+mj-ea"/>
                        </a:rPr>
                        <a:t>如改採</a:t>
                      </a:r>
                      <a:r>
                        <a:rPr kumimoji="1" lang="zh-TW" altLang="en-US" sz="2000" b="1" i="0" u="none" strike="noStrike" cap="none" normalizeH="0" baseline="0" smtClean="0">
                          <a:ln>
                            <a:noFill/>
                          </a:ln>
                          <a:solidFill>
                            <a:srgbClr val="000066"/>
                          </a:solidFill>
                          <a:effectLst/>
                          <a:latin typeface="+mj-ea"/>
                          <a:ea typeface="+mj-ea"/>
                        </a:rPr>
                        <a:t>限制性招標且僅</a:t>
                      </a:r>
                      <a:r>
                        <a:rPr kumimoji="1" lang="en-US" altLang="zh-TW" sz="2000" b="1" i="0" u="none" strike="noStrike" cap="none" normalizeH="0" baseline="0" smtClean="0">
                          <a:ln>
                            <a:noFill/>
                          </a:ln>
                          <a:solidFill>
                            <a:srgbClr val="000066"/>
                          </a:solidFill>
                          <a:effectLst/>
                          <a:latin typeface="+mj-ea"/>
                          <a:ea typeface="+mj-ea"/>
                        </a:rPr>
                        <a:t>1</a:t>
                      </a:r>
                      <a:r>
                        <a:rPr kumimoji="1" lang="zh-TW" altLang="en-US" sz="2000" b="1" i="0" u="none" strike="noStrike" cap="none" normalizeH="0" baseline="0" smtClean="0">
                          <a:ln>
                            <a:noFill/>
                          </a:ln>
                          <a:solidFill>
                            <a:srgbClr val="000066"/>
                          </a:solidFill>
                          <a:effectLst/>
                          <a:latin typeface="+mj-ea"/>
                          <a:ea typeface="+mj-ea"/>
                        </a:rPr>
                        <a:t>家廠商之</a:t>
                      </a:r>
                      <a:r>
                        <a:rPr kumimoji="1" lang="zh-TW" altLang="en-US" sz="2000" b="1" i="0" u="none" strike="noStrike" cap="none" normalizeH="0" baseline="0" dirty="0" smtClean="0">
                          <a:ln>
                            <a:noFill/>
                          </a:ln>
                          <a:solidFill>
                            <a:srgbClr val="000066"/>
                          </a:solidFill>
                          <a:effectLst/>
                          <a:latin typeface="+mj-ea"/>
                          <a:ea typeface="+mj-ea"/>
                        </a:rPr>
                        <a:t>議價，應參考廠商標價定底價</a:t>
                      </a:r>
                      <a:r>
                        <a:rPr kumimoji="1" lang="en-US" altLang="zh-TW" sz="1800" b="1" i="0" u="none" strike="noStrike" kern="1200" cap="none" normalizeH="0" baseline="0" dirty="0" smtClean="0">
                          <a:ln>
                            <a:noFill/>
                          </a:ln>
                          <a:solidFill>
                            <a:srgbClr val="800000"/>
                          </a:solidFill>
                          <a:effectLst/>
                          <a:latin typeface="+mj-ea"/>
                          <a:ea typeface="+mj-ea"/>
                          <a:cs typeface="+mn-cs"/>
                        </a:rPr>
                        <a:t>(</a:t>
                      </a:r>
                      <a:r>
                        <a:rPr kumimoji="1" lang="zh-TW" altLang="en-US" sz="1800" b="1" i="0" u="none" strike="noStrike" kern="1200" cap="none" normalizeH="0" baseline="0" dirty="0" smtClean="0">
                          <a:ln>
                            <a:noFill/>
                          </a:ln>
                          <a:solidFill>
                            <a:srgbClr val="800000"/>
                          </a:solidFill>
                          <a:effectLst/>
                          <a:latin typeface="+mj-ea"/>
                          <a:ea typeface="+mj-ea"/>
                          <a:cs typeface="+mn-cs"/>
                        </a:rPr>
                        <a:t>細則</a:t>
                      </a:r>
                      <a:r>
                        <a:rPr kumimoji="1" lang="en-US" altLang="zh-TW" sz="1800" b="1" i="0" u="none" strike="noStrike" kern="1200" cap="none" normalizeH="0" baseline="0" smtClean="0">
                          <a:ln>
                            <a:noFill/>
                          </a:ln>
                          <a:solidFill>
                            <a:srgbClr val="800000"/>
                          </a:solidFill>
                          <a:effectLst/>
                          <a:latin typeface="+mj-ea"/>
                          <a:ea typeface="+mj-ea"/>
                          <a:cs typeface="+mn-cs"/>
                        </a:rPr>
                        <a:t>54,3)</a:t>
                      </a:r>
                      <a:r>
                        <a:rPr kumimoji="1" lang="zh-TW" altLang="en-US" sz="1800" b="1" i="0" u="none" strike="noStrike" cap="none" normalizeH="0" baseline="0" smtClean="0">
                          <a:ln>
                            <a:noFill/>
                          </a:ln>
                          <a:solidFill>
                            <a:srgbClr val="000066"/>
                          </a:solidFill>
                          <a:effectLst/>
                          <a:latin typeface="+mj-ea"/>
                          <a:ea typeface="+mj-ea"/>
                        </a:rPr>
                        <a:t>。</a:t>
                      </a:r>
                      <a:endParaRPr kumimoji="1" lang="zh-TW" altLang="en-US" sz="1800" b="1" i="0" u="none" strike="noStrike" cap="none" normalizeH="0" baseline="0" dirty="0" smtClean="0">
                        <a:ln>
                          <a:noFill/>
                        </a:ln>
                        <a:solidFill>
                          <a:srgbClr val="000066"/>
                        </a:solidFill>
                        <a:effectLst/>
                        <a:latin typeface="+mj-ea"/>
                        <a:ea typeface="+mj-ea"/>
                      </a:endParaRPr>
                    </a:p>
                  </a:txBody>
                  <a:tcPr marT="45625" marB="4562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r>
            </a:tbl>
          </a:graphicData>
        </a:graphic>
      </p:graphicFrame>
      <p:sp>
        <p:nvSpPr>
          <p:cNvPr id="7" name="Rectangle 3"/>
          <p:cNvSpPr>
            <a:spLocks noChangeArrowheads="1"/>
          </p:cNvSpPr>
          <p:nvPr/>
        </p:nvSpPr>
        <p:spPr bwMode="auto">
          <a:xfrm>
            <a:off x="539552" y="332656"/>
            <a:ext cx="2808312" cy="558138"/>
          </a:xfrm>
          <a:prstGeom prst="rect">
            <a:avLst/>
          </a:prstGeom>
          <a:solidFill>
            <a:schemeClr val="bg1">
              <a:lumMod val="85000"/>
            </a:schemeClr>
          </a:solidFill>
          <a:ln w="9525">
            <a:noFill/>
            <a:miter lim="800000"/>
            <a:headEnd/>
            <a:tailEnd/>
          </a:ln>
          <a:effectLst/>
        </p:spPr>
        <p:txBody>
          <a:bodyPr anchor="b"/>
          <a:lstStyle/>
          <a:p>
            <a:pPr algn="ctr" eaLnBrk="1" hangingPunct="1">
              <a:lnSpc>
                <a:spcPct val="90000"/>
              </a:lnSpc>
              <a:defRPr/>
            </a:pPr>
            <a:r>
              <a:rPr lang="zh-TW" altLang="en-US" sz="2800" b="1">
                <a:solidFill>
                  <a:srgbClr val="7030A0"/>
                </a:solidFill>
                <a:latin typeface="微軟正黑體" panose="020B0604030504040204" pitchFamily="34" charset="-120"/>
                <a:ea typeface="微軟正黑體" panose="020B0604030504040204" pitchFamily="34" charset="-120"/>
              </a:rPr>
              <a:t>最有利標分三類</a:t>
            </a:r>
            <a:endParaRPr lang="en-US" altLang="zh-TW" sz="2800" b="1">
              <a:solidFill>
                <a:srgbClr val="7030A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943827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F1686CF7-2054-494A-A3F1-929F392EFD6F}" type="slidenum">
              <a:rPr lang="en-US" altLang="zh-TW" sz="1400" smtClean="0">
                <a:solidFill>
                  <a:srgbClr val="AD1F1F"/>
                </a:solidFill>
                <a:latin typeface="Times New Roman" panose="02020603050405020304" pitchFamily="18" charset="0"/>
              </a:rPr>
              <a:pPr>
                <a:spcBef>
                  <a:spcPct val="0"/>
                </a:spcBef>
                <a:buClrTx/>
                <a:buSzTx/>
                <a:buFontTx/>
                <a:buNone/>
                <a:defRPr/>
              </a:pPr>
              <a:t>3</a:t>
            </a:fld>
            <a:endParaRPr lang="en-US" altLang="zh-TW" sz="1400" smtClean="0">
              <a:solidFill>
                <a:srgbClr val="AD1F1F"/>
              </a:solidFill>
              <a:latin typeface="Times New Roman" panose="02020603050405020304" pitchFamily="18" charset="0"/>
            </a:endParaRPr>
          </a:p>
        </p:txBody>
      </p:sp>
      <p:sp>
        <p:nvSpPr>
          <p:cNvPr id="2" name="書卷 (水平) 1"/>
          <p:cNvSpPr/>
          <p:nvPr/>
        </p:nvSpPr>
        <p:spPr>
          <a:xfrm>
            <a:off x="1511660" y="2132856"/>
            <a:ext cx="6264696" cy="1873250"/>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600" b="1">
                <a:solidFill>
                  <a:srgbClr val="000099"/>
                </a:solidFill>
                <a:latin typeface="微軟正黑體" panose="020B0604030504040204" pitchFamily="34" charset="-120"/>
              </a:rPr>
              <a:t>政府採購法架構與適用情形</a:t>
            </a:r>
            <a:endParaRPr lang="zh-TW" altLang="en-US" sz="3600" b="1" dirty="0">
              <a:solidFill>
                <a:srgbClr val="000099"/>
              </a:solidFill>
              <a:latin typeface="微軟正黑體" panose="020B0604030504040204" pitchFamily="34" charset="-120"/>
            </a:endParaRPr>
          </a:p>
        </p:txBody>
      </p:sp>
    </p:spTree>
    <p:extLst>
      <p:ext uri="{BB962C8B-B14F-4D97-AF65-F5344CB8AC3E}">
        <p14:creationId xmlns:p14="http://schemas.microsoft.com/office/powerpoint/2010/main" val="6589326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8244408" y="726949"/>
            <a:ext cx="762000" cy="244475"/>
          </a:xfrm>
        </p:spPr>
        <p:txBody>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defRPr/>
            </a:pPr>
            <a:fld id="{C29EA973-DFE4-4526-86E5-A0A999F6A1C4}" type="slidenum">
              <a:rPr lang="en-US" altLang="zh-TW" sz="1400" smtClean="0">
                <a:solidFill>
                  <a:srgbClr val="AD1F1F"/>
                </a:solidFill>
                <a:latin typeface="Times New Roman" panose="02020603050405020304" pitchFamily="18" charset="0"/>
              </a:rPr>
              <a:pPr eaLnBrk="1" hangingPunct="1">
                <a:spcBef>
                  <a:spcPct val="0"/>
                </a:spcBef>
                <a:buClrTx/>
                <a:buSzTx/>
                <a:buFontTx/>
                <a:buNone/>
                <a:defRPr/>
              </a:pPr>
              <a:t>30</a:t>
            </a:fld>
            <a:endParaRPr lang="en-US" altLang="zh-TW" sz="1400" smtClean="0">
              <a:solidFill>
                <a:srgbClr val="AD1F1F"/>
              </a:solidFill>
              <a:latin typeface="Times New Roman" panose="02020603050405020304" pitchFamily="18" charset="0"/>
            </a:endParaRPr>
          </a:p>
        </p:txBody>
      </p:sp>
      <p:graphicFrame>
        <p:nvGraphicFramePr>
          <p:cNvPr id="6" name="Group 40"/>
          <p:cNvGraphicFramePr>
            <a:graphicFrameLocks noGrp="1"/>
          </p:cNvGraphicFramePr>
          <p:nvPr>
            <p:extLst/>
          </p:nvPr>
        </p:nvGraphicFramePr>
        <p:xfrm>
          <a:off x="322263" y="764704"/>
          <a:ext cx="8642350" cy="4511101"/>
        </p:xfrm>
        <a:graphic>
          <a:graphicData uri="http://schemas.openxmlformats.org/drawingml/2006/table">
            <a:tbl>
              <a:tblPr/>
              <a:tblGrid>
                <a:gridCol w="720725"/>
                <a:gridCol w="2808287"/>
                <a:gridCol w="2664941"/>
                <a:gridCol w="2448397"/>
              </a:tblGrid>
              <a:tr h="76205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1" lang="zh-TW" altLang="en-US" sz="2200" b="1" i="0" u="none" strike="noStrike" cap="none" normalizeH="0" baseline="0" smtClean="0">
                        <a:ln>
                          <a:noFill/>
                        </a:ln>
                        <a:solidFill>
                          <a:srgbClr val="800000"/>
                        </a:solidFill>
                        <a:effectLst/>
                        <a:latin typeface="+mj-ea"/>
                        <a:ea typeface="+mj-ea"/>
                      </a:endParaRPr>
                    </a:p>
                  </a:txBody>
                  <a:tcPr marT="45723" marB="45723"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w="12700" cap="flat" cmpd="sng" algn="ctr">
                      <a:solidFill>
                        <a:schemeClr val="tx1"/>
                      </a:solidFill>
                      <a:prstDash val="solid"/>
                      <a:miter lim="800000"/>
                      <a:headEnd type="none" w="med" len="med"/>
                      <a:tailEnd type="none" w="med" len="med"/>
                    </a:lnTlToBr>
                    <a:lnBlToTr>
                      <a:noFill/>
                    </a:lnBlToTr>
                    <a:blipFill>
                      <a:blip r:embed="rId3"/>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適用最有利標</a:t>
                      </a:r>
                      <a:endParaRPr kumimoji="1" lang="zh-TW" altLang="en-US" sz="2200" b="1" i="0" u="none" strike="noStrike" cap="none" normalizeH="0" baseline="0" smtClean="0">
                        <a:ln>
                          <a:noFill/>
                        </a:ln>
                        <a:solidFill>
                          <a:srgbClr val="800000"/>
                        </a:solidFill>
                        <a:effectLst/>
                        <a:latin typeface="+mj-ea"/>
                        <a:ea typeface="+mj-ea"/>
                      </a:endParaRPr>
                    </a:p>
                  </a:txBody>
                  <a:tcPr marT="45723" marB="45723"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準用最有利標</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評選優勝廠商</a:t>
                      </a:r>
                    </a:p>
                  </a:txBody>
                  <a:tcPr marT="45723" marB="45723"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6600"/>
                          </a:solidFill>
                          <a:effectLst/>
                          <a:latin typeface="+mj-ea"/>
                          <a:ea typeface="+mj-ea"/>
                        </a:rPr>
                        <a:t>取最有利標精神擇最符合需要者</a:t>
                      </a:r>
                      <a:endParaRPr kumimoji="1" lang="zh-TW" altLang="en-US" sz="2000" b="1" i="0" u="none" strike="noStrike" cap="none" normalizeH="0" baseline="0" smtClean="0">
                        <a:ln>
                          <a:noFill/>
                        </a:ln>
                        <a:solidFill>
                          <a:srgbClr val="800000"/>
                        </a:solidFill>
                        <a:effectLst/>
                        <a:latin typeface="+mj-ea"/>
                        <a:ea typeface="+mj-ea"/>
                      </a:endParaRPr>
                    </a:p>
                  </a:txBody>
                  <a:tcPr marT="45723" marB="45723"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r>
              <a:tr h="362738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800000"/>
                          </a:solidFill>
                          <a:effectLst/>
                          <a:latin typeface="+mj-ea"/>
                          <a:ea typeface="+mj-ea"/>
                        </a:rPr>
                        <a:t>議價程序</a:t>
                      </a:r>
                    </a:p>
                  </a:txBody>
                  <a:tcPr marT="45723" marB="45723"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4"/>
                      <a:tile tx="0" ty="0" sx="100000" sy="100000" flip="none" algn="tl"/>
                    </a:blipFill>
                  </a:tcPr>
                </a:tc>
                <a:tc>
                  <a:txBody>
                    <a:bodyPr/>
                    <a:lstStyle/>
                    <a:p>
                      <a:pPr marL="185738" marR="0" lvl="0" indent="-185738"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smtClean="0">
                          <a:ln>
                            <a:noFill/>
                          </a:ln>
                          <a:solidFill>
                            <a:srgbClr val="000066"/>
                          </a:solidFill>
                          <a:effectLst/>
                          <a:latin typeface="+mj-ea"/>
                          <a:ea typeface="+mj-ea"/>
                        </a:rPr>
                        <a:t>1.</a:t>
                      </a:r>
                      <a:r>
                        <a:rPr kumimoji="1" lang="zh-TW" altLang="en-US" sz="2000" b="1" i="0" u="none" strike="noStrike" cap="none" normalizeH="0" baseline="0" smtClean="0">
                          <a:ln>
                            <a:noFill/>
                          </a:ln>
                          <a:solidFill>
                            <a:srgbClr val="000066"/>
                          </a:solidFill>
                          <a:effectLst/>
                          <a:latin typeface="+mj-ea"/>
                          <a:ea typeface="+mj-ea"/>
                        </a:rPr>
                        <a:t>評定最有利標為機關內部審標作業，非對外作成決標決定。機關決定得標廠商</a:t>
                      </a:r>
                      <a:r>
                        <a:rPr kumimoji="1" lang="en-US" altLang="zh-TW" sz="2000" b="1" i="0" u="none" strike="noStrike" cap="none" normalizeH="0" baseline="0" smtClean="0">
                          <a:ln>
                            <a:noFill/>
                          </a:ln>
                          <a:solidFill>
                            <a:srgbClr val="000066"/>
                          </a:solidFill>
                          <a:effectLst/>
                          <a:latin typeface="+mj-ea"/>
                          <a:ea typeface="+mj-ea"/>
                        </a:rPr>
                        <a:t>(</a:t>
                      </a:r>
                      <a:r>
                        <a:rPr kumimoji="1" lang="zh-TW" altLang="en-US" sz="2000" b="1" i="0" u="none" strike="noStrike" cap="none" normalizeH="0" baseline="0" smtClean="0">
                          <a:ln>
                            <a:noFill/>
                          </a:ln>
                          <a:solidFill>
                            <a:srgbClr val="000066"/>
                          </a:solidFill>
                          <a:effectLst/>
                          <a:latin typeface="+mj-ea"/>
                          <a:ea typeface="+mj-ea"/>
                        </a:rPr>
                        <a:t>宣布決標</a:t>
                      </a:r>
                      <a:r>
                        <a:rPr kumimoji="1" lang="en-US" altLang="zh-TW" sz="2000" b="1" i="0" u="none" strike="noStrike" cap="none" normalizeH="0" baseline="0" smtClean="0">
                          <a:ln>
                            <a:noFill/>
                          </a:ln>
                          <a:solidFill>
                            <a:srgbClr val="000066"/>
                          </a:solidFill>
                          <a:effectLst/>
                          <a:latin typeface="+mj-ea"/>
                          <a:ea typeface="+mj-ea"/>
                        </a:rPr>
                        <a:t>)</a:t>
                      </a:r>
                      <a:r>
                        <a:rPr kumimoji="1" lang="zh-TW" altLang="en-US" sz="2000" b="1" i="0" u="none" strike="noStrike" cap="none" normalizeH="0" baseline="0" smtClean="0">
                          <a:ln>
                            <a:noFill/>
                          </a:ln>
                          <a:solidFill>
                            <a:srgbClr val="000066"/>
                          </a:solidFill>
                          <a:effectLst/>
                          <a:latin typeface="+mj-ea"/>
                          <a:ea typeface="+mj-ea"/>
                        </a:rPr>
                        <a:t>，係機關對外承諾與廠商間成立契約並發生契約關係，評選結果應簽報機關首長或其授權人員核定後決標。</a:t>
                      </a:r>
                      <a:r>
                        <a:rPr kumimoji="1" lang="en-US" altLang="zh-TW" sz="2000" b="1" i="0" u="none" strike="noStrike" cap="none" normalizeH="0" baseline="0" smtClean="0">
                          <a:ln>
                            <a:noFill/>
                          </a:ln>
                          <a:solidFill>
                            <a:srgbClr val="000066"/>
                          </a:solidFill>
                          <a:effectLst/>
                          <a:latin typeface="+mj-ea"/>
                          <a:ea typeface="+mj-ea"/>
                        </a:rPr>
                        <a:t>3.</a:t>
                      </a:r>
                      <a:r>
                        <a:rPr kumimoji="1" lang="zh-TW" altLang="en-US" sz="2000" b="1" i="0" u="none" strike="noStrike" cap="none" normalizeH="0" baseline="0" smtClean="0">
                          <a:ln>
                            <a:noFill/>
                          </a:ln>
                          <a:solidFill>
                            <a:srgbClr val="000066"/>
                          </a:solidFill>
                          <a:effectLst/>
                          <a:latin typeface="+mj-ea"/>
                          <a:ea typeface="+mj-ea"/>
                        </a:rPr>
                        <a:t>不得於評定出最有利標後再強迫廠商減價。 </a:t>
                      </a:r>
                      <a:endParaRPr kumimoji="1" lang="en-US" altLang="zh-TW" sz="2000" b="1" i="0" u="none" strike="noStrike" cap="none" normalizeH="0" baseline="0" smtClean="0">
                        <a:ln>
                          <a:noFill/>
                        </a:ln>
                        <a:solidFill>
                          <a:srgbClr val="000066"/>
                        </a:solidFill>
                        <a:effectLst/>
                        <a:latin typeface="+mj-ea"/>
                        <a:ea typeface="+mj-ea"/>
                      </a:endParaRPr>
                    </a:p>
                  </a:txBody>
                  <a:tcPr marT="45723" marB="4572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a:txBody>
                    <a:bodyPr/>
                    <a:lstStyle/>
                    <a:p>
                      <a:pPr marL="185738" marR="0" lvl="0" indent="-185738"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smtClean="0">
                          <a:ln>
                            <a:noFill/>
                          </a:ln>
                          <a:solidFill>
                            <a:srgbClr val="000066"/>
                          </a:solidFill>
                          <a:effectLst/>
                          <a:latin typeface="+mj-ea"/>
                          <a:ea typeface="+mj-ea"/>
                          <a:cs typeface="Times New Roman" pitchFamily="18" charset="0"/>
                        </a:rPr>
                        <a:t>1.</a:t>
                      </a:r>
                      <a:r>
                        <a:rPr kumimoji="1" lang="zh-TW" altLang="en-US" sz="2000" b="1" i="0" u="none" strike="noStrike" cap="none" normalizeH="0" baseline="0" smtClean="0">
                          <a:ln>
                            <a:noFill/>
                          </a:ln>
                          <a:solidFill>
                            <a:srgbClr val="000066"/>
                          </a:solidFill>
                          <a:effectLst/>
                          <a:latin typeface="+mj-ea"/>
                          <a:ea typeface="+mj-ea"/>
                          <a:cs typeface="Times New Roman" pitchFamily="18" charset="0"/>
                        </a:rPr>
                        <a:t>與優勝廠商辦理議價。</a:t>
                      </a:r>
                    </a:p>
                    <a:p>
                      <a:pPr marL="185738" marR="0" lvl="0" indent="-185738"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smtClean="0">
                          <a:ln>
                            <a:noFill/>
                          </a:ln>
                          <a:solidFill>
                            <a:srgbClr val="000066"/>
                          </a:solidFill>
                          <a:effectLst/>
                          <a:latin typeface="+mj-ea"/>
                          <a:ea typeface="+mj-ea"/>
                          <a:cs typeface="Times New Roman" pitchFamily="18" charset="0"/>
                        </a:rPr>
                        <a:t>2.</a:t>
                      </a:r>
                      <a:r>
                        <a:rPr kumimoji="1" lang="zh-TW" altLang="en-US" sz="2000" b="1" i="0" u="none" strike="noStrike" cap="none" normalizeH="0" baseline="0" smtClean="0">
                          <a:ln>
                            <a:noFill/>
                          </a:ln>
                          <a:solidFill>
                            <a:srgbClr val="000066"/>
                          </a:solidFill>
                          <a:effectLst/>
                          <a:latin typeface="+mj-ea"/>
                          <a:ea typeface="+mj-ea"/>
                          <a:cs typeface="Times New Roman" pitchFamily="18" charset="0"/>
                        </a:rPr>
                        <a:t>按優勝序位依序議價。</a:t>
                      </a:r>
                      <a:endParaRPr kumimoji="1" lang="en-US" altLang="zh-TW" sz="2000" b="1" i="0" u="none" strike="noStrike" cap="none" normalizeH="0" baseline="0" smtClean="0">
                        <a:ln>
                          <a:noFill/>
                        </a:ln>
                        <a:solidFill>
                          <a:srgbClr val="000066"/>
                        </a:solidFill>
                        <a:effectLst/>
                        <a:latin typeface="+mj-ea"/>
                        <a:ea typeface="+mj-ea"/>
                        <a:cs typeface="Times New Roman" pitchFamily="18" charset="0"/>
                      </a:endParaRPr>
                    </a:p>
                    <a:p>
                      <a:pPr marL="185738" marR="0" lvl="0" indent="-185738"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en-US" altLang="zh-TW" sz="2000" b="1" i="0" u="none" strike="noStrike" cap="none" normalizeH="0" baseline="0" smtClean="0">
                          <a:ln>
                            <a:noFill/>
                          </a:ln>
                          <a:solidFill>
                            <a:srgbClr val="000066"/>
                          </a:solidFill>
                          <a:effectLst/>
                          <a:latin typeface="+mj-ea"/>
                          <a:ea typeface="+mj-ea"/>
                          <a:cs typeface="Times New Roman" pitchFamily="18" charset="0"/>
                        </a:rPr>
                        <a:t>3.</a:t>
                      </a:r>
                      <a:r>
                        <a:rPr kumimoji="1" lang="zh-TW" altLang="en-US" sz="2000" b="1" i="0" u="none" strike="noStrike" cap="none" normalizeH="0" baseline="0" smtClean="0">
                          <a:ln>
                            <a:noFill/>
                          </a:ln>
                          <a:solidFill>
                            <a:srgbClr val="000066"/>
                          </a:solidFill>
                          <a:effectLst/>
                          <a:latin typeface="+mj-ea"/>
                          <a:ea typeface="+mj-ea"/>
                          <a:cs typeface="Times New Roman" pitchFamily="18" charset="0"/>
                        </a:rPr>
                        <a:t>如招標文件載明固定金額或費率，以該金額或費率決標。但議價程序仍不得免除，無須議減價格者，可議定其他內容。</a:t>
                      </a:r>
                      <a:endParaRPr kumimoji="1" lang="zh-TW" altLang="en-US" sz="2400" b="0" i="0" u="none" strike="noStrike" cap="none" normalizeH="0" baseline="0" smtClean="0">
                        <a:ln>
                          <a:noFill/>
                        </a:ln>
                        <a:solidFill>
                          <a:srgbClr val="000066"/>
                        </a:solidFill>
                        <a:effectLst/>
                        <a:latin typeface="+mj-ea"/>
                        <a:ea typeface="+mj-ea"/>
                        <a:cs typeface="Times New Roman" pitchFamily="18" charset="0"/>
                      </a:endParaRPr>
                    </a:p>
                  </a:txBody>
                  <a:tcPr marT="45723" marB="4572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c>
                  <a:txBody>
                    <a:bodyPr/>
                    <a:lstStyle/>
                    <a:p>
                      <a:pPr marL="0" marR="0" lvl="0" indent="0" algn="just"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1" lang="zh-TW" altLang="en-US" sz="2000" b="1" i="0" u="none" strike="noStrike" cap="none" normalizeH="0" baseline="0" smtClean="0">
                          <a:ln>
                            <a:noFill/>
                          </a:ln>
                          <a:solidFill>
                            <a:srgbClr val="000066"/>
                          </a:solidFill>
                          <a:effectLst/>
                          <a:latin typeface="+mj-ea"/>
                          <a:ea typeface="+mj-ea"/>
                          <a:cs typeface="Times New Roman" pitchFamily="18" charset="0"/>
                        </a:rPr>
                        <a:t>通知最符合需要者進行議價、依序議價或比價後決標。</a:t>
                      </a:r>
                    </a:p>
                  </a:txBody>
                  <a:tcPr marT="45723" marB="4572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5"/>
                      <a:tile tx="0" ty="0" sx="100000" sy="100000" flip="none" algn="tl"/>
                    </a:blipFill>
                  </a:tcPr>
                </a:tc>
              </a:tr>
            </a:tbl>
          </a:graphicData>
        </a:graphic>
      </p:graphicFrame>
      <p:sp>
        <p:nvSpPr>
          <p:cNvPr id="9" name="Text Box 41"/>
          <p:cNvSpPr txBox="1">
            <a:spLocks noChangeArrowheads="1"/>
          </p:cNvSpPr>
          <p:nvPr/>
        </p:nvSpPr>
        <p:spPr bwMode="auto">
          <a:xfrm>
            <a:off x="520254" y="5680075"/>
            <a:ext cx="830021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1"/>
              </a:buClr>
              <a:buSzPct val="75000"/>
              <a:buFont typeface="Wingdings" panose="05000000000000000000" pitchFamily="2" charset="2"/>
              <a:buChar char="l"/>
              <a:defRPr kumimoji="1" sz="2800">
                <a:solidFill>
                  <a:schemeClr val="tx1"/>
                </a:solidFill>
                <a:latin typeface="Arial" panose="020B0604020202020204" pitchFamily="34" charset="0"/>
                <a:ea typeface="新細明體" panose="02020500000000000000" pitchFamily="18" charset="-120"/>
              </a:defRPr>
            </a:lvl1pPr>
            <a:lvl2pPr marL="742950" indent="-285750">
              <a:spcBef>
                <a:spcPct val="20000"/>
              </a:spcBef>
              <a:buClr>
                <a:schemeClr val="tx1"/>
              </a:buClr>
              <a:buSzPct val="75000"/>
              <a:buChar char="–"/>
              <a:defRPr kumimoji="1" sz="2400">
                <a:solidFill>
                  <a:schemeClr val="tx1"/>
                </a:solidFill>
                <a:latin typeface="Arial" panose="020B0604020202020204" pitchFamily="34" charset="0"/>
                <a:ea typeface="新細明體" panose="02020500000000000000" pitchFamily="18" charset="-120"/>
              </a:defRPr>
            </a:lvl2pPr>
            <a:lvl3pPr marL="1143000" indent="-228600">
              <a:spcBef>
                <a:spcPct val="20000"/>
              </a:spcBef>
              <a:buClr>
                <a:schemeClr val="tx1"/>
              </a:buClr>
              <a:buSzPct val="7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lr>
                <a:schemeClr val="tx1"/>
              </a:buClr>
              <a:buSzPct val="80000"/>
              <a:buChar char="–"/>
              <a:defRPr kumimoji="1">
                <a:solidFill>
                  <a:schemeClr val="tx1"/>
                </a:solidFill>
                <a:latin typeface="Arial" panose="020B0604020202020204" pitchFamily="34" charset="0"/>
                <a:ea typeface="新細明體" panose="02020500000000000000" pitchFamily="18" charset="-120"/>
              </a:defRPr>
            </a:lvl4pPr>
            <a:lvl5pPr marL="2057400" indent="-228600">
              <a:spcBef>
                <a:spcPct val="20000"/>
              </a:spcBef>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0"/>
              </a:spcBef>
              <a:buClrTx/>
              <a:buSzTx/>
              <a:buFontTx/>
              <a:buNone/>
            </a:pPr>
            <a:r>
              <a:rPr lang="zh-TW" altLang="en-US" sz="2400" b="1" smtClean="0">
                <a:solidFill>
                  <a:srgbClr val="0000FF"/>
                </a:solidFill>
                <a:latin typeface="微軟正黑體" panose="020B0604030504040204" pitchFamily="34" charset="-120"/>
                <a:ea typeface="微軟正黑體" panose="020B0604030504040204" pitchFamily="34" charset="-120"/>
              </a:rPr>
              <a:t>施行細則第</a:t>
            </a:r>
            <a:r>
              <a:rPr lang="en-US" altLang="zh-TW" sz="2400" b="1" smtClean="0">
                <a:solidFill>
                  <a:srgbClr val="0000FF"/>
                </a:solidFill>
                <a:latin typeface="微軟正黑體" panose="020B0604030504040204" pitchFamily="34" charset="-120"/>
                <a:ea typeface="微軟正黑體" panose="020B0604030504040204" pitchFamily="34" charset="-120"/>
              </a:rPr>
              <a:t>73</a:t>
            </a:r>
            <a:r>
              <a:rPr lang="zh-TW" altLang="en-US" sz="2400" b="1" smtClean="0">
                <a:solidFill>
                  <a:srgbClr val="0000FF"/>
                </a:solidFill>
                <a:latin typeface="微軟正黑體" panose="020B0604030504040204" pitchFamily="34" charset="-120"/>
                <a:ea typeface="微軟正黑體" panose="020B0604030504040204" pitchFamily="34" charset="-120"/>
              </a:rPr>
              <a:t>條第</a:t>
            </a:r>
            <a:r>
              <a:rPr lang="en-US" altLang="zh-TW" sz="2400" b="1" smtClean="0">
                <a:solidFill>
                  <a:srgbClr val="0000FF"/>
                </a:solidFill>
                <a:latin typeface="微軟正黑體" panose="020B0604030504040204" pitchFamily="34" charset="-120"/>
                <a:ea typeface="微軟正黑體" panose="020B0604030504040204" pitchFamily="34" charset="-120"/>
              </a:rPr>
              <a:t>1</a:t>
            </a:r>
            <a:r>
              <a:rPr lang="zh-TW" altLang="en-US" sz="2400" b="1" smtClean="0">
                <a:solidFill>
                  <a:srgbClr val="0000FF"/>
                </a:solidFill>
                <a:latin typeface="微軟正黑體" panose="020B0604030504040204" pitchFamily="34" charset="-120"/>
                <a:ea typeface="微軟正黑體" panose="020B0604030504040204" pitchFamily="34" charset="-120"/>
              </a:rPr>
              <a:t>項：</a:t>
            </a:r>
            <a:r>
              <a:rPr lang="zh-TW" altLang="en-US" sz="2400" b="1" smtClean="0">
                <a:solidFill>
                  <a:srgbClr val="006600"/>
                </a:solidFill>
                <a:latin typeface="微軟正黑體" panose="020B0604030504040204" pitchFamily="34" charset="-120"/>
                <a:ea typeface="微軟正黑體" panose="020B0604030504040204" pitchFamily="34" charset="-120"/>
              </a:rPr>
              <a:t>合於招標文件規定之投標廠商僅有一家或採議價方式辦理，須限制減價次數者，應先通知廠商。</a:t>
            </a:r>
          </a:p>
        </p:txBody>
      </p:sp>
      <p:sp>
        <p:nvSpPr>
          <p:cNvPr id="7" name="Rectangle 3"/>
          <p:cNvSpPr>
            <a:spLocks noChangeArrowheads="1"/>
          </p:cNvSpPr>
          <p:nvPr/>
        </p:nvSpPr>
        <p:spPr bwMode="auto">
          <a:xfrm>
            <a:off x="539552" y="116632"/>
            <a:ext cx="2808312" cy="558138"/>
          </a:xfrm>
          <a:prstGeom prst="rect">
            <a:avLst/>
          </a:prstGeom>
          <a:solidFill>
            <a:schemeClr val="bg1">
              <a:lumMod val="85000"/>
            </a:schemeClr>
          </a:solidFill>
          <a:ln w="9525">
            <a:noFill/>
            <a:miter lim="800000"/>
            <a:headEnd/>
            <a:tailEnd/>
          </a:ln>
          <a:effectLst/>
        </p:spPr>
        <p:txBody>
          <a:bodyPr anchor="b"/>
          <a:lstStyle/>
          <a:p>
            <a:pPr algn="ctr" eaLnBrk="1" hangingPunct="1">
              <a:lnSpc>
                <a:spcPct val="90000"/>
              </a:lnSpc>
              <a:defRPr/>
            </a:pPr>
            <a:r>
              <a:rPr lang="zh-TW" altLang="en-US" sz="2800" b="1">
                <a:solidFill>
                  <a:srgbClr val="7030A0"/>
                </a:solidFill>
                <a:latin typeface="微軟正黑體" panose="020B0604030504040204" pitchFamily="34" charset="-120"/>
                <a:ea typeface="微軟正黑體" panose="020B0604030504040204" pitchFamily="34" charset="-120"/>
              </a:rPr>
              <a:t>最有利標分三類</a:t>
            </a:r>
            <a:endParaRPr lang="en-US" altLang="zh-TW" sz="2800" b="1">
              <a:solidFill>
                <a:srgbClr val="7030A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49262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B919C904-BF5A-4296-AE51-AF3D3C9D1B71}" type="slidenum">
              <a:rPr lang="en-US" altLang="zh-TW" sz="1400" smtClean="0">
                <a:solidFill>
                  <a:srgbClr val="AD1F1F"/>
                </a:solidFill>
                <a:latin typeface="Times New Roman" panose="02020603050405020304" pitchFamily="18" charset="0"/>
              </a:rPr>
              <a:pPr>
                <a:spcBef>
                  <a:spcPct val="0"/>
                </a:spcBef>
                <a:buClrTx/>
                <a:buSzTx/>
                <a:buFontTx/>
                <a:buNone/>
                <a:defRPr/>
              </a:pPr>
              <a:t>31</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C345847E-7965-44E7-818D-014AD46CB93A}"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31</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98315" name="Rectangle 11"/>
          <p:cNvSpPr>
            <a:spLocks noChangeArrowheads="1"/>
          </p:cNvSpPr>
          <p:nvPr/>
        </p:nvSpPr>
        <p:spPr bwMode="auto">
          <a:xfrm>
            <a:off x="287338" y="584684"/>
            <a:ext cx="8570912" cy="5384800"/>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0000"/>
              </a:spcBef>
              <a:buClr>
                <a:prstClr val="black"/>
              </a:buClr>
              <a:buSzPct val="75000"/>
              <a:buFont typeface="Wingdings" pitchFamily="2" charset="2"/>
              <a:buChar char="l"/>
              <a:defRPr/>
            </a:pPr>
            <a:r>
              <a:rPr lang="zh-TW" altLang="en-US" sz="2800" b="1" smtClean="0">
                <a:solidFill>
                  <a:srgbClr val="AD1F1F"/>
                </a:solidFill>
                <a:latin typeface="微軟正黑體" panose="020B0604030504040204" pitchFamily="34" charset="-120"/>
                <a:ea typeface="微軟正黑體" panose="020B0604030504040204" pitchFamily="34" charset="-120"/>
              </a:rPr>
              <a:t>採購法第</a:t>
            </a:r>
            <a:r>
              <a:rPr lang="en-US" altLang="zh-TW" sz="2800" b="1" smtClean="0">
                <a:solidFill>
                  <a:srgbClr val="AD1F1F"/>
                </a:solidFill>
                <a:latin typeface="微軟正黑體" panose="020B0604030504040204" pitchFamily="34" charset="-120"/>
                <a:ea typeface="微軟正黑體" panose="020B0604030504040204" pitchFamily="34" charset="-120"/>
              </a:rPr>
              <a:t>19</a:t>
            </a:r>
            <a:r>
              <a:rPr lang="zh-TW" altLang="en-US" sz="2800" b="1" smtClean="0">
                <a:solidFill>
                  <a:srgbClr val="AD1F1F"/>
                </a:solidFill>
                <a:latin typeface="微軟正黑體" panose="020B0604030504040204" pitchFamily="34" charset="-120"/>
                <a:ea typeface="微軟正黑體" panose="020B0604030504040204" pitchFamily="34" charset="-120"/>
              </a:rPr>
              <a:t>條</a:t>
            </a:r>
            <a:endParaRPr lang="en-US" altLang="zh-TW" sz="2800" b="1">
              <a:solidFill>
                <a:srgbClr val="AD1F1F"/>
              </a:solidFill>
              <a:latin typeface="微軟正黑體" panose="020B0604030504040204" pitchFamily="34" charset="-120"/>
              <a:ea typeface="微軟正黑體" panose="020B0604030504040204" pitchFamily="34" charset="-120"/>
            </a:endParaRPr>
          </a:p>
          <a:p>
            <a:pPr marL="0" lvl="1" indent="352425" algn="just" eaLnBrk="1" hangingPunct="1">
              <a:buClr>
                <a:srgbClr val="006600"/>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機關辦理公告金額以上之採購，除依</a:t>
            </a:r>
            <a:r>
              <a:rPr lang="zh-TW" altLang="en-US" sz="2800" b="1" smtClean="0">
                <a:solidFill>
                  <a:srgbClr val="006600"/>
                </a:solidFill>
                <a:latin typeface="微軟正黑體" panose="020B0604030504040204" pitchFamily="34" charset="-120"/>
                <a:ea typeface="微軟正黑體" panose="020B0604030504040204" pitchFamily="34" charset="-120"/>
              </a:rPr>
              <a:t>第</a:t>
            </a:r>
            <a:r>
              <a:rPr lang="en-US" altLang="zh-TW" sz="2800" b="1" smtClean="0">
                <a:solidFill>
                  <a:srgbClr val="006600"/>
                </a:solidFill>
                <a:latin typeface="微軟正黑體" panose="020B0604030504040204" pitchFamily="34" charset="-120"/>
                <a:ea typeface="微軟正黑體" panose="020B0604030504040204" pitchFamily="34" charset="-120"/>
              </a:rPr>
              <a:t>20</a:t>
            </a:r>
            <a:r>
              <a:rPr lang="zh-TW" altLang="en-US" sz="2800" b="1" smtClean="0">
                <a:solidFill>
                  <a:srgbClr val="006600"/>
                </a:solidFill>
                <a:latin typeface="微軟正黑體" panose="020B0604030504040204" pitchFamily="34" charset="-120"/>
                <a:ea typeface="微軟正黑體" panose="020B0604030504040204" pitchFamily="34" charset="-120"/>
              </a:rPr>
              <a:t>條及第</a:t>
            </a:r>
            <a:r>
              <a:rPr lang="en-US" altLang="zh-TW" sz="2800" b="1" smtClean="0">
                <a:solidFill>
                  <a:srgbClr val="006600"/>
                </a:solidFill>
                <a:latin typeface="微軟正黑體" panose="020B0604030504040204" pitchFamily="34" charset="-120"/>
                <a:ea typeface="微軟正黑體" panose="020B0604030504040204" pitchFamily="34" charset="-120"/>
              </a:rPr>
              <a:t>22</a:t>
            </a:r>
            <a:r>
              <a:rPr lang="zh-TW" altLang="en-US" sz="2800" b="1" smtClean="0">
                <a:solidFill>
                  <a:srgbClr val="006600"/>
                </a:solidFill>
                <a:latin typeface="微軟正黑體" panose="020B0604030504040204" pitchFamily="34" charset="-120"/>
                <a:ea typeface="微軟正黑體" panose="020B0604030504040204" pitchFamily="34" charset="-120"/>
              </a:rPr>
              <a:t>條</a:t>
            </a:r>
            <a:r>
              <a:rPr lang="zh-TW" altLang="en-US" sz="2800" b="1">
                <a:solidFill>
                  <a:srgbClr val="006600"/>
                </a:solidFill>
                <a:latin typeface="微軟正黑體" panose="020B0604030504040204" pitchFamily="34" charset="-120"/>
                <a:ea typeface="微軟正黑體" panose="020B0604030504040204" pitchFamily="34" charset="-120"/>
              </a:rPr>
              <a:t>辦理者外，應公開招標</a:t>
            </a:r>
            <a:r>
              <a:rPr lang="zh-TW" altLang="en-US"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prstClr val="black"/>
                </a:solidFill>
                <a:latin typeface="微軟正黑體" panose="020B0604030504040204" pitchFamily="34" charset="-120"/>
                <a:ea typeface="微軟正黑體" panose="020B0604030504040204" pitchFamily="34" charset="-120"/>
              </a:rPr>
              <a:t>   </a:t>
            </a:r>
            <a:r>
              <a:rPr lang="zh-TW" altLang="en-US" sz="2800" b="1" smtClean="0">
                <a:solidFill>
                  <a:srgbClr val="006600"/>
                </a:solidFill>
                <a:latin typeface="微軟正黑體" panose="020B0604030504040204" pitchFamily="34" charset="-120"/>
                <a:ea typeface="微軟正黑體" panose="020B0604030504040204" pitchFamily="34" charset="-120"/>
              </a:rPr>
              <a:t> </a:t>
            </a:r>
            <a:endParaRPr lang="en-US" altLang="zh-TW" sz="2800" b="1">
              <a:solidFill>
                <a:srgbClr val="006600"/>
              </a:solidFill>
              <a:latin typeface="微軟正黑體" panose="020B0604030504040204" pitchFamily="34" charset="-120"/>
              <a:ea typeface="微軟正黑體" panose="020B0604030504040204" pitchFamily="34" charset="-120"/>
            </a:endParaRPr>
          </a:p>
          <a:p>
            <a:pPr algn="just" eaLnBrk="1" hangingPunct="1">
              <a:spcBef>
                <a:spcPct val="25000"/>
              </a:spcBef>
              <a:buClr>
                <a:prstClr val="black"/>
              </a:buClr>
              <a:buSzPct val="75000"/>
              <a:buFont typeface="Wingdings" pitchFamily="2" charset="2"/>
              <a:buChar char="l"/>
              <a:defRPr/>
            </a:pPr>
            <a:r>
              <a:rPr lang="zh-TW" altLang="en-US" sz="2800" b="1">
                <a:solidFill>
                  <a:srgbClr val="AD1F1F"/>
                </a:solidFill>
                <a:latin typeface="微軟正黑體" panose="020B0604030504040204" pitchFamily="34" charset="-120"/>
                <a:ea typeface="微軟正黑體" panose="020B0604030504040204" pitchFamily="34" charset="-120"/>
              </a:rPr>
              <a:t>採購法</a:t>
            </a:r>
            <a:r>
              <a:rPr lang="zh-TW" altLang="en-US" sz="2800" b="1" smtClean="0">
                <a:solidFill>
                  <a:srgbClr val="AD1F1F"/>
                </a:solidFill>
                <a:latin typeface="微軟正黑體" panose="020B0604030504040204" pitchFamily="34" charset="-120"/>
                <a:ea typeface="微軟正黑體" panose="020B0604030504040204" pitchFamily="34" charset="-120"/>
              </a:rPr>
              <a:t>第</a:t>
            </a:r>
            <a:r>
              <a:rPr lang="en-US" altLang="zh-TW" sz="2800" b="1" smtClean="0">
                <a:solidFill>
                  <a:srgbClr val="AD1F1F"/>
                </a:solidFill>
                <a:latin typeface="微軟正黑體" panose="020B0604030504040204" pitchFamily="34" charset="-120"/>
                <a:ea typeface="微軟正黑體" panose="020B0604030504040204" pitchFamily="34" charset="-120"/>
              </a:rPr>
              <a:t>20</a:t>
            </a:r>
            <a:r>
              <a:rPr lang="zh-TW" altLang="en-US" sz="2800" b="1" smtClean="0">
                <a:solidFill>
                  <a:srgbClr val="AD1F1F"/>
                </a:solidFill>
                <a:latin typeface="微軟正黑體" panose="020B0604030504040204" pitchFamily="34" charset="-120"/>
                <a:ea typeface="微軟正黑體" panose="020B0604030504040204" pitchFamily="34" charset="-120"/>
              </a:rPr>
              <a:t>條</a:t>
            </a:r>
            <a:endParaRPr lang="en-US" altLang="zh-TW" sz="2800" b="1">
              <a:solidFill>
                <a:srgbClr val="0000FF"/>
              </a:solidFill>
              <a:latin typeface="微軟正黑體" panose="020B0604030504040204" pitchFamily="34" charset="-120"/>
              <a:ea typeface="微軟正黑體" panose="020B0604030504040204" pitchFamily="34" charset="-120"/>
            </a:endParaRPr>
          </a:p>
          <a:p>
            <a:pPr marL="0" lvl="1" indent="542925" algn="just" eaLnBrk="1" hangingPunct="1">
              <a:spcBef>
                <a:spcPts val="0"/>
              </a:spcBef>
              <a:buClr>
                <a:srgbClr val="006600"/>
              </a:buClr>
              <a:buSzPct val="75000"/>
              <a:defRPr/>
            </a:pPr>
            <a:r>
              <a:rPr lang="zh-TW" altLang="en-US" sz="2800" b="1">
                <a:solidFill>
                  <a:srgbClr val="100278"/>
                </a:solidFill>
                <a:latin typeface="微軟正黑體" panose="020B0604030504040204" pitchFamily="34" charset="-120"/>
                <a:ea typeface="微軟正黑體" panose="020B0604030504040204" pitchFamily="34" charset="-120"/>
              </a:rPr>
              <a:t>機關辦理公告金額以上之採購，符合下列情形之一者，得採選擇性招標：</a:t>
            </a:r>
          </a:p>
          <a:p>
            <a:pPr marL="0" lvl="1" indent="0" algn="just" eaLnBrk="1" hangingPunct="1">
              <a:spcBef>
                <a:spcPts val="0"/>
              </a:spcBef>
              <a:buClr>
                <a:srgbClr val="006600"/>
              </a:buClr>
              <a:buSzPct val="75000"/>
              <a:defRPr/>
            </a:pPr>
            <a:r>
              <a:rPr lang="zh-TW" altLang="en-US" sz="2800" b="1">
                <a:solidFill>
                  <a:srgbClr val="100278"/>
                </a:solidFill>
                <a:latin typeface="微軟正黑體" panose="020B0604030504040204" pitchFamily="34" charset="-120"/>
                <a:ea typeface="微軟正黑體" panose="020B0604030504040204" pitchFamily="34" charset="-120"/>
              </a:rPr>
              <a:t>一、經常性採購。</a:t>
            </a:r>
          </a:p>
          <a:p>
            <a:pPr marL="0" lvl="1" indent="0" algn="just" eaLnBrk="1" hangingPunct="1">
              <a:spcBef>
                <a:spcPts val="0"/>
              </a:spcBef>
              <a:buClr>
                <a:srgbClr val="006600"/>
              </a:buClr>
              <a:buSzPct val="75000"/>
              <a:defRPr/>
            </a:pPr>
            <a:r>
              <a:rPr lang="zh-TW" altLang="en-US" sz="2800" b="1">
                <a:solidFill>
                  <a:srgbClr val="100278"/>
                </a:solidFill>
                <a:latin typeface="微軟正黑體" panose="020B0604030504040204" pitchFamily="34" charset="-120"/>
                <a:ea typeface="微軟正黑體" panose="020B0604030504040204" pitchFamily="34" charset="-120"/>
              </a:rPr>
              <a:t>二、投標文件審查，須費時長久始能完成者。</a:t>
            </a:r>
          </a:p>
          <a:p>
            <a:pPr marL="0" lvl="1" indent="0" algn="just" eaLnBrk="1" hangingPunct="1">
              <a:spcBef>
                <a:spcPts val="0"/>
              </a:spcBef>
              <a:buClr>
                <a:srgbClr val="006600"/>
              </a:buClr>
              <a:buSzPct val="75000"/>
              <a:defRPr/>
            </a:pPr>
            <a:r>
              <a:rPr lang="zh-TW" altLang="en-US" sz="2800" b="1">
                <a:solidFill>
                  <a:srgbClr val="100278"/>
                </a:solidFill>
                <a:latin typeface="微軟正黑體" panose="020B0604030504040204" pitchFamily="34" charset="-120"/>
                <a:ea typeface="微軟正黑體" panose="020B0604030504040204" pitchFamily="34" charset="-120"/>
              </a:rPr>
              <a:t>三、廠商準備投標需高額費用者。</a:t>
            </a:r>
          </a:p>
          <a:p>
            <a:pPr marL="0" lvl="1" indent="0" algn="just" eaLnBrk="1" hangingPunct="1">
              <a:spcBef>
                <a:spcPts val="0"/>
              </a:spcBef>
              <a:buClr>
                <a:srgbClr val="006600"/>
              </a:buClr>
              <a:buSzPct val="75000"/>
              <a:defRPr/>
            </a:pPr>
            <a:r>
              <a:rPr lang="zh-TW" altLang="en-US" sz="2800" b="1">
                <a:solidFill>
                  <a:srgbClr val="100278"/>
                </a:solidFill>
                <a:latin typeface="微軟正黑體" panose="020B0604030504040204" pitchFamily="34" charset="-120"/>
                <a:ea typeface="微軟正黑體" panose="020B0604030504040204" pitchFamily="34" charset="-120"/>
              </a:rPr>
              <a:t>四、廠商資格條件複雜者。</a:t>
            </a:r>
          </a:p>
          <a:p>
            <a:pPr marL="0" lvl="1" indent="0" algn="just" eaLnBrk="1" hangingPunct="1">
              <a:spcBef>
                <a:spcPts val="0"/>
              </a:spcBef>
              <a:buClr>
                <a:srgbClr val="006600"/>
              </a:buClr>
              <a:buSzPct val="75000"/>
              <a:defRPr/>
            </a:pPr>
            <a:r>
              <a:rPr lang="zh-TW" altLang="en-US" sz="2800" b="1">
                <a:solidFill>
                  <a:srgbClr val="100278"/>
                </a:solidFill>
                <a:latin typeface="微軟正黑體" panose="020B0604030504040204" pitchFamily="34" charset="-120"/>
                <a:ea typeface="微軟正黑體" panose="020B0604030504040204" pitchFamily="34" charset="-120"/>
              </a:rPr>
              <a:t>五、研究發展事項。</a:t>
            </a:r>
          </a:p>
        </p:txBody>
      </p:sp>
      <p:sp>
        <p:nvSpPr>
          <p:cNvPr id="98306" name="Rectangle 2"/>
          <p:cNvSpPr>
            <a:spLocks noChangeArrowheads="1"/>
          </p:cNvSpPr>
          <p:nvPr/>
        </p:nvSpPr>
        <p:spPr bwMode="auto">
          <a:xfrm>
            <a:off x="6084168" y="355600"/>
            <a:ext cx="3165996"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smtClean="0">
                <a:solidFill>
                  <a:srgbClr val="003399"/>
                </a:solidFill>
                <a:latin typeface="微軟正黑體" panose="020B0604030504040204" pitchFamily="34" charset="-120"/>
                <a:ea typeface="微軟正黑體" panose="020B0604030504040204" pitchFamily="34" charset="-120"/>
              </a:rPr>
              <a:t>第二章    招標</a:t>
            </a:r>
            <a:endParaRPr kumimoji="0" lang="zh-TW" altLang="en-US" b="1">
              <a:solidFill>
                <a:srgbClr val="0033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176655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B919C904-BF5A-4296-AE51-AF3D3C9D1B71}" type="slidenum">
              <a:rPr lang="en-US" altLang="zh-TW" sz="1400" smtClean="0">
                <a:solidFill>
                  <a:srgbClr val="AD1F1F"/>
                </a:solidFill>
                <a:latin typeface="Times New Roman" panose="02020603050405020304" pitchFamily="18" charset="0"/>
              </a:rPr>
              <a:pPr>
                <a:spcBef>
                  <a:spcPct val="0"/>
                </a:spcBef>
                <a:buClrTx/>
                <a:buSzTx/>
                <a:buFontTx/>
                <a:buNone/>
                <a:defRPr/>
              </a:pPr>
              <a:t>32</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C345847E-7965-44E7-818D-014AD46CB93A}"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32</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98315" name="Rectangle 11"/>
          <p:cNvSpPr>
            <a:spLocks noChangeArrowheads="1"/>
          </p:cNvSpPr>
          <p:nvPr/>
        </p:nvSpPr>
        <p:spPr bwMode="auto">
          <a:xfrm>
            <a:off x="287338" y="584684"/>
            <a:ext cx="8570912" cy="6012668"/>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5000"/>
              </a:spcBef>
              <a:buClr>
                <a:prstClr val="black"/>
              </a:buClr>
              <a:buSzPct val="75000"/>
              <a:buFont typeface="Wingdings" pitchFamily="2" charset="2"/>
              <a:buChar char="l"/>
              <a:defRPr/>
            </a:pPr>
            <a:r>
              <a:rPr lang="zh-TW" altLang="en-US" sz="2700" b="1" smtClean="0">
                <a:solidFill>
                  <a:srgbClr val="AD1F1F"/>
                </a:solidFill>
                <a:latin typeface="微軟正黑體" panose="020B0604030504040204" pitchFamily="34" charset="-120"/>
                <a:ea typeface="微軟正黑體" panose="020B0604030504040204" pitchFamily="34" charset="-120"/>
              </a:rPr>
              <a:t>採購</a:t>
            </a:r>
            <a:r>
              <a:rPr lang="zh-TW" altLang="en-US" sz="2700" b="1">
                <a:solidFill>
                  <a:srgbClr val="AD1F1F"/>
                </a:solidFill>
                <a:latin typeface="微軟正黑體" panose="020B0604030504040204" pitchFamily="34" charset="-120"/>
                <a:ea typeface="微軟正黑體" panose="020B0604030504040204" pitchFamily="34" charset="-120"/>
              </a:rPr>
              <a:t>法</a:t>
            </a:r>
            <a:r>
              <a:rPr lang="zh-TW" altLang="en-US" sz="2700" b="1" smtClean="0">
                <a:solidFill>
                  <a:srgbClr val="AD1F1F"/>
                </a:solidFill>
                <a:latin typeface="微軟正黑體" panose="020B0604030504040204" pitchFamily="34" charset="-120"/>
                <a:ea typeface="微軟正黑體" panose="020B0604030504040204" pitchFamily="34" charset="-120"/>
              </a:rPr>
              <a:t>第</a:t>
            </a:r>
            <a:r>
              <a:rPr lang="en-US" altLang="zh-TW" sz="2700" b="1" smtClean="0">
                <a:solidFill>
                  <a:srgbClr val="AD1F1F"/>
                </a:solidFill>
                <a:latin typeface="微軟正黑體" panose="020B0604030504040204" pitchFamily="34" charset="-120"/>
                <a:ea typeface="微軟正黑體" panose="020B0604030504040204" pitchFamily="34" charset="-120"/>
              </a:rPr>
              <a:t>22</a:t>
            </a:r>
            <a:r>
              <a:rPr lang="zh-TW" altLang="en-US" sz="2700" b="1" smtClean="0">
                <a:solidFill>
                  <a:srgbClr val="AD1F1F"/>
                </a:solidFill>
                <a:latin typeface="微軟正黑體" panose="020B0604030504040204" pitchFamily="34" charset="-120"/>
                <a:ea typeface="微軟正黑體" panose="020B0604030504040204" pitchFamily="34" charset="-120"/>
              </a:rPr>
              <a:t>條</a:t>
            </a:r>
            <a:endParaRPr lang="en-US" altLang="zh-TW" sz="2700" b="1">
              <a:solidFill>
                <a:srgbClr val="0000FF"/>
              </a:solidFill>
              <a:latin typeface="微軟正黑體" panose="020B0604030504040204" pitchFamily="34" charset="-120"/>
              <a:ea typeface="微軟正黑體" panose="020B0604030504040204" pitchFamily="34" charset="-120"/>
            </a:endParaRPr>
          </a:p>
          <a:p>
            <a:pPr marL="0" lvl="1" indent="444500" algn="just" eaLnBrk="1" hangingPunct="1">
              <a:spcBef>
                <a:spcPts val="0"/>
              </a:spcBef>
              <a:buClr>
                <a:srgbClr val="006600"/>
              </a:buClr>
              <a:buSzPct val="75000"/>
              <a:defRPr/>
            </a:pPr>
            <a:r>
              <a:rPr lang="zh-TW" altLang="en-US" sz="2700" b="1">
                <a:solidFill>
                  <a:srgbClr val="100278"/>
                </a:solidFill>
                <a:latin typeface="微軟正黑體" panose="020B0604030504040204" pitchFamily="34" charset="-120"/>
                <a:ea typeface="微軟正黑體" panose="020B0604030504040204" pitchFamily="34" charset="-120"/>
              </a:rPr>
              <a:t>機關辦理公告金額以上之採購，符合下列情形之一者，得採限制性招標：</a:t>
            </a:r>
          </a:p>
          <a:p>
            <a:pPr marL="719138" lvl="1" indent="-719138" algn="just" eaLnBrk="1" hangingPunct="1">
              <a:spcBef>
                <a:spcPts val="0"/>
              </a:spcBef>
              <a:buClr>
                <a:srgbClr val="006600"/>
              </a:buClr>
              <a:buSzPct val="75000"/>
              <a:defRPr/>
            </a:pPr>
            <a:r>
              <a:rPr lang="zh-TW" altLang="en-US" sz="2700" b="1">
                <a:solidFill>
                  <a:srgbClr val="100278"/>
                </a:solidFill>
                <a:latin typeface="微軟正黑體" panose="020B0604030504040204" pitchFamily="34" charset="-120"/>
                <a:ea typeface="微軟正黑體" panose="020B0604030504040204" pitchFamily="34" charset="-120"/>
              </a:rPr>
              <a:t>一、以公開招標、選擇性招標或依第九款至第十一款公告程序辦理結果，無廠商投標或無合格標，且以原定招標內容及條件未經重大改變者。</a:t>
            </a:r>
          </a:p>
          <a:p>
            <a:pPr marL="719138" lvl="1" indent="-719138" algn="just" eaLnBrk="1" hangingPunct="1">
              <a:spcBef>
                <a:spcPts val="0"/>
              </a:spcBef>
              <a:buClr>
                <a:srgbClr val="006600"/>
              </a:buClr>
              <a:buSzPct val="75000"/>
              <a:defRPr/>
            </a:pPr>
            <a:r>
              <a:rPr lang="zh-TW" altLang="en-US" sz="2700" b="1">
                <a:solidFill>
                  <a:srgbClr val="100278"/>
                </a:solidFill>
                <a:latin typeface="微軟正黑體" panose="020B0604030504040204" pitchFamily="34" charset="-120"/>
                <a:ea typeface="微軟正黑體" panose="020B0604030504040204" pitchFamily="34" charset="-120"/>
              </a:rPr>
              <a:t>二、</a:t>
            </a:r>
            <a:r>
              <a:rPr lang="zh-TW" altLang="en-US" sz="2700" b="1" u="heavy">
                <a:solidFill>
                  <a:srgbClr val="100278"/>
                </a:solidFill>
                <a:uFill>
                  <a:solidFill>
                    <a:srgbClr val="C00000"/>
                  </a:solidFill>
                </a:uFill>
                <a:latin typeface="微軟正黑體" panose="020B0604030504040204" pitchFamily="34" charset="-120"/>
                <a:ea typeface="微軟正黑體" panose="020B0604030504040204" pitchFamily="34" charset="-120"/>
              </a:rPr>
              <a:t>屬專屬權利、獨家製造或供應、藝術品、秘密諮詢，無其他合適之替代標的者</a:t>
            </a:r>
            <a:r>
              <a:rPr lang="zh-TW" altLang="en-US" sz="2700" b="1">
                <a:solidFill>
                  <a:srgbClr val="100278"/>
                </a:solidFill>
                <a:latin typeface="微軟正黑體" panose="020B0604030504040204" pitchFamily="34" charset="-120"/>
                <a:ea typeface="微軟正黑體" panose="020B0604030504040204" pitchFamily="34" charset="-120"/>
              </a:rPr>
              <a:t>。</a:t>
            </a:r>
          </a:p>
          <a:p>
            <a:pPr marL="719138" lvl="1" indent="-719138" algn="just" eaLnBrk="1" hangingPunct="1">
              <a:spcBef>
                <a:spcPts val="0"/>
              </a:spcBef>
              <a:buClr>
                <a:srgbClr val="006600"/>
              </a:buClr>
              <a:buSzPct val="75000"/>
              <a:defRPr/>
            </a:pPr>
            <a:r>
              <a:rPr lang="zh-TW" altLang="en-US" sz="2700" b="1">
                <a:solidFill>
                  <a:srgbClr val="100278"/>
                </a:solidFill>
                <a:latin typeface="微軟正黑體" panose="020B0604030504040204" pitchFamily="34" charset="-120"/>
                <a:ea typeface="微軟正黑體" panose="020B0604030504040204" pitchFamily="34" charset="-120"/>
              </a:rPr>
              <a:t>三、</a:t>
            </a:r>
            <a:r>
              <a:rPr lang="zh-TW" altLang="en-US" sz="2700" b="1" u="heavy">
                <a:solidFill>
                  <a:srgbClr val="100278"/>
                </a:solidFill>
                <a:uFill>
                  <a:solidFill>
                    <a:srgbClr val="C00000"/>
                  </a:solidFill>
                </a:uFill>
                <a:latin typeface="微軟正黑體" panose="020B0604030504040204" pitchFamily="34" charset="-120"/>
                <a:ea typeface="微軟正黑體" panose="020B0604030504040204" pitchFamily="34" charset="-120"/>
              </a:rPr>
              <a:t>遇有不可預見之緊急事故</a:t>
            </a:r>
            <a:r>
              <a:rPr lang="zh-TW" altLang="en-US" sz="2700" b="1">
                <a:solidFill>
                  <a:srgbClr val="100278"/>
                </a:solidFill>
                <a:latin typeface="微軟正黑體" panose="020B0604030504040204" pitchFamily="34" charset="-120"/>
                <a:ea typeface="微軟正黑體" panose="020B0604030504040204" pitchFamily="34" charset="-120"/>
              </a:rPr>
              <a:t>，致無法以公開或選擇性招標程序適時辦理，</a:t>
            </a:r>
            <a:r>
              <a:rPr lang="zh-TW" altLang="en-US" sz="2700" b="1" u="heavy">
                <a:solidFill>
                  <a:srgbClr val="100278"/>
                </a:solidFill>
                <a:uFill>
                  <a:solidFill>
                    <a:srgbClr val="C00000"/>
                  </a:solidFill>
                </a:uFill>
                <a:latin typeface="微軟正黑體" panose="020B0604030504040204" pitchFamily="34" charset="-120"/>
                <a:ea typeface="微軟正黑體" panose="020B0604030504040204" pitchFamily="34" charset="-120"/>
              </a:rPr>
              <a:t>且確有必要者</a:t>
            </a:r>
            <a:r>
              <a:rPr lang="zh-TW" altLang="en-US" sz="2700" b="1">
                <a:solidFill>
                  <a:srgbClr val="100278"/>
                </a:solidFill>
                <a:latin typeface="微軟正黑體" panose="020B0604030504040204" pitchFamily="34" charset="-120"/>
                <a:ea typeface="微軟正黑體" panose="020B0604030504040204" pitchFamily="34" charset="-120"/>
              </a:rPr>
              <a:t>。</a:t>
            </a:r>
          </a:p>
          <a:p>
            <a:pPr marL="719138" lvl="1" indent="-719138" algn="just" eaLnBrk="1" hangingPunct="1">
              <a:spcBef>
                <a:spcPts val="0"/>
              </a:spcBef>
              <a:buClr>
                <a:srgbClr val="006600"/>
              </a:buClr>
              <a:buSzPct val="75000"/>
              <a:defRPr/>
            </a:pPr>
            <a:r>
              <a:rPr lang="zh-TW" altLang="en-US" sz="2700" b="1">
                <a:solidFill>
                  <a:srgbClr val="100278"/>
                </a:solidFill>
                <a:latin typeface="微軟正黑體" panose="020B0604030504040204" pitchFamily="34" charset="-120"/>
                <a:ea typeface="微軟正黑體" panose="020B0604030504040204" pitchFamily="34" charset="-120"/>
              </a:rPr>
              <a:t>四、</a:t>
            </a:r>
            <a:r>
              <a:rPr lang="zh-TW" altLang="en-US" sz="2700" b="1" u="heavy">
                <a:solidFill>
                  <a:srgbClr val="100278"/>
                </a:solidFill>
                <a:uFill>
                  <a:solidFill>
                    <a:srgbClr val="C00000"/>
                  </a:solidFill>
                </a:uFill>
                <a:latin typeface="微軟正黑體" panose="020B0604030504040204" pitchFamily="34" charset="-120"/>
                <a:ea typeface="微軟正黑體" panose="020B0604030504040204" pitchFamily="34" charset="-120"/>
              </a:rPr>
              <a:t>原有採購之後續維修、零配件供應、更換或擴充</a:t>
            </a:r>
            <a:r>
              <a:rPr lang="zh-TW" altLang="en-US" sz="2700" b="1">
                <a:solidFill>
                  <a:srgbClr val="100278"/>
                </a:solidFill>
                <a:latin typeface="微軟正黑體" panose="020B0604030504040204" pitchFamily="34" charset="-120"/>
                <a:ea typeface="微軟正黑體" panose="020B0604030504040204" pitchFamily="34" charset="-120"/>
              </a:rPr>
              <a:t>，</a:t>
            </a:r>
            <a:r>
              <a:rPr lang="zh-TW" altLang="en-US" sz="2700" b="1" u="heavy">
                <a:solidFill>
                  <a:srgbClr val="100278"/>
                </a:solidFill>
                <a:uFill>
                  <a:solidFill>
                    <a:srgbClr val="C00000"/>
                  </a:solidFill>
                </a:uFill>
                <a:latin typeface="微軟正黑體" panose="020B0604030504040204" pitchFamily="34" charset="-120"/>
                <a:ea typeface="微軟正黑體" panose="020B0604030504040204" pitchFamily="34" charset="-120"/>
              </a:rPr>
              <a:t>因相容或互通性之需要</a:t>
            </a:r>
            <a:r>
              <a:rPr lang="zh-TW" altLang="en-US" sz="2700" b="1">
                <a:solidFill>
                  <a:srgbClr val="100278"/>
                </a:solidFill>
                <a:latin typeface="微軟正黑體" panose="020B0604030504040204" pitchFamily="34" charset="-120"/>
                <a:ea typeface="微軟正黑體" panose="020B0604030504040204" pitchFamily="34" charset="-120"/>
              </a:rPr>
              <a:t>，</a:t>
            </a:r>
            <a:r>
              <a:rPr lang="zh-TW" altLang="en-US" sz="2700" b="1" u="heavy">
                <a:solidFill>
                  <a:srgbClr val="100278"/>
                </a:solidFill>
                <a:uFill>
                  <a:solidFill>
                    <a:srgbClr val="C00000"/>
                  </a:solidFill>
                </a:uFill>
                <a:latin typeface="微軟正黑體" panose="020B0604030504040204" pitchFamily="34" charset="-120"/>
                <a:ea typeface="微軟正黑體" panose="020B0604030504040204" pitchFamily="34" charset="-120"/>
              </a:rPr>
              <a:t>必須</a:t>
            </a:r>
            <a:r>
              <a:rPr lang="zh-TW" altLang="en-US" sz="2700" b="1">
                <a:solidFill>
                  <a:srgbClr val="100278"/>
                </a:solidFill>
                <a:latin typeface="微軟正黑體" panose="020B0604030504040204" pitchFamily="34" charset="-120"/>
                <a:ea typeface="微軟正黑體" panose="020B0604030504040204" pitchFamily="34" charset="-120"/>
              </a:rPr>
              <a:t>向原供應廠商採購者。</a:t>
            </a:r>
          </a:p>
          <a:p>
            <a:pPr marL="719138" lvl="1" indent="-719138" algn="just" eaLnBrk="1" hangingPunct="1">
              <a:spcBef>
                <a:spcPts val="0"/>
              </a:spcBef>
              <a:buClr>
                <a:srgbClr val="006600"/>
              </a:buClr>
              <a:buSzPct val="75000"/>
              <a:defRPr/>
            </a:pPr>
            <a:r>
              <a:rPr lang="zh-TW" altLang="en-US" sz="2700" b="1">
                <a:solidFill>
                  <a:srgbClr val="100278"/>
                </a:solidFill>
                <a:latin typeface="微軟正黑體" panose="020B0604030504040204" pitchFamily="34" charset="-120"/>
                <a:ea typeface="微軟正黑體" panose="020B0604030504040204" pitchFamily="34" charset="-120"/>
              </a:rPr>
              <a:t>五、屬原型或首次製造、供應之標的，以研究發展、實驗或開發性質辦理者</a:t>
            </a:r>
            <a:r>
              <a:rPr lang="zh-TW" altLang="en-US" sz="2700" b="1" smtClean="0">
                <a:solidFill>
                  <a:srgbClr val="100278"/>
                </a:solidFill>
                <a:latin typeface="微軟正黑體" panose="020B0604030504040204" pitchFamily="34" charset="-120"/>
                <a:ea typeface="微軟正黑體" panose="020B0604030504040204" pitchFamily="34" charset="-120"/>
              </a:rPr>
              <a:t>。</a:t>
            </a:r>
            <a:endParaRPr lang="zh-TW" altLang="en-US" sz="2700" b="1">
              <a:solidFill>
                <a:srgbClr val="100278"/>
              </a:solidFill>
              <a:latin typeface="微軟正黑體" panose="020B0604030504040204" pitchFamily="34" charset="-120"/>
              <a:ea typeface="微軟正黑體" panose="020B0604030504040204" pitchFamily="34" charset="-120"/>
            </a:endParaRPr>
          </a:p>
        </p:txBody>
      </p:sp>
      <p:sp>
        <p:nvSpPr>
          <p:cNvPr id="98306" name="Rectangle 2"/>
          <p:cNvSpPr>
            <a:spLocks noChangeArrowheads="1"/>
          </p:cNvSpPr>
          <p:nvPr/>
        </p:nvSpPr>
        <p:spPr bwMode="auto">
          <a:xfrm>
            <a:off x="6084168" y="355600"/>
            <a:ext cx="3165996"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smtClean="0">
                <a:solidFill>
                  <a:srgbClr val="003399"/>
                </a:solidFill>
                <a:latin typeface="微軟正黑體" panose="020B0604030504040204" pitchFamily="34" charset="-120"/>
                <a:ea typeface="微軟正黑體" panose="020B0604030504040204" pitchFamily="34" charset="-120"/>
              </a:rPr>
              <a:t>第二章    招標</a:t>
            </a:r>
            <a:endParaRPr kumimoji="0" lang="zh-TW" altLang="en-US" b="1">
              <a:solidFill>
                <a:srgbClr val="0033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059991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B919C904-BF5A-4296-AE51-AF3D3C9D1B71}" type="slidenum">
              <a:rPr lang="en-US" altLang="zh-TW" sz="1400" smtClean="0">
                <a:solidFill>
                  <a:srgbClr val="AD1F1F"/>
                </a:solidFill>
                <a:latin typeface="Times New Roman" panose="02020603050405020304" pitchFamily="18" charset="0"/>
              </a:rPr>
              <a:pPr>
                <a:spcBef>
                  <a:spcPct val="0"/>
                </a:spcBef>
                <a:buClrTx/>
                <a:buSzTx/>
                <a:buFontTx/>
                <a:buNone/>
                <a:defRPr/>
              </a:pPr>
              <a:t>33</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C345847E-7965-44E7-818D-014AD46CB93A}"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33</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98315" name="Rectangle 11"/>
          <p:cNvSpPr>
            <a:spLocks noChangeArrowheads="1"/>
          </p:cNvSpPr>
          <p:nvPr/>
        </p:nvSpPr>
        <p:spPr bwMode="auto">
          <a:xfrm>
            <a:off x="287338" y="584684"/>
            <a:ext cx="8570912" cy="5384800"/>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5000"/>
              </a:spcBef>
              <a:buClr>
                <a:prstClr val="black"/>
              </a:buClr>
              <a:buSzPct val="75000"/>
              <a:buFont typeface="Wingdings" pitchFamily="2" charset="2"/>
              <a:buChar char="l"/>
              <a:defRPr/>
            </a:pPr>
            <a:r>
              <a:rPr lang="zh-TW" altLang="en-US" sz="2700" b="1" smtClean="0">
                <a:solidFill>
                  <a:srgbClr val="AD1F1F"/>
                </a:solidFill>
                <a:latin typeface="微軟正黑體" panose="020B0604030504040204" pitchFamily="34" charset="-120"/>
                <a:ea typeface="微軟正黑體" panose="020B0604030504040204" pitchFamily="34" charset="-120"/>
              </a:rPr>
              <a:t>採購</a:t>
            </a:r>
            <a:r>
              <a:rPr lang="zh-TW" altLang="en-US" sz="2700" b="1">
                <a:solidFill>
                  <a:srgbClr val="AD1F1F"/>
                </a:solidFill>
                <a:latin typeface="微軟正黑體" panose="020B0604030504040204" pitchFamily="34" charset="-120"/>
                <a:ea typeface="微軟正黑體" panose="020B0604030504040204" pitchFamily="34" charset="-120"/>
              </a:rPr>
              <a:t>法</a:t>
            </a:r>
            <a:r>
              <a:rPr lang="zh-TW" altLang="en-US" sz="2700" b="1" smtClean="0">
                <a:solidFill>
                  <a:srgbClr val="AD1F1F"/>
                </a:solidFill>
                <a:latin typeface="微軟正黑體" panose="020B0604030504040204" pitchFamily="34" charset="-120"/>
                <a:ea typeface="微軟正黑體" panose="020B0604030504040204" pitchFamily="34" charset="-120"/>
              </a:rPr>
              <a:t>第</a:t>
            </a:r>
            <a:r>
              <a:rPr lang="en-US" altLang="zh-TW" sz="2700" b="1" smtClean="0">
                <a:solidFill>
                  <a:srgbClr val="AD1F1F"/>
                </a:solidFill>
                <a:latin typeface="微軟正黑體" panose="020B0604030504040204" pitchFamily="34" charset="-120"/>
                <a:ea typeface="微軟正黑體" panose="020B0604030504040204" pitchFamily="34" charset="-120"/>
              </a:rPr>
              <a:t>22</a:t>
            </a:r>
            <a:r>
              <a:rPr lang="zh-TW" altLang="en-US" sz="2700" b="1" smtClean="0">
                <a:solidFill>
                  <a:srgbClr val="AD1F1F"/>
                </a:solidFill>
                <a:latin typeface="微軟正黑體" panose="020B0604030504040204" pitchFamily="34" charset="-120"/>
                <a:ea typeface="微軟正黑體" panose="020B0604030504040204" pitchFamily="34" charset="-120"/>
              </a:rPr>
              <a:t>條第</a:t>
            </a:r>
            <a:r>
              <a:rPr lang="en-US" altLang="zh-TW" sz="2700" b="1" smtClean="0">
                <a:solidFill>
                  <a:srgbClr val="AD1F1F"/>
                </a:solidFill>
                <a:latin typeface="微軟正黑體" panose="020B0604030504040204" pitchFamily="34" charset="-120"/>
                <a:ea typeface="微軟正黑體" panose="020B0604030504040204" pitchFamily="34" charset="-120"/>
              </a:rPr>
              <a:t>1</a:t>
            </a:r>
            <a:r>
              <a:rPr lang="zh-TW" altLang="en-US" sz="2700" b="1" smtClean="0">
                <a:solidFill>
                  <a:srgbClr val="AD1F1F"/>
                </a:solidFill>
                <a:latin typeface="微軟正黑體" panose="020B0604030504040204" pitchFamily="34" charset="-120"/>
                <a:ea typeface="微軟正黑體" panose="020B0604030504040204" pitchFamily="34" charset="-120"/>
              </a:rPr>
              <a:t>項</a:t>
            </a:r>
            <a:endParaRPr lang="en-US" altLang="zh-TW" sz="2700" b="1">
              <a:solidFill>
                <a:srgbClr val="0000FF"/>
              </a:solidFill>
              <a:latin typeface="微軟正黑體" panose="020B0604030504040204" pitchFamily="34" charset="-120"/>
              <a:ea typeface="微軟正黑體" panose="020B0604030504040204" pitchFamily="34" charset="-120"/>
            </a:endParaRPr>
          </a:p>
          <a:p>
            <a:pPr marL="719138" lvl="1" indent="-719138" algn="just" eaLnBrk="1" hangingPunct="1">
              <a:spcBef>
                <a:spcPts val="0"/>
              </a:spcBef>
              <a:buClr>
                <a:srgbClr val="006600"/>
              </a:buClr>
              <a:buSzPct val="75000"/>
              <a:defRPr/>
            </a:pPr>
            <a:r>
              <a:rPr lang="zh-TW" altLang="en-US" sz="2700" b="1" smtClean="0">
                <a:solidFill>
                  <a:srgbClr val="100278"/>
                </a:solidFill>
                <a:latin typeface="微軟正黑體" panose="020B0604030504040204" pitchFamily="34" charset="-120"/>
                <a:ea typeface="微軟正黑體" panose="020B0604030504040204" pitchFamily="34" charset="-120"/>
              </a:rPr>
              <a:t>六</a:t>
            </a:r>
            <a:r>
              <a:rPr lang="zh-TW" altLang="en-US" sz="2700" b="1">
                <a:solidFill>
                  <a:srgbClr val="100278"/>
                </a:solidFill>
                <a:latin typeface="微軟正黑體" panose="020B0604030504040204" pitchFamily="34" charset="-120"/>
                <a:ea typeface="微軟正黑體" panose="020B0604030504040204" pitchFamily="34" charset="-120"/>
              </a:rPr>
              <a:t>、在原招標目的範圍內，因未能預見之情形，必須追加契約以外之工程，如另行招標，確有產生重大不便及技術或經濟上困難之虞，非洽原訂約廠商辦理，不能達契約之目的，且未逾原主契約金額百分之五十者</a:t>
            </a:r>
            <a:r>
              <a:rPr lang="zh-TW" altLang="en-US" sz="2700" b="1" smtClean="0">
                <a:solidFill>
                  <a:srgbClr val="100278"/>
                </a:solidFill>
                <a:latin typeface="微軟正黑體" panose="020B0604030504040204" pitchFamily="34" charset="-120"/>
                <a:ea typeface="微軟正黑體" panose="020B0604030504040204" pitchFamily="34" charset="-120"/>
              </a:rPr>
              <a:t>。</a:t>
            </a:r>
            <a:r>
              <a:rPr lang="en-US" altLang="zh-TW" sz="2700" b="1" smtClean="0">
                <a:solidFill>
                  <a:srgbClr val="006600"/>
                </a:solidFill>
                <a:latin typeface="微軟正黑體" panose="020B0604030504040204" pitchFamily="34" charset="-120"/>
                <a:ea typeface="微軟正黑體" panose="020B0604030504040204" pitchFamily="34" charset="-120"/>
              </a:rPr>
              <a:t>(</a:t>
            </a:r>
            <a:r>
              <a:rPr lang="zh-TW" altLang="en-US" sz="2700" b="1" smtClean="0">
                <a:solidFill>
                  <a:srgbClr val="006600"/>
                </a:solidFill>
                <a:latin typeface="微軟正黑體" panose="020B0604030504040204" pitchFamily="34" charset="-120"/>
                <a:ea typeface="微軟正黑體" panose="020B0604030504040204" pitchFamily="34" charset="-120"/>
              </a:rPr>
              <a:t>適用於履約期間工程採購之變更設計追加</a:t>
            </a:r>
            <a:r>
              <a:rPr lang="en-US" altLang="zh-TW" sz="2700" b="1" smtClean="0">
                <a:solidFill>
                  <a:srgbClr val="006600"/>
                </a:solidFill>
                <a:latin typeface="微軟正黑體" panose="020B0604030504040204" pitchFamily="34" charset="-120"/>
                <a:ea typeface="微軟正黑體" panose="020B0604030504040204" pitchFamily="34" charset="-120"/>
              </a:rPr>
              <a:t>)</a:t>
            </a:r>
          </a:p>
          <a:p>
            <a:pPr marL="719138" lvl="1" indent="-719138" algn="just" eaLnBrk="1" hangingPunct="1">
              <a:spcBef>
                <a:spcPts val="0"/>
              </a:spcBef>
              <a:buClr>
                <a:srgbClr val="006600"/>
              </a:buClr>
              <a:buSzPct val="75000"/>
              <a:defRPr/>
            </a:pPr>
            <a:r>
              <a:rPr lang="zh-TW" altLang="en-US" sz="2700" b="1">
                <a:solidFill>
                  <a:srgbClr val="100278"/>
                </a:solidFill>
                <a:latin typeface="微軟正黑體" panose="020B0604030504040204" pitchFamily="34" charset="-120"/>
                <a:ea typeface="微軟正黑體" panose="020B0604030504040204" pitchFamily="34" charset="-120"/>
              </a:rPr>
              <a:t>七、原有採購之後續擴充，且已於原招標公告及招標文件敘明擴充之期間、金額或數量者。</a:t>
            </a:r>
          </a:p>
          <a:p>
            <a:pPr marL="719138" lvl="1" indent="-719138" algn="just" eaLnBrk="1" hangingPunct="1">
              <a:spcBef>
                <a:spcPts val="0"/>
              </a:spcBef>
              <a:buClr>
                <a:srgbClr val="006600"/>
              </a:buClr>
              <a:buSzPct val="75000"/>
              <a:defRPr/>
            </a:pPr>
            <a:r>
              <a:rPr lang="zh-TW" altLang="en-US" sz="2700" b="1">
                <a:solidFill>
                  <a:srgbClr val="100278"/>
                </a:solidFill>
                <a:latin typeface="微軟正黑體" panose="020B0604030504040204" pitchFamily="34" charset="-120"/>
                <a:ea typeface="微軟正黑體" panose="020B0604030504040204" pitchFamily="34" charset="-120"/>
              </a:rPr>
              <a:t>八、在集中交易或公開競價市場採購財物。</a:t>
            </a:r>
          </a:p>
          <a:p>
            <a:pPr marL="719138" lvl="1" indent="-719138" algn="just" eaLnBrk="1" hangingPunct="1">
              <a:spcBef>
                <a:spcPts val="0"/>
              </a:spcBef>
              <a:buClr>
                <a:srgbClr val="006600"/>
              </a:buClr>
              <a:buSzPct val="75000"/>
              <a:defRPr/>
            </a:pPr>
            <a:r>
              <a:rPr lang="zh-TW" altLang="en-US" sz="2700" b="1">
                <a:solidFill>
                  <a:srgbClr val="100278"/>
                </a:solidFill>
                <a:latin typeface="微軟正黑體" panose="020B0604030504040204" pitchFamily="34" charset="-120"/>
                <a:ea typeface="微軟正黑體" panose="020B0604030504040204" pitchFamily="34" charset="-120"/>
              </a:rPr>
              <a:t>九、委託專業服務、技術服務、資訊服務或社會福利服務，經公開客觀評選為優勝者</a:t>
            </a:r>
            <a:r>
              <a:rPr lang="zh-TW" altLang="en-US" sz="2700" b="1" smtClean="0">
                <a:solidFill>
                  <a:srgbClr val="100278"/>
                </a:solidFill>
                <a:latin typeface="微軟正黑體" panose="020B0604030504040204" pitchFamily="34" charset="-120"/>
                <a:ea typeface="微軟正黑體" panose="020B0604030504040204" pitchFamily="34" charset="-120"/>
              </a:rPr>
              <a:t>。</a:t>
            </a:r>
            <a:endParaRPr lang="en-US" altLang="zh-TW" sz="2700" b="1" smtClean="0">
              <a:solidFill>
                <a:srgbClr val="100278"/>
              </a:solidFill>
              <a:latin typeface="微軟正黑體" panose="020B0604030504040204" pitchFamily="34" charset="-120"/>
              <a:ea typeface="微軟正黑體" panose="020B0604030504040204" pitchFamily="34" charset="-120"/>
            </a:endParaRPr>
          </a:p>
          <a:p>
            <a:pPr marL="719138" lvl="1" indent="-719138" algn="just" eaLnBrk="1" hangingPunct="1">
              <a:spcBef>
                <a:spcPts val="0"/>
              </a:spcBef>
              <a:buClr>
                <a:srgbClr val="006600"/>
              </a:buClr>
              <a:buSzPct val="75000"/>
              <a:defRPr/>
            </a:pPr>
            <a:r>
              <a:rPr lang="zh-TW" altLang="en-US" sz="2700" b="1">
                <a:solidFill>
                  <a:srgbClr val="100278"/>
                </a:solidFill>
                <a:latin typeface="微軟正黑體" panose="020B0604030504040204" pitchFamily="34" charset="-120"/>
                <a:ea typeface="微軟正黑體" panose="020B0604030504040204" pitchFamily="34" charset="-120"/>
              </a:rPr>
              <a:t>十、辦理設計競賽，經公開客觀評選為優勝者。</a:t>
            </a:r>
          </a:p>
          <a:p>
            <a:pPr marL="719138" lvl="1" indent="-719138" algn="just" eaLnBrk="1" hangingPunct="1">
              <a:spcBef>
                <a:spcPts val="0"/>
              </a:spcBef>
              <a:buClr>
                <a:srgbClr val="006600"/>
              </a:buClr>
              <a:buSzPct val="75000"/>
              <a:defRPr/>
            </a:pPr>
            <a:r>
              <a:rPr lang="zh-TW" altLang="en-US" sz="2700" b="1">
                <a:solidFill>
                  <a:srgbClr val="100278"/>
                </a:solidFill>
                <a:latin typeface="微軟正黑體" panose="020B0604030504040204" pitchFamily="34" charset="-120"/>
                <a:ea typeface="微軟正黑體" panose="020B0604030504040204" pitchFamily="34" charset="-120"/>
              </a:rPr>
              <a:t>十一、因業務需要，指定地區採購房地產，經依所需條件公開徵求勘選認定適合需要者。</a:t>
            </a:r>
          </a:p>
        </p:txBody>
      </p:sp>
      <p:sp>
        <p:nvSpPr>
          <p:cNvPr id="98306" name="Rectangle 2"/>
          <p:cNvSpPr>
            <a:spLocks noChangeArrowheads="1"/>
          </p:cNvSpPr>
          <p:nvPr/>
        </p:nvSpPr>
        <p:spPr bwMode="auto">
          <a:xfrm>
            <a:off x="6084168" y="355600"/>
            <a:ext cx="3165996"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smtClean="0">
                <a:solidFill>
                  <a:srgbClr val="003399"/>
                </a:solidFill>
                <a:latin typeface="微軟正黑體" panose="020B0604030504040204" pitchFamily="34" charset="-120"/>
                <a:ea typeface="微軟正黑體" panose="020B0604030504040204" pitchFamily="34" charset="-120"/>
              </a:rPr>
              <a:t>第二章    招標</a:t>
            </a:r>
            <a:endParaRPr kumimoji="0" lang="zh-TW" altLang="en-US" b="1">
              <a:solidFill>
                <a:srgbClr val="0033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030923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B919C904-BF5A-4296-AE51-AF3D3C9D1B71}" type="slidenum">
              <a:rPr lang="en-US" altLang="zh-TW" sz="1400" smtClean="0">
                <a:solidFill>
                  <a:srgbClr val="AD1F1F"/>
                </a:solidFill>
                <a:latin typeface="Times New Roman" panose="02020603050405020304" pitchFamily="18" charset="0"/>
              </a:rPr>
              <a:pPr>
                <a:spcBef>
                  <a:spcPct val="0"/>
                </a:spcBef>
                <a:buClrTx/>
                <a:buSzTx/>
                <a:buFontTx/>
                <a:buNone/>
                <a:defRPr/>
              </a:pPr>
              <a:t>34</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C345847E-7965-44E7-818D-014AD46CB93A}"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34</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98315" name="Rectangle 11"/>
          <p:cNvSpPr>
            <a:spLocks noChangeArrowheads="1"/>
          </p:cNvSpPr>
          <p:nvPr/>
        </p:nvSpPr>
        <p:spPr bwMode="auto">
          <a:xfrm>
            <a:off x="287338" y="584684"/>
            <a:ext cx="8570912" cy="6012668"/>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5000"/>
              </a:spcBef>
              <a:buClr>
                <a:prstClr val="black"/>
              </a:buClr>
              <a:buSzPct val="75000"/>
              <a:buFont typeface="Wingdings" pitchFamily="2" charset="2"/>
              <a:buChar char="l"/>
              <a:defRPr/>
            </a:pPr>
            <a:r>
              <a:rPr lang="zh-TW" altLang="en-US" sz="2600" b="1" smtClean="0">
                <a:solidFill>
                  <a:srgbClr val="AD1F1F"/>
                </a:solidFill>
                <a:latin typeface="微軟正黑體" panose="020B0604030504040204" pitchFamily="34" charset="-120"/>
                <a:ea typeface="微軟正黑體" panose="020B0604030504040204" pitchFamily="34" charset="-120"/>
              </a:rPr>
              <a:t>採購</a:t>
            </a:r>
            <a:r>
              <a:rPr lang="zh-TW" altLang="en-US" sz="2600" b="1">
                <a:solidFill>
                  <a:srgbClr val="AD1F1F"/>
                </a:solidFill>
                <a:latin typeface="微軟正黑體" panose="020B0604030504040204" pitchFamily="34" charset="-120"/>
                <a:ea typeface="微軟正黑體" panose="020B0604030504040204" pitchFamily="34" charset="-120"/>
              </a:rPr>
              <a:t>法</a:t>
            </a:r>
            <a:r>
              <a:rPr lang="zh-TW" altLang="en-US" sz="2600" b="1" smtClean="0">
                <a:solidFill>
                  <a:srgbClr val="AD1F1F"/>
                </a:solidFill>
                <a:latin typeface="微軟正黑體" panose="020B0604030504040204" pitchFamily="34" charset="-120"/>
                <a:ea typeface="微軟正黑體" panose="020B0604030504040204" pitchFamily="34" charset="-120"/>
              </a:rPr>
              <a:t>第</a:t>
            </a:r>
            <a:r>
              <a:rPr lang="en-US" altLang="zh-TW" sz="2600" b="1" smtClean="0">
                <a:solidFill>
                  <a:srgbClr val="AD1F1F"/>
                </a:solidFill>
                <a:latin typeface="微軟正黑體" panose="020B0604030504040204" pitchFamily="34" charset="-120"/>
                <a:ea typeface="微軟正黑體" panose="020B0604030504040204" pitchFamily="34" charset="-120"/>
              </a:rPr>
              <a:t>22</a:t>
            </a:r>
            <a:r>
              <a:rPr lang="zh-TW" altLang="en-US" sz="2600" b="1" smtClean="0">
                <a:solidFill>
                  <a:srgbClr val="AD1F1F"/>
                </a:solidFill>
                <a:latin typeface="微軟正黑體" panose="020B0604030504040204" pitchFamily="34" charset="-120"/>
                <a:ea typeface="微軟正黑體" panose="020B0604030504040204" pitchFamily="34" charset="-120"/>
              </a:rPr>
              <a:t>條第</a:t>
            </a:r>
            <a:r>
              <a:rPr lang="en-US" altLang="zh-TW" sz="2600" b="1" smtClean="0">
                <a:solidFill>
                  <a:srgbClr val="AD1F1F"/>
                </a:solidFill>
                <a:latin typeface="微軟正黑體" panose="020B0604030504040204" pitchFamily="34" charset="-120"/>
                <a:ea typeface="微軟正黑體" panose="020B0604030504040204" pitchFamily="34" charset="-120"/>
              </a:rPr>
              <a:t>1</a:t>
            </a:r>
            <a:r>
              <a:rPr lang="zh-TW" altLang="en-US" sz="2600" b="1" smtClean="0">
                <a:solidFill>
                  <a:srgbClr val="AD1F1F"/>
                </a:solidFill>
                <a:latin typeface="微軟正黑體" panose="020B0604030504040204" pitchFamily="34" charset="-120"/>
                <a:ea typeface="微軟正黑體" panose="020B0604030504040204" pitchFamily="34" charset="-120"/>
              </a:rPr>
              <a:t>項</a:t>
            </a:r>
            <a:endParaRPr lang="en-US" altLang="zh-TW" sz="2600" b="1">
              <a:solidFill>
                <a:srgbClr val="0000FF"/>
              </a:solidFill>
              <a:latin typeface="微軟正黑體" panose="020B0604030504040204" pitchFamily="34" charset="-120"/>
              <a:ea typeface="微軟正黑體" panose="020B0604030504040204" pitchFamily="34" charset="-120"/>
            </a:endParaRPr>
          </a:p>
          <a:p>
            <a:pPr marL="719138" lvl="1" indent="-719138" algn="just" eaLnBrk="1" hangingPunct="1">
              <a:spcBef>
                <a:spcPts val="0"/>
              </a:spcBef>
              <a:buClr>
                <a:srgbClr val="006600"/>
              </a:buClr>
              <a:buSzPct val="75000"/>
              <a:defRPr/>
            </a:pPr>
            <a:r>
              <a:rPr lang="zh-TW" altLang="en-US" sz="2600" b="1">
                <a:solidFill>
                  <a:srgbClr val="100278"/>
                </a:solidFill>
                <a:latin typeface="微軟正黑體" panose="020B0604030504040204" pitchFamily="34" charset="-120"/>
                <a:ea typeface="微軟正黑體" panose="020B0604030504040204" pitchFamily="34" charset="-120"/>
              </a:rPr>
              <a:t>十二、購買身心障礙者、原住民或受刑人個人、身心障礙福利機構或團體、政府立案之原住民團體、監獄工場、慈善機構及庇護工場所提供之非營利產品或勞務。</a:t>
            </a:r>
          </a:p>
          <a:p>
            <a:pPr marL="719138" lvl="1" indent="-719138" algn="just" eaLnBrk="1" hangingPunct="1">
              <a:spcBef>
                <a:spcPts val="0"/>
              </a:spcBef>
              <a:buClr>
                <a:srgbClr val="006600"/>
              </a:buClr>
              <a:buSzPct val="75000"/>
              <a:defRPr/>
            </a:pPr>
            <a:r>
              <a:rPr lang="zh-TW" altLang="en-US" sz="2600" b="1">
                <a:solidFill>
                  <a:srgbClr val="100278"/>
                </a:solidFill>
                <a:latin typeface="微軟正黑體" panose="020B0604030504040204" pitchFamily="34" charset="-120"/>
                <a:ea typeface="微軟正黑體" panose="020B0604030504040204" pitchFamily="34" charset="-120"/>
              </a:rPr>
              <a:t>十三、</a:t>
            </a:r>
            <a:r>
              <a:rPr lang="zh-TW" altLang="en-US" sz="2600" b="1" u="heavy">
                <a:solidFill>
                  <a:srgbClr val="100278"/>
                </a:solidFill>
                <a:uFill>
                  <a:solidFill>
                    <a:srgbClr val="FF0000"/>
                  </a:solidFill>
                </a:uFill>
                <a:latin typeface="微軟正黑體" panose="020B0604030504040204" pitchFamily="34" charset="-120"/>
                <a:ea typeface="微軟正黑體" panose="020B0604030504040204" pitchFamily="34" charset="-120"/>
              </a:rPr>
              <a:t>委託</a:t>
            </a:r>
            <a:r>
              <a:rPr lang="zh-TW" altLang="en-US" sz="2600" b="1">
                <a:solidFill>
                  <a:srgbClr val="100278"/>
                </a:solidFill>
                <a:latin typeface="微軟正黑體" panose="020B0604030504040204" pitchFamily="34" charset="-120"/>
                <a:ea typeface="微軟正黑體" panose="020B0604030504040204" pitchFamily="34" charset="-120"/>
              </a:rPr>
              <a:t>在專業領域具領先地位之自然人或經公告審查優勝之學術或非營利機構進行科技、技術引進、行政或學術</a:t>
            </a:r>
            <a:r>
              <a:rPr lang="zh-TW" altLang="en-US" sz="2600" b="1" u="heavy">
                <a:solidFill>
                  <a:srgbClr val="100278"/>
                </a:solidFill>
                <a:uFill>
                  <a:solidFill>
                    <a:srgbClr val="FF0000"/>
                  </a:solidFill>
                </a:uFill>
                <a:latin typeface="微軟正黑體" panose="020B0604030504040204" pitchFamily="34" charset="-120"/>
                <a:ea typeface="微軟正黑體" panose="020B0604030504040204" pitchFamily="34" charset="-120"/>
              </a:rPr>
              <a:t>研究發展</a:t>
            </a:r>
            <a:r>
              <a:rPr lang="zh-TW" altLang="en-US" sz="2600" b="1">
                <a:solidFill>
                  <a:srgbClr val="100278"/>
                </a:solidFill>
                <a:latin typeface="微軟正黑體" panose="020B0604030504040204" pitchFamily="34" charset="-120"/>
                <a:ea typeface="微軟正黑體" panose="020B0604030504040204" pitchFamily="34" charset="-120"/>
              </a:rPr>
              <a:t>。</a:t>
            </a:r>
          </a:p>
          <a:p>
            <a:pPr marL="719138" lvl="1" indent="-719138" algn="just" eaLnBrk="1" hangingPunct="1">
              <a:spcBef>
                <a:spcPts val="0"/>
              </a:spcBef>
              <a:buClr>
                <a:srgbClr val="006600"/>
              </a:buClr>
              <a:buSzPct val="75000"/>
              <a:defRPr/>
            </a:pPr>
            <a:r>
              <a:rPr lang="zh-TW" altLang="en-US" sz="2600" b="1">
                <a:solidFill>
                  <a:srgbClr val="100278"/>
                </a:solidFill>
                <a:latin typeface="微軟正黑體" panose="020B0604030504040204" pitchFamily="34" charset="-120"/>
                <a:ea typeface="微軟正黑體" panose="020B0604030504040204" pitchFamily="34" charset="-120"/>
              </a:rPr>
              <a:t>十四、邀請或委託具專業素養、特質或經公告審查優勝之文化、藝術專業人士、機構或團體表演或參與文藝活動或提供文化創意服務</a:t>
            </a:r>
            <a:r>
              <a:rPr lang="zh-TW" altLang="en-US" sz="2600" b="1" smtClean="0">
                <a:solidFill>
                  <a:srgbClr val="100278"/>
                </a:solidFill>
                <a:latin typeface="微軟正黑體" panose="020B0604030504040204" pitchFamily="34" charset="-120"/>
                <a:ea typeface="微軟正黑體" panose="020B0604030504040204" pitchFamily="34" charset="-120"/>
              </a:rPr>
              <a:t>。</a:t>
            </a:r>
            <a:r>
              <a:rPr lang="en-US" altLang="zh-TW" sz="2800" b="1" smtClean="0">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藝文服務採購</a:t>
            </a:r>
            <a:r>
              <a:rPr lang="en-US" altLang="zh-TW" sz="2800" b="1" smtClean="0">
                <a:solidFill>
                  <a:srgbClr val="006600"/>
                </a:solidFill>
                <a:latin typeface="微軟正黑體" panose="020B0604030504040204" pitchFamily="34" charset="-120"/>
                <a:ea typeface="微軟正黑體" panose="020B0604030504040204" pitchFamily="34" charset="-120"/>
              </a:rPr>
              <a:t>)</a:t>
            </a:r>
            <a:endParaRPr lang="zh-TW" altLang="en-US" sz="2600" b="1">
              <a:solidFill>
                <a:srgbClr val="100278"/>
              </a:solidFill>
              <a:latin typeface="微軟正黑體" panose="020B0604030504040204" pitchFamily="34" charset="-120"/>
              <a:ea typeface="微軟正黑體" panose="020B0604030504040204" pitchFamily="34" charset="-120"/>
            </a:endParaRPr>
          </a:p>
          <a:p>
            <a:pPr marL="719138" lvl="1" indent="-719138" algn="just" eaLnBrk="1" hangingPunct="1">
              <a:spcBef>
                <a:spcPts val="0"/>
              </a:spcBef>
              <a:buClr>
                <a:srgbClr val="006600"/>
              </a:buClr>
              <a:buSzPct val="75000"/>
              <a:defRPr/>
            </a:pPr>
            <a:r>
              <a:rPr lang="zh-TW" altLang="en-US" sz="2600" b="1">
                <a:solidFill>
                  <a:srgbClr val="100278"/>
                </a:solidFill>
                <a:latin typeface="微軟正黑體" panose="020B0604030504040204" pitchFamily="34" charset="-120"/>
                <a:ea typeface="微軟正黑體" panose="020B0604030504040204" pitchFamily="34" charset="-120"/>
              </a:rPr>
              <a:t>十五、</a:t>
            </a:r>
            <a:r>
              <a:rPr lang="zh-TW" altLang="en-US" sz="2600" b="1" u="heavy">
                <a:solidFill>
                  <a:srgbClr val="100278"/>
                </a:solidFill>
                <a:uFill>
                  <a:solidFill>
                    <a:srgbClr val="FF0000"/>
                  </a:solidFill>
                </a:uFill>
                <a:latin typeface="微軟正黑體" panose="020B0604030504040204" pitchFamily="34" charset="-120"/>
                <a:ea typeface="微軟正黑體" panose="020B0604030504040204" pitchFamily="34" charset="-120"/>
              </a:rPr>
              <a:t>公營事業</a:t>
            </a:r>
            <a:r>
              <a:rPr lang="zh-TW" altLang="en-US" sz="2600" b="1">
                <a:solidFill>
                  <a:srgbClr val="100278"/>
                </a:solidFill>
                <a:latin typeface="微軟正黑體" panose="020B0604030504040204" pitchFamily="34" charset="-120"/>
                <a:ea typeface="微軟正黑體" panose="020B0604030504040204" pitchFamily="34" charset="-120"/>
              </a:rPr>
              <a:t>為商業性轉售或用於製造產品、提供服務以供轉售目的所為之採購，基於轉售對象、製程或供應源之特性或實際需要，不適宜以公開招標或選擇性招標方式辦理者。</a:t>
            </a:r>
          </a:p>
          <a:p>
            <a:pPr marL="719138" lvl="1" indent="-719138" algn="just" eaLnBrk="1" hangingPunct="1">
              <a:spcBef>
                <a:spcPts val="0"/>
              </a:spcBef>
              <a:buClr>
                <a:srgbClr val="006600"/>
              </a:buClr>
              <a:buSzPct val="75000"/>
              <a:defRPr/>
            </a:pPr>
            <a:r>
              <a:rPr lang="zh-TW" altLang="en-US" sz="2600" b="1">
                <a:solidFill>
                  <a:srgbClr val="100278"/>
                </a:solidFill>
                <a:latin typeface="微軟正黑體" panose="020B0604030504040204" pitchFamily="34" charset="-120"/>
                <a:ea typeface="微軟正黑體" panose="020B0604030504040204" pitchFamily="34" charset="-120"/>
              </a:rPr>
              <a:t>十六、其他經主管機關認定者。</a:t>
            </a:r>
          </a:p>
        </p:txBody>
      </p:sp>
      <p:sp>
        <p:nvSpPr>
          <p:cNvPr id="98306" name="Rectangle 2"/>
          <p:cNvSpPr>
            <a:spLocks noChangeArrowheads="1"/>
          </p:cNvSpPr>
          <p:nvPr/>
        </p:nvSpPr>
        <p:spPr bwMode="auto">
          <a:xfrm>
            <a:off x="6084168" y="355600"/>
            <a:ext cx="3165996"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smtClean="0">
                <a:solidFill>
                  <a:srgbClr val="003399"/>
                </a:solidFill>
                <a:latin typeface="微軟正黑體" panose="020B0604030504040204" pitchFamily="34" charset="-120"/>
                <a:ea typeface="微軟正黑體" panose="020B0604030504040204" pitchFamily="34" charset="-120"/>
              </a:rPr>
              <a:t>第二章    招標</a:t>
            </a:r>
            <a:endParaRPr kumimoji="0" lang="zh-TW" altLang="en-US" b="1">
              <a:solidFill>
                <a:srgbClr val="0033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805217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4793DF3-8AFB-4EAE-B19C-BEC0DB7CBFFE}" type="slidenum">
              <a:rPr lang="en-US" altLang="zh-TW" sz="1400" smtClean="0">
                <a:solidFill>
                  <a:srgbClr val="AD1F1F"/>
                </a:solidFill>
                <a:latin typeface="Times New Roman" panose="02020603050405020304" pitchFamily="18" charset="0"/>
              </a:rPr>
              <a:pPr>
                <a:spcBef>
                  <a:spcPct val="0"/>
                </a:spcBef>
                <a:buClrTx/>
                <a:buSzTx/>
                <a:buFontTx/>
                <a:buNone/>
                <a:defRPr/>
              </a:pPr>
              <a:t>35</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03200" y="584685"/>
            <a:ext cx="8424863" cy="6136790"/>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0000"/>
              </a:spcBef>
              <a:buClr>
                <a:prstClr val="black"/>
              </a:buClr>
              <a:buSzPct val="75000"/>
              <a:buFont typeface="Wingdings" pitchFamily="2" charset="2"/>
              <a:buChar char="l"/>
              <a:defRPr/>
            </a:pPr>
            <a:r>
              <a:rPr lang="zh-TW" altLang="en-US" b="1" smtClean="0">
                <a:solidFill>
                  <a:srgbClr val="0000FF"/>
                </a:solidFill>
                <a:latin typeface="微軟正黑體" panose="020B0604030504040204" pitchFamily="34" charset="-120"/>
                <a:ea typeface="微軟正黑體" panose="020B0604030504040204" pitchFamily="34" charset="-120"/>
              </a:rPr>
              <a:t>採購法第</a:t>
            </a:r>
            <a:r>
              <a:rPr lang="en-US" altLang="zh-TW" b="1">
                <a:solidFill>
                  <a:srgbClr val="0000FF"/>
                </a:solidFill>
                <a:latin typeface="微軟正黑體" panose="020B0604030504040204" pitchFamily="34" charset="-120"/>
                <a:ea typeface="微軟正黑體" panose="020B0604030504040204" pitchFamily="34" charset="-120"/>
              </a:rPr>
              <a:t>22</a:t>
            </a:r>
            <a:r>
              <a:rPr lang="zh-TW" altLang="en-US" b="1" smtClean="0">
                <a:solidFill>
                  <a:srgbClr val="0000FF"/>
                </a:solidFill>
                <a:latin typeface="微軟正黑體" panose="020B0604030504040204" pitchFamily="34" charset="-120"/>
                <a:ea typeface="微軟正黑體" panose="020B0604030504040204" pitchFamily="34" charset="-120"/>
              </a:rPr>
              <a:t>條第</a:t>
            </a:r>
            <a:r>
              <a:rPr lang="en-US" altLang="zh-TW" b="1" smtClean="0">
                <a:solidFill>
                  <a:srgbClr val="0000FF"/>
                </a:solidFill>
                <a:latin typeface="微軟正黑體" panose="020B0604030504040204" pitchFamily="34" charset="-120"/>
                <a:ea typeface="微軟正黑體" panose="020B0604030504040204" pitchFamily="34" charset="-120"/>
              </a:rPr>
              <a:t>1</a:t>
            </a:r>
            <a:r>
              <a:rPr lang="zh-TW" altLang="en-US" b="1" smtClean="0">
                <a:solidFill>
                  <a:srgbClr val="0000FF"/>
                </a:solidFill>
                <a:latin typeface="微軟正黑體" panose="020B0604030504040204" pitchFamily="34" charset="-120"/>
                <a:ea typeface="微軟正黑體" panose="020B0604030504040204" pitchFamily="34" charset="-120"/>
              </a:rPr>
              <a:t>項各款說明：</a:t>
            </a:r>
            <a:endParaRPr lang="en-US" altLang="zh-TW" b="1" smtClean="0">
              <a:solidFill>
                <a:srgbClr val="0000FF"/>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r>
              <a:rPr lang="zh-TW" altLang="en-US" b="1">
                <a:solidFill>
                  <a:prstClr val="black"/>
                </a:solidFill>
                <a:latin typeface="微軟正黑體" panose="020B0604030504040204" pitchFamily="34" charset="-120"/>
                <a:ea typeface="微軟正黑體" panose="020B0604030504040204" pitchFamily="34" charset="-120"/>
              </a:rPr>
              <a:t>一、採行</a:t>
            </a:r>
            <a:r>
              <a:rPr lang="zh-TW" altLang="en-US" b="1" u="sng">
                <a:solidFill>
                  <a:prstClr val="black"/>
                </a:solidFill>
                <a:latin typeface="微軟正黑體" panose="020B0604030504040204" pitchFamily="34" charset="-120"/>
                <a:ea typeface="微軟正黑體" panose="020B0604030504040204" pitchFamily="34" charset="-120"/>
              </a:rPr>
              <a:t>限制性招標之准駁</a:t>
            </a:r>
            <a:r>
              <a:rPr lang="zh-TW" altLang="en-US" b="1" u="sng" smtClean="0">
                <a:solidFill>
                  <a:prstClr val="black"/>
                </a:solidFill>
                <a:latin typeface="微軟正黑體" panose="020B0604030504040204" pitchFamily="34" charset="-120"/>
                <a:ea typeface="微軟正黑體" panose="020B0604030504040204" pitchFamily="34" charset="-120"/>
              </a:rPr>
              <a:t>，係</a:t>
            </a:r>
            <a:r>
              <a:rPr lang="zh-TW" altLang="en-US" b="1" u="sng">
                <a:solidFill>
                  <a:prstClr val="black"/>
                </a:solidFill>
                <a:latin typeface="微軟正黑體" panose="020B0604030504040204" pitchFamily="34" charset="-120"/>
                <a:ea typeface="微軟正黑體" panose="020B0604030504040204" pitchFamily="34" charset="-120"/>
              </a:rPr>
              <a:t>由機關本於權責自行核處</a:t>
            </a:r>
            <a:r>
              <a:rPr lang="zh-TW" altLang="en-US" b="1">
                <a:solidFill>
                  <a:prstClr val="black"/>
                </a:solidFill>
                <a:latin typeface="微軟正黑體" panose="020B0604030504040204" pitchFamily="34" charset="-120"/>
                <a:ea typeface="微軟正黑體" panose="020B0604030504040204" pitchFamily="34" charset="-120"/>
              </a:rPr>
              <a:t>，另為避免機關濫用，爰訂定「</a:t>
            </a:r>
            <a:r>
              <a:rPr lang="zh-TW" altLang="en-US" b="1" u="sng">
                <a:solidFill>
                  <a:srgbClr val="0000FF"/>
                </a:solidFill>
                <a:latin typeface="微軟正黑體" panose="020B0604030504040204" pitchFamily="34" charset="-120"/>
                <a:ea typeface="微軟正黑體" panose="020B0604030504040204" pitchFamily="34" charset="-120"/>
              </a:rPr>
              <a:t>政府採購法第</a:t>
            </a:r>
            <a:r>
              <a:rPr lang="en-US" altLang="zh-TW" b="1" u="sng">
                <a:solidFill>
                  <a:srgbClr val="0000FF"/>
                </a:solidFill>
                <a:latin typeface="微軟正黑體" panose="020B0604030504040204" pitchFamily="34" charset="-120"/>
                <a:ea typeface="微軟正黑體" panose="020B0604030504040204" pitchFamily="34" charset="-120"/>
              </a:rPr>
              <a:t>22</a:t>
            </a:r>
            <a:r>
              <a:rPr lang="zh-TW" altLang="en-US" b="1" u="sng">
                <a:solidFill>
                  <a:srgbClr val="0000FF"/>
                </a:solidFill>
                <a:latin typeface="微軟正黑體" panose="020B0604030504040204" pitchFamily="34" charset="-120"/>
                <a:ea typeface="微軟正黑體" panose="020B0604030504040204" pitchFamily="34" charset="-120"/>
              </a:rPr>
              <a:t>條第</a:t>
            </a:r>
            <a:r>
              <a:rPr lang="en-US" altLang="zh-TW" b="1" u="sng">
                <a:solidFill>
                  <a:srgbClr val="0000FF"/>
                </a:solidFill>
                <a:latin typeface="微軟正黑體" panose="020B0604030504040204" pitchFamily="34" charset="-120"/>
                <a:ea typeface="微軟正黑體" panose="020B0604030504040204" pitchFamily="34" charset="-120"/>
              </a:rPr>
              <a:t>1</a:t>
            </a:r>
            <a:r>
              <a:rPr lang="zh-TW" altLang="en-US" b="1" u="sng">
                <a:solidFill>
                  <a:srgbClr val="0000FF"/>
                </a:solidFill>
                <a:latin typeface="微軟正黑體" panose="020B0604030504040204" pitchFamily="34" charset="-120"/>
                <a:ea typeface="微軟正黑體" panose="020B0604030504040204" pitchFamily="34" charset="-120"/>
              </a:rPr>
              <a:t>項各款執行錯誤態樣</a:t>
            </a:r>
            <a:r>
              <a:rPr lang="zh-TW" altLang="en-US" b="1" smtClean="0">
                <a:solidFill>
                  <a:prstClr val="black"/>
                </a:solidFill>
                <a:latin typeface="微軟正黑體" panose="020B0604030504040204" pitchFamily="34" charset="-120"/>
                <a:ea typeface="微軟正黑體" panose="020B0604030504040204" pitchFamily="34" charset="-120"/>
              </a:rPr>
              <a:t>」</a:t>
            </a:r>
            <a:r>
              <a:rPr lang="en-US" altLang="zh-TW" b="1" smtClean="0">
                <a:solidFill>
                  <a:prstClr val="black"/>
                </a:solidFill>
                <a:latin typeface="微軟正黑體" panose="020B0604030504040204" pitchFamily="34" charset="-120"/>
                <a:ea typeface="微軟正黑體" panose="020B0604030504040204" pitchFamily="34" charset="-120"/>
              </a:rPr>
              <a:t>(108</a:t>
            </a:r>
            <a:r>
              <a:rPr lang="zh-TW" altLang="en-US" b="1">
                <a:solidFill>
                  <a:prstClr val="black"/>
                </a:solidFill>
                <a:latin typeface="微軟正黑體" panose="020B0604030504040204" pitchFamily="34" charset="-120"/>
                <a:ea typeface="微軟正黑體" panose="020B0604030504040204" pitchFamily="34" charset="-120"/>
              </a:rPr>
              <a:t>年</a:t>
            </a:r>
            <a:r>
              <a:rPr lang="en-US" altLang="zh-TW" b="1">
                <a:solidFill>
                  <a:prstClr val="black"/>
                </a:solidFill>
                <a:latin typeface="微軟正黑體" panose="020B0604030504040204" pitchFamily="34" charset="-120"/>
                <a:ea typeface="微軟正黑體" panose="020B0604030504040204" pitchFamily="34" charset="-120"/>
              </a:rPr>
              <a:t>12</a:t>
            </a:r>
            <a:r>
              <a:rPr lang="zh-TW" altLang="en-US" b="1">
                <a:solidFill>
                  <a:prstClr val="black"/>
                </a:solidFill>
                <a:latin typeface="微軟正黑體" panose="020B0604030504040204" pitchFamily="34" charset="-120"/>
                <a:ea typeface="微軟正黑體" panose="020B0604030504040204" pitchFamily="34" charset="-120"/>
              </a:rPr>
              <a:t>月</a:t>
            </a:r>
            <a:r>
              <a:rPr lang="en-US" altLang="zh-TW" b="1">
                <a:solidFill>
                  <a:prstClr val="black"/>
                </a:solidFill>
                <a:latin typeface="微軟正黑體" panose="020B0604030504040204" pitchFamily="34" charset="-120"/>
                <a:ea typeface="微軟正黑體" panose="020B0604030504040204" pitchFamily="34" charset="-120"/>
              </a:rPr>
              <a:t>03</a:t>
            </a:r>
            <a:r>
              <a:rPr lang="zh-TW" altLang="en-US" b="1">
                <a:solidFill>
                  <a:prstClr val="black"/>
                </a:solidFill>
                <a:latin typeface="微軟正黑體" panose="020B0604030504040204" pitchFamily="34" charset="-120"/>
                <a:ea typeface="微軟正黑體" panose="020B0604030504040204" pitchFamily="34" charset="-120"/>
              </a:rPr>
              <a:t>日工程企字第</a:t>
            </a:r>
            <a:r>
              <a:rPr lang="en-US" altLang="zh-TW" b="1">
                <a:solidFill>
                  <a:prstClr val="black"/>
                </a:solidFill>
                <a:latin typeface="微軟正黑體" panose="020B0604030504040204" pitchFamily="34" charset="-120"/>
                <a:ea typeface="微軟正黑體" panose="020B0604030504040204" pitchFamily="34" charset="-120"/>
              </a:rPr>
              <a:t>1080101022</a:t>
            </a:r>
            <a:r>
              <a:rPr lang="zh-TW" altLang="en-US" b="1">
                <a:solidFill>
                  <a:prstClr val="black"/>
                </a:solidFill>
                <a:latin typeface="微軟正黑體" panose="020B0604030504040204" pitchFamily="34" charset="-120"/>
                <a:ea typeface="微軟正黑體" panose="020B0604030504040204" pitchFamily="34" charset="-120"/>
              </a:rPr>
              <a:t>號函</a:t>
            </a:r>
            <a:r>
              <a:rPr lang="zh-TW" altLang="en-US" b="1" smtClean="0">
                <a:solidFill>
                  <a:prstClr val="black"/>
                </a:solidFill>
                <a:latin typeface="微軟正黑體" panose="020B0604030504040204" pitchFamily="34" charset="-120"/>
                <a:ea typeface="微軟正黑體" panose="020B0604030504040204" pitchFamily="34" charset="-120"/>
              </a:rPr>
              <a:t>修正</a:t>
            </a:r>
            <a:r>
              <a:rPr lang="en-US" altLang="zh-TW" b="1" smtClean="0">
                <a:solidFill>
                  <a:prstClr val="black"/>
                </a:solidFill>
                <a:latin typeface="微軟正黑體" panose="020B0604030504040204" pitchFamily="34" charset="-120"/>
                <a:ea typeface="微軟正黑體" panose="020B0604030504040204" pitchFamily="34" charset="-120"/>
              </a:rPr>
              <a:t>)</a:t>
            </a:r>
            <a:r>
              <a:rPr lang="zh-TW" altLang="en-US" b="1" smtClean="0">
                <a:solidFill>
                  <a:prstClr val="black"/>
                </a:solidFill>
                <a:latin typeface="微軟正黑體" panose="020B0604030504040204" pitchFamily="34" charset="-120"/>
                <a:ea typeface="微軟正黑體" panose="020B0604030504040204" pitchFamily="34" charset="-120"/>
              </a:rPr>
              <a:t>，</a:t>
            </a:r>
            <a:r>
              <a:rPr lang="zh-TW" altLang="en-US" b="1">
                <a:solidFill>
                  <a:prstClr val="black"/>
                </a:solidFill>
                <a:latin typeface="微軟正黑體" panose="020B0604030504040204" pitchFamily="34" charset="-120"/>
                <a:ea typeface="微軟正黑體" panose="020B0604030504040204" pitchFamily="34" charset="-120"/>
              </a:rPr>
              <a:t>避免各</a:t>
            </a:r>
            <a:r>
              <a:rPr lang="zh-TW" altLang="en-US" b="1" smtClean="0">
                <a:solidFill>
                  <a:prstClr val="black"/>
                </a:solidFill>
                <a:latin typeface="微軟正黑體" panose="020B0604030504040204" pitchFamily="34" charset="-120"/>
                <a:ea typeface="微軟正黑體" panose="020B0604030504040204" pitchFamily="34" charset="-120"/>
              </a:rPr>
              <a:t>機關誤解規定衍生</a:t>
            </a:r>
            <a:r>
              <a:rPr lang="zh-TW" altLang="en-US" b="1">
                <a:solidFill>
                  <a:prstClr val="black"/>
                </a:solidFill>
                <a:latin typeface="微軟正黑體" panose="020B0604030504040204" pitchFamily="34" charset="-120"/>
                <a:ea typeface="微軟正黑體" panose="020B0604030504040204" pitchFamily="34" charset="-120"/>
              </a:rPr>
              <a:t>錯誤</a:t>
            </a:r>
            <a:r>
              <a:rPr lang="zh-TW" altLang="en-US" b="1" smtClean="0">
                <a:solidFill>
                  <a:prstClr val="black"/>
                </a:solidFill>
                <a:latin typeface="微軟正黑體" panose="020B0604030504040204" pitchFamily="34" charset="-120"/>
                <a:ea typeface="微軟正黑體" panose="020B0604030504040204" pitchFamily="34" charset="-120"/>
              </a:rPr>
              <a:t>。</a:t>
            </a:r>
            <a:endParaRPr lang="en-US" altLang="zh-TW" b="1" smtClean="0">
              <a:solidFill>
                <a:prstClr val="black"/>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r>
              <a:rPr lang="zh-TW" altLang="en-US" b="1">
                <a:solidFill>
                  <a:prstClr val="black"/>
                </a:solidFill>
                <a:latin typeface="微軟正黑體" panose="020B0604030504040204" pitchFamily="34" charset="-120"/>
                <a:ea typeface="微軟正黑體" panose="020B0604030504040204" pitchFamily="34" charset="-120"/>
              </a:rPr>
              <a:t>二</a:t>
            </a:r>
            <a:r>
              <a:rPr lang="zh-TW" altLang="en-US" b="1" smtClean="0">
                <a:solidFill>
                  <a:prstClr val="black"/>
                </a:solidFill>
                <a:latin typeface="微軟正黑體" panose="020B0604030504040204" pitchFamily="34" charset="-120"/>
                <a:ea typeface="微軟正黑體" panose="020B0604030504040204" pitchFamily="34" charset="-120"/>
              </a:rPr>
              <a:t>、</a:t>
            </a:r>
            <a:r>
              <a:rPr lang="zh-TW" altLang="en-US" b="1">
                <a:solidFill>
                  <a:srgbClr val="C00000"/>
                </a:solidFill>
                <a:latin typeface="微軟正黑體" panose="020B0604030504040204" pitchFamily="34" charset="-120"/>
                <a:ea typeface="微軟正黑體" panose="020B0604030504040204" pitchFamily="34" charset="-120"/>
              </a:rPr>
              <a:t>第</a:t>
            </a:r>
            <a:r>
              <a:rPr lang="en-US" altLang="zh-TW" b="1">
                <a:solidFill>
                  <a:srgbClr val="C00000"/>
                </a:solidFill>
                <a:latin typeface="微軟正黑體" panose="020B0604030504040204" pitchFamily="34" charset="-120"/>
                <a:ea typeface="微軟正黑體" panose="020B0604030504040204" pitchFamily="34" charset="-120"/>
              </a:rPr>
              <a:t>2</a:t>
            </a:r>
            <a:r>
              <a:rPr lang="zh-TW" altLang="en-US" b="1" smtClean="0">
                <a:solidFill>
                  <a:srgbClr val="C00000"/>
                </a:solidFill>
                <a:latin typeface="微軟正黑體" panose="020B0604030504040204" pitchFamily="34" charset="-120"/>
                <a:ea typeface="微軟正黑體" panose="020B0604030504040204" pitchFamily="34" charset="-120"/>
              </a:rPr>
              <a:t>款：</a:t>
            </a:r>
            <a:r>
              <a:rPr lang="zh-TW" altLang="en-US" b="1" smtClean="0">
                <a:solidFill>
                  <a:prstClr val="black"/>
                </a:solidFill>
                <a:latin typeface="微軟正黑體" panose="020B0604030504040204" pitchFamily="34" charset="-120"/>
                <a:ea typeface="微軟正黑體" panose="020B0604030504040204" pitchFamily="34" charset="-120"/>
              </a:rPr>
              <a:t>採購</a:t>
            </a:r>
            <a:r>
              <a:rPr lang="zh-TW" altLang="en-US" b="1">
                <a:solidFill>
                  <a:prstClr val="black"/>
                </a:solidFill>
                <a:latin typeface="微軟正黑體" panose="020B0604030504040204" pitchFamily="34" charset="-120"/>
                <a:ea typeface="微軟正黑體" panose="020B0604030504040204" pitchFamily="34" charset="-120"/>
              </a:rPr>
              <a:t>公用事業依一定費率供應之標的，例如：水、電等，如確屬獨家供應且無法以議價方式辦理者，得免經議價程序</a:t>
            </a:r>
            <a:r>
              <a:rPr lang="zh-TW" altLang="en-US" b="1" smtClean="0">
                <a:solidFill>
                  <a:prstClr val="black"/>
                </a:solidFill>
                <a:latin typeface="微軟正黑體" panose="020B0604030504040204" pitchFamily="34" charset="-120"/>
                <a:ea typeface="微軟正黑體" panose="020B0604030504040204" pitchFamily="34" charset="-120"/>
              </a:rPr>
              <a:t>。</a:t>
            </a:r>
            <a:r>
              <a:rPr lang="en-US" altLang="zh-TW" b="1" smtClean="0">
                <a:solidFill>
                  <a:prstClr val="black"/>
                </a:solidFill>
                <a:latin typeface="微軟正黑體" panose="020B0604030504040204" pitchFamily="34" charset="-120"/>
                <a:ea typeface="微軟正黑體" panose="020B0604030504040204" pitchFamily="34" charset="-120"/>
              </a:rPr>
              <a:t>95.06.20</a:t>
            </a:r>
            <a:r>
              <a:rPr lang="zh-TW" altLang="en-US" b="1">
                <a:solidFill>
                  <a:prstClr val="black"/>
                </a:solidFill>
                <a:latin typeface="微軟正黑體" panose="020B0604030504040204" pitchFamily="34" charset="-120"/>
                <a:ea typeface="微軟正黑體" panose="020B0604030504040204" pitchFamily="34" charset="-120"/>
              </a:rPr>
              <a:t>工程企字第</a:t>
            </a:r>
            <a:r>
              <a:rPr lang="en-US" altLang="zh-TW" b="1">
                <a:solidFill>
                  <a:prstClr val="black"/>
                </a:solidFill>
                <a:latin typeface="微軟正黑體" panose="020B0604030504040204" pitchFamily="34" charset="-120"/>
                <a:ea typeface="微軟正黑體" panose="020B0604030504040204" pitchFamily="34" charset="-120"/>
              </a:rPr>
              <a:t>09500221470</a:t>
            </a:r>
            <a:r>
              <a:rPr lang="zh-TW" altLang="en-US" b="1">
                <a:solidFill>
                  <a:prstClr val="black"/>
                </a:solidFill>
                <a:latin typeface="微軟正黑體" panose="020B0604030504040204" pitchFamily="34" charset="-120"/>
                <a:ea typeface="微軟正黑體" panose="020B0604030504040204" pitchFamily="34" charset="-120"/>
              </a:rPr>
              <a:t>號函略以</a:t>
            </a:r>
            <a:r>
              <a:rPr lang="zh-TW" altLang="en-US" b="1" smtClean="0">
                <a:solidFill>
                  <a:prstClr val="black"/>
                </a:solidFill>
                <a:latin typeface="微軟正黑體" panose="020B0604030504040204" pitchFamily="34" charset="-120"/>
                <a:ea typeface="微軟正黑體" panose="020B0604030504040204" pitchFamily="34" charset="-120"/>
              </a:rPr>
              <a:t>：</a:t>
            </a:r>
            <a:r>
              <a:rPr lang="en-US" altLang="zh-TW" b="1" smtClean="0">
                <a:solidFill>
                  <a:prstClr val="black"/>
                </a:solidFill>
                <a:latin typeface="微軟正黑體" panose="020B0604030504040204" pitchFamily="34" charset="-120"/>
                <a:ea typeface="微軟正黑體" panose="020B0604030504040204" pitchFamily="34" charset="-120"/>
              </a:rPr>
              <a:t>『...</a:t>
            </a:r>
            <a:r>
              <a:rPr lang="zh-TW" altLang="en-US" b="1" u="sng">
                <a:solidFill>
                  <a:srgbClr val="0000FF"/>
                </a:solidFill>
                <a:latin typeface="微軟正黑體" panose="020B0604030504040204" pitchFamily="34" charset="-120"/>
                <a:ea typeface="微軟正黑體" panose="020B0604030504040204" pitchFamily="34" charset="-120"/>
              </a:rPr>
              <a:t>議價程序不得免除</a:t>
            </a:r>
            <a:r>
              <a:rPr lang="zh-TW" altLang="en-US" b="1" smtClean="0">
                <a:solidFill>
                  <a:prstClr val="black"/>
                </a:solidFill>
                <a:latin typeface="微軟正黑體" panose="020B0604030504040204" pitchFamily="34" charset="-120"/>
                <a:ea typeface="微軟正黑體" panose="020B0604030504040204" pitchFamily="34" charset="-120"/>
              </a:rPr>
              <a:t>，</a:t>
            </a:r>
            <a:r>
              <a:rPr lang="en-US" altLang="zh-TW" b="1" smtClean="0">
                <a:solidFill>
                  <a:prstClr val="black"/>
                </a:solidFill>
                <a:latin typeface="微軟正黑體" panose="020B0604030504040204" pitchFamily="34" charset="-120"/>
                <a:ea typeface="微軟正黑體" panose="020B0604030504040204" pitchFamily="34" charset="-120"/>
              </a:rPr>
              <a:t>...</a:t>
            </a:r>
            <a:r>
              <a:rPr lang="zh-TW" altLang="en-US" b="1" u="sng">
                <a:solidFill>
                  <a:srgbClr val="0000FF"/>
                </a:solidFill>
                <a:latin typeface="微軟正黑體" panose="020B0604030504040204" pitchFamily="34" charset="-120"/>
                <a:ea typeface="微軟正黑體" panose="020B0604030504040204" pitchFamily="34" charset="-120"/>
              </a:rPr>
              <a:t>得以換文方式辦理，免召開議價會議</a:t>
            </a:r>
            <a:r>
              <a:rPr lang="zh-TW" altLang="en-US" b="1" smtClean="0">
                <a:solidFill>
                  <a:prstClr val="black"/>
                </a:solidFill>
                <a:latin typeface="微軟正黑體" panose="020B0604030504040204" pitchFamily="34" charset="-120"/>
                <a:ea typeface="微軟正黑體" panose="020B0604030504040204" pitchFamily="34" charset="-120"/>
              </a:rPr>
              <a:t>。</a:t>
            </a:r>
            <a:r>
              <a:rPr lang="en-US" altLang="zh-TW" b="1" smtClean="0">
                <a:solidFill>
                  <a:prstClr val="black"/>
                </a:solidFill>
                <a:latin typeface="微軟正黑體" panose="020B0604030504040204" pitchFamily="34" charset="-120"/>
                <a:ea typeface="微軟正黑體" panose="020B0604030504040204" pitchFamily="34" charset="-120"/>
              </a:rPr>
              <a:t>』</a:t>
            </a:r>
          </a:p>
          <a:p>
            <a:pPr marL="266700" lvl="1" indent="-266700" algn="just" eaLnBrk="1" hangingPunct="1">
              <a:spcBef>
                <a:spcPct val="20000"/>
              </a:spcBef>
              <a:buClr>
                <a:srgbClr val="006699"/>
              </a:buClr>
              <a:buSzPct val="75000"/>
              <a:defRPr/>
            </a:pPr>
            <a:r>
              <a:rPr lang="zh-TW" altLang="en-US" b="1" smtClean="0">
                <a:solidFill>
                  <a:prstClr val="black"/>
                </a:solidFill>
                <a:latin typeface="微軟正黑體" panose="020B0604030504040204" pitchFamily="34" charset="-120"/>
                <a:ea typeface="微軟正黑體" panose="020B0604030504040204" pitchFamily="34" charset="-120"/>
              </a:rPr>
              <a:t>三、</a:t>
            </a:r>
            <a:r>
              <a:rPr lang="zh-TW" altLang="en-US" b="1">
                <a:solidFill>
                  <a:srgbClr val="C00000"/>
                </a:solidFill>
                <a:latin typeface="微軟正黑體" panose="020B0604030504040204" pitchFamily="34" charset="-120"/>
                <a:ea typeface="微軟正黑體" panose="020B0604030504040204" pitchFamily="34" charset="-120"/>
              </a:rPr>
              <a:t>第</a:t>
            </a:r>
            <a:r>
              <a:rPr lang="en-US" altLang="zh-TW" b="1">
                <a:solidFill>
                  <a:srgbClr val="C00000"/>
                </a:solidFill>
                <a:latin typeface="微軟正黑體" panose="020B0604030504040204" pitchFamily="34" charset="-120"/>
                <a:ea typeface="微軟正黑體" panose="020B0604030504040204" pitchFamily="34" charset="-120"/>
              </a:rPr>
              <a:t>4</a:t>
            </a:r>
            <a:r>
              <a:rPr lang="zh-TW" altLang="en-US" b="1">
                <a:solidFill>
                  <a:srgbClr val="C00000"/>
                </a:solidFill>
                <a:latin typeface="微軟正黑體" panose="020B0604030504040204" pitchFamily="34" charset="-120"/>
                <a:ea typeface="微軟正黑體" panose="020B0604030504040204" pitchFamily="34" charset="-120"/>
              </a:rPr>
              <a:t>款：</a:t>
            </a:r>
            <a:r>
              <a:rPr lang="en-US" altLang="zh-TW" b="1" spc="-100" smtClean="0">
                <a:solidFill>
                  <a:prstClr val="black"/>
                </a:solidFill>
                <a:latin typeface="微軟正黑體" panose="020B0604030504040204" pitchFamily="34" charset="-120"/>
                <a:ea typeface="微軟正黑體" panose="020B0604030504040204" pitchFamily="34" charset="-120"/>
              </a:rPr>
              <a:t>99.01.08</a:t>
            </a:r>
            <a:r>
              <a:rPr lang="zh-TW" altLang="en-US" b="1" spc="-100" smtClean="0">
                <a:solidFill>
                  <a:prstClr val="black"/>
                </a:solidFill>
                <a:latin typeface="微軟正黑體" panose="020B0604030504040204" pitchFamily="34" charset="-120"/>
                <a:ea typeface="微軟正黑體" panose="020B0604030504040204" pitchFamily="34" charset="-120"/>
              </a:rPr>
              <a:t>工程</a:t>
            </a:r>
            <a:r>
              <a:rPr lang="zh-TW" altLang="en-US" b="1" spc="-100">
                <a:solidFill>
                  <a:prstClr val="black"/>
                </a:solidFill>
                <a:latin typeface="微軟正黑體" panose="020B0604030504040204" pitchFamily="34" charset="-120"/>
                <a:ea typeface="微軟正黑體" panose="020B0604030504040204" pitchFamily="34" charset="-120"/>
              </a:rPr>
              <a:t>企字</a:t>
            </a:r>
            <a:r>
              <a:rPr lang="zh-TW" altLang="en-US" b="1" spc="-100" smtClean="0">
                <a:solidFill>
                  <a:prstClr val="black"/>
                </a:solidFill>
                <a:latin typeface="微軟正黑體" panose="020B0604030504040204" pitchFamily="34" charset="-120"/>
                <a:ea typeface="微軟正黑體" panose="020B0604030504040204" pitchFamily="34" charset="-120"/>
              </a:rPr>
              <a:t>第</a:t>
            </a:r>
            <a:r>
              <a:rPr lang="en-US" altLang="zh-TW" b="1" spc="-100">
                <a:solidFill>
                  <a:prstClr val="black"/>
                </a:solidFill>
                <a:latin typeface="微軟正黑體" panose="020B0604030504040204" pitchFamily="34" charset="-120"/>
                <a:ea typeface="微軟正黑體" panose="020B0604030504040204" pitchFamily="34" charset="-120"/>
              </a:rPr>
              <a:t>09900004730</a:t>
            </a:r>
            <a:r>
              <a:rPr lang="zh-TW" altLang="en-US" b="1" spc="-100" smtClean="0">
                <a:solidFill>
                  <a:prstClr val="black"/>
                </a:solidFill>
                <a:latin typeface="微軟正黑體" panose="020B0604030504040204" pitchFamily="34" charset="-120"/>
                <a:ea typeface="微軟正黑體" panose="020B0604030504040204" pitchFamily="34" charset="-120"/>
              </a:rPr>
              <a:t>號</a:t>
            </a:r>
            <a:r>
              <a:rPr lang="zh-TW" altLang="en-US" b="1" spc="-100" smtClean="0">
                <a:solidFill>
                  <a:srgbClr val="C00000"/>
                </a:solidFill>
                <a:latin typeface="微軟正黑體" panose="020B0604030504040204" pitchFamily="34" charset="-120"/>
                <a:ea typeface="微軟正黑體" panose="020B0604030504040204" pitchFamily="34" charset="-120"/>
              </a:rPr>
              <a:t>令</a:t>
            </a:r>
            <a:r>
              <a:rPr lang="zh-TW" altLang="en-US" b="1" spc="-100" smtClean="0">
                <a:solidFill>
                  <a:prstClr val="black"/>
                </a:solidFill>
                <a:latin typeface="微軟正黑體" panose="020B0604030504040204" pitchFamily="34" charset="-120"/>
                <a:ea typeface="微軟正黑體" panose="020B0604030504040204" pitchFamily="34" charset="-120"/>
              </a:rPr>
              <a:t>略</a:t>
            </a:r>
            <a:r>
              <a:rPr lang="zh-TW" altLang="en-US" b="1" spc="-100">
                <a:solidFill>
                  <a:prstClr val="black"/>
                </a:solidFill>
                <a:latin typeface="微軟正黑體" panose="020B0604030504040204" pitchFamily="34" charset="-120"/>
                <a:ea typeface="微軟正黑體" panose="020B0604030504040204" pitchFamily="34" charset="-120"/>
              </a:rPr>
              <a:t>以</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en-US" altLang="zh-TW" b="1">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所</a:t>
            </a:r>
            <a:r>
              <a:rPr lang="zh-TW" altLang="en-US" b="1" spc="-100">
                <a:solidFill>
                  <a:prstClr val="black"/>
                </a:solidFill>
                <a:latin typeface="微軟正黑體" panose="020B0604030504040204" pitchFamily="34" charset="-120"/>
                <a:ea typeface="微軟正黑體" panose="020B0604030504040204" pitchFamily="34" charset="-120"/>
              </a:rPr>
              <a:t>稱「</a:t>
            </a:r>
            <a:r>
              <a:rPr lang="zh-TW" altLang="en-US" b="1" u="sng">
                <a:solidFill>
                  <a:srgbClr val="0000FF"/>
                </a:solidFill>
                <a:latin typeface="微軟正黑體" panose="020B0604030504040204" pitchFamily="34" charset="-120"/>
                <a:ea typeface="微軟正黑體" panose="020B0604030504040204" pitchFamily="34" charset="-120"/>
              </a:rPr>
              <a:t>原有採購</a:t>
            </a:r>
            <a:r>
              <a:rPr lang="zh-TW" altLang="en-US" b="1" spc="-100">
                <a:solidFill>
                  <a:prstClr val="black"/>
                </a:solidFill>
                <a:latin typeface="微軟正黑體" panose="020B0604030504040204" pitchFamily="34" charset="-120"/>
                <a:ea typeface="微軟正黑體" panose="020B0604030504040204" pitchFamily="34" charset="-120"/>
              </a:rPr>
              <a:t>」之</a:t>
            </a:r>
            <a:r>
              <a:rPr lang="zh-TW" altLang="en-US" b="1" u="sng">
                <a:solidFill>
                  <a:srgbClr val="0000FF"/>
                </a:solidFill>
                <a:latin typeface="微軟正黑體" panose="020B0604030504040204" pitchFamily="34" charset="-120"/>
                <a:ea typeface="微軟正黑體" panose="020B0604030504040204" pitchFamily="34" charset="-120"/>
              </a:rPr>
              <a:t>適用範圍</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u="sng">
                <a:solidFill>
                  <a:srgbClr val="0000FF"/>
                </a:solidFill>
                <a:latin typeface="微軟正黑體" panose="020B0604030504040204" pitchFamily="34" charset="-120"/>
                <a:ea typeface="微軟正黑體" panose="020B0604030504040204" pitchFamily="34" charset="-120"/>
              </a:rPr>
              <a:t>不以原採購機關辦理為限</a:t>
            </a:r>
            <a:r>
              <a:rPr lang="zh-TW" altLang="en-US" b="1" spc="-100">
                <a:solidFill>
                  <a:prstClr val="black"/>
                </a:solidFill>
                <a:latin typeface="微軟正黑體" panose="020B0604030504040204" pitchFamily="34" charset="-120"/>
                <a:ea typeface="微軟正黑體" panose="020B0604030504040204" pitchFamily="34" charset="-120"/>
              </a:rPr>
              <a:t>；其</a:t>
            </a:r>
            <a:r>
              <a:rPr lang="zh-TW" altLang="en-US" b="1" spc="-100" smtClean="0">
                <a:solidFill>
                  <a:prstClr val="black"/>
                </a:solidFill>
                <a:latin typeface="微軟正黑體" panose="020B0604030504040204" pitchFamily="34" charset="-120"/>
                <a:ea typeface="微軟正黑體" panose="020B0604030504040204" pitchFamily="34" charset="-120"/>
              </a:rPr>
              <a:t>屬</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zh-TW" altLang="en-US" b="1" u="sng">
                <a:solidFill>
                  <a:srgbClr val="0000FF"/>
                </a:solidFill>
                <a:latin typeface="微軟正黑體" panose="020B0604030504040204" pitchFamily="34" charset="-120"/>
                <a:ea typeface="微軟正黑體" panose="020B0604030504040204" pitchFamily="34" charset="-120"/>
              </a:rPr>
              <a:t>接管機關</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對於</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u="sng" smtClean="0">
                <a:solidFill>
                  <a:srgbClr val="0000FF"/>
                </a:solidFill>
                <a:latin typeface="微軟正黑體" panose="020B0604030504040204" pitchFamily="34" charset="-120"/>
                <a:ea typeface="微軟正黑體" panose="020B0604030504040204" pitchFamily="34" charset="-120"/>
              </a:rPr>
              <a:t>後續</a:t>
            </a:r>
            <a:r>
              <a:rPr lang="zh-TW" altLang="en-US" b="1" u="sng">
                <a:solidFill>
                  <a:srgbClr val="0000FF"/>
                </a:solidFill>
                <a:latin typeface="微軟正黑體" panose="020B0604030504040204" pitchFamily="34" charset="-120"/>
                <a:ea typeface="微軟正黑體" panose="020B0604030504040204" pitchFamily="34" charset="-120"/>
              </a:rPr>
              <a:t>維修、零配件供應、更換或擴充</a:t>
            </a:r>
            <a:r>
              <a:rPr lang="zh-TW" altLang="en-US" b="1" spc="-100">
                <a:solidFill>
                  <a:prstClr val="black"/>
                </a:solidFill>
                <a:latin typeface="微軟正黑體" panose="020B0604030504040204" pitchFamily="34" charset="-120"/>
                <a:ea typeface="微軟正黑體" panose="020B0604030504040204" pitchFamily="34" charset="-120"/>
              </a:rPr>
              <a:t>，如認定符合該</a:t>
            </a:r>
            <a:r>
              <a:rPr lang="zh-TW" altLang="en-US" b="1" spc="-100" smtClean="0">
                <a:solidFill>
                  <a:prstClr val="black"/>
                </a:solidFill>
                <a:latin typeface="微軟正黑體" panose="020B0604030504040204" pitchFamily="34" charset="-120"/>
                <a:ea typeface="微軟正黑體" panose="020B0604030504040204" pitchFamily="34" charset="-120"/>
              </a:rPr>
              <a:t>條款</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情形</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u="sng">
                <a:solidFill>
                  <a:srgbClr val="0000FF"/>
                </a:solidFill>
                <a:latin typeface="微軟正黑體" panose="020B0604030504040204" pitchFamily="34" charset="-120"/>
                <a:ea typeface="微軟正黑體" panose="020B0604030504040204" pitchFamily="34" charset="-120"/>
              </a:rPr>
              <a:t>得簽報</a:t>
            </a:r>
            <a:r>
              <a:rPr lang="zh-TW" altLang="en-US" b="1" spc="-100">
                <a:solidFill>
                  <a:prstClr val="black"/>
                </a:solidFill>
                <a:latin typeface="微軟正黑體" panose="020B0604030504040204" pitchFamily="34" charset="-120"/>
                <a:ea typeface="微軟正黑體" panose="020B0604030504040204" pitchFamily="34" charset="-120"/>
              </a:rPr>
              <a:t>機關首長或其授權人員</a:t>
            </a:r>
            <a:r>
              <a:rPr lang="zh-TW" altLang="en-US" b="1" u="sng">
                <a:solidFill>
                  <a:srgbClr val="0000FF"/>
                </a:solidFill>
                <a:latin typeface="微軟正黑體" panose="020B0604030504040204" pitchFamily="34" charset="-120"/>
                <a:ea typeface="微軟正黑體" panose="020B0604030504040204" pitchFamily="34" charset="-120"/>
              </a:rPr>
              <a:t>核准</a:t>
            </a:r>
            <a:r>
              <a:rPr lang="zh-TW" altLang="en-US" b="1" spc="-100">
                <a:solidFill>
                  <a:prstClr val="black"/>
                </a:solidFill>
                <a:latin typeface="微軟正黑體" panose="020B0604030504040204" pitchFamily="34" charset="-120"/>
                <a:ea typeface="微軟正黑體" panose="020B0604030504040204" pitchFamily="34" charset="-120"/>
              </a:rPr>
              <a:t>後，</a:t>
            </a:r>
            <a:r>
              <a:rPr lang="zh-TW" altLang="en-US" b="1" u="sng">
                <a:solidFill>
                  <a:srgbClr val="0000FF"/>
                </a:solidFill>
                <a:latin typeface="微軟正黑體" panose="020B0604030504040204" pitchFamily="34" charset="-120"/>
                <a:ea typeface="微軟正黑體" panose="020B0604030504040204" pitchFamily="34" charset="-120"/>
              </a:rPr>
              <a:t>採限制性招標</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en-US" altLang="zh-TW" b="1" spc="-100" smtClean="0">
                <a:solidFill>
                  <a:prstClr val="black"/>
                </a:solidFill>
                <a:latin typeface="微軟正黑體" panose="020B0604030504040204" pitchFamily="34" charset="-120"/>
                <a:ea typeface="微軟正黑體" panose="020B0604030504040204" pitchFamily="34" charset="-120"/>
              </a:rPr>
              <a:t>88.12.04</a:t>
            </a:r>
            <a:r>
              <a:rPr lang="zh-TW" altLang="en-US" b="1" spc="-100" smtClean="0">
                <a:solidFill>
                  <a:prstClr val="black"/>
                </a:solidFill>
                <a:latin typeface="微軟正黑體" panose="020B0604030504040204" pitchFamily="34" charset="-120"/>
                <a:ea typeface="微軟正黑體" panose="020B0604030504040204" pitchFamily="34" charset="-120"/>
              </a:rPr>
              <a:t>工程</a:t>
            </a:r>
            <a:r>
              <a:rPr lang="zh-TW" altLang="en-US" b="1" spc="-100">
                <a:solidFill>
                  <a:prstClr val="black"/>
                </a:solidFill>
                <a:latin typeface="微軟正黑體" panose="020B0604030504040204" pitchFamily="34" charset="-120"/>
                <a:ea typeface="微軟正黑體" panose="020B0604030504040204" pitchFamily="34" charset="-120"/>
              </a:rPr>
              <a:t>企字</a:t>
            </a:r>
            <a:r>
              <a:rPr lang="zh-TW" altLang="en-US" b="1" spc="-100" smtClean="0">
                <a:solidFill>
                  <a:prstClr val="black"/>
                </a:solidFill>
                <a:latin typeface="微軟正黑體" panose="020B0604030504040204" pitchFamily="34" charset="-120"/>
                <a:ea typeface="微軟正黑體" panose="020B0604030504040204" pitchFamily="34" charset="-120"/>
              </a:rPr>
              <a:t>第</a:t>
            </a:r>
            <a:r>
              <a:rPr lang="en-US" altLang="zh-TW" b="1" spc="-100">
                <a:solidFill>
                  <a:prstClr val="black"/>
                </a:solidFill>
                <a:latin typeface="微軟正黑體" panose="020B0604030504040204" pitchFamily="34" charset="-120"/>
                <a:ea typeface="微軟正黑體" panose="020B0604030504040204" pitchFamily="34" charset="-120"/>
              </a:rPr>
              <a:t>89035121</a:t>
            </a:r>
            <a:r>
              <a:rPr lang="zh-TW" altLang="en-US" b="1" spc="-100" smtClean="0">
                <a:solidFill>
                  <a:prstClr val="black"/>
                </a:solidFill>
                <a:latin typeface="微軟正黑體" panose="020B0604030504040204" pitchFamily="34" charset="-120"/>
                <a:ea typeface="微軟正黑體" panose="020B0604030504040204" pitchFamily="34" charset="-120"/>
              </a:rPr>
              <a:t>號</a:t>
            </a:r>
            <a:r>
              <a:rPr lang="zh-TW" altLang="en-US" b="1" spc="-100">
                <a:solidFill>
                  <a:prstClr val="black"/>
                </a:solidFill>
                <a:latin typeface="微軟正黑體" panose="020B0604030504040204" pitchFamily="34" charset="-120"/>
                <a:ea typeface="微軟正黑體" panose="020B0604030504040204" pitchFamily="34" charset="-120"/>
              </a:rPr>
              <a:t>函略以</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en-US" altLang="zh-TW" b="1">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zh-TW" altLang="en-US" b="1" u="sng">
                <a:solidFill>
                  <a:srgbClr val="0000FF"/>
                </a:solidFill>
                <a:latin typeface="微軟正黑體" panose="020B0604030504040204" pitchFamily="34" charset="-120"/>
                <a:ea typeface="微軟正黑體" panose="020B0604030504040204" pitchFamily="34" charset="-120"/>
              </a:rPr>
              <a:t>原供應廠商</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u="sng">
                <a:solidFill>
                  <a:srgbClr val="0000FF"/>
                </a:solidFill>
                <a:latin typeface="微軟正黑體" panose="020B0604030504040204" pitchFamily="34" charset="-120"/>
                <a:ea typeface="微軟正黑體" panose="020B0604030504040204" pitchFamily="34" charset="-120"/>
              </a:rPr>
              <a:t>包括原分包廠商</a:t>
            </a:r>
            <a:r>
              <a:rPr lang="zh-TW" altLang="en-US" b="1" spc="-100">
                <a:solidFill>
                  <a:prstClr val="black"/>
                </a:solidFill>
                <a:latin typeface="微軟正黑體" panose="020B0604030504040204" pitchFamily="34" charset="-120"/>
                <a:ea typeface="微軟正黑體" panose="020B0604030504040204" pitchFamily="34" charset="-120"/>
              </a:rPr>
              <a:t>。</a:t>
            </a:r>
            <a:r>
              <a:rPr lang="en-US" altLang="zh-TW" b="1" spc="-100" smtClean="0">
                <a:solidFill>
                  <a:prstClr val="black"/>
                </a:solidFill>
                <a:latin typeface="微軟正黑體" panose="020B0604030504040204" pitchFamily="34" charset="-120"/>
                <a:ea typeface="微軟正黑體" panose="020B0604030504040204" pitchFamily="34" charset="-120"/>
              </a:rPr>
              <a:t>』</a:t>
            </a:r>
            <a:endParaRPr lang="en-US" altLang="zh-TW" b="1" spc="-100">
              <a:solidFill>
                <a:prstClr val="black"/>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endParaRPr lang="en-US" altLang="zh-TW" b="1" spc="-100" dirty="0">
              <a:solidFill>
                <a:prstClr val="black"/>
              </a:solidFill>
              <a:latin typeface="微軟正黑體" panose="020B0604030504040204" pitchFamily="34" charset="-120"/>
              <a:ea typeface="微軟正黑體" panose="020B0604030504040204" pitchFamily="34" charset="-120"/>
            </a:endParaRPr>
          </a:p>
        </p:txBody>
      </p:sp>
      <p:sp>
        <p:nvSpPr>
          <p:cNvPr id="98306" name="Rectangle 2"/>
          <p:cNvSpPr>
            <a:spLocks noChangeArrowheads="1"/>
          </p:cNvSpPr>
          <p:nvPr/>
        </p:nvSpPr>
        <p:spPr bwMode="auto">
          <a:xfrm>
            <a:off x="6100006" y="450615"/>
            <a:ext cx="2879998" cy="62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200" b="1" dirty="0">
                <a:solidFill>
                  <a:srgbClr val="003399"/>
                </a:solidFill>
                <a:latin typeface="微軟正黑體" panose="020B0604030504040204" pitchFamily="34" charset="-120"/>
                <a:ea typeface="微軟正黑體" panose="020B0604030504040204" pitchFamily="34" charset="-120"/>
              </a:rPr>
              <a:t>第二章　招標</a:t>
            </a:r>
          </a:p>
        </p:txBody>
      </p:sp>
    </p:spTree>
    <p:extLst>
      <p:ext uri="{BB962C8B-B14F-4D97-AF65-F5344CB8AC3E}">
        <p14:creationId xmlns:p14="http://schemas.microsoft.com/office/powerpoint/2010/main" val="40722523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4793DF3-8AFB-4EAE-B19C-BEC0DB7CBFFE}" type="slidenum">
              <a:rPr lang="en-US" altLang="zh-TW" sz="1400" smtClean="0">
                <a:solidFill>
                  <a:srgbClr val="AD1F1F"/>
                </a:solidFill>
                <a:latin typeface="Times New Roman" panose="02020603050405020304" pitchFamily="18" charset="0"/>
              </a:rPr>
              <a:pPr>
                <a:spcBef>
                  <a:spcPct val="0"/>
                </a:spcBef>
                <a:buClrTx/>
                <a:buSzTx/>
                <a:buFontTx/>
                <a:buNone/>
                <a:defRPr/>
              </a:pPr>
              <a:t>36</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03200" y="584685"/>
            <a:ext cx="8424863" cy="6136790"/>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0000"/>
              </a:spcBef>
              <a:buClr>
                <a:prstClr val="black"/>
              </a:buClr>
              <a:buSzPct val="75000"/>
              <a:buFont typeface="Wingdings" pitchFamily="2" charset="2"/>
              <a:buChar char="l"/>
              <a:defRPr/>
            </a:pPr>
            <a:r>
              <a:rPr lang="zh-TW" altLang="en-US" b="1" smtClean="0">
                <a:solidFill>
                  <a:srgbClr val="0000FF"/>
                </a:solidFill>
                <a:latin typeface="微軟正黑體" panose="020B0604030504040204" pitchFamily="34" charset="-120"/>
                <a:ea typeface="微軟正黑體" panose="020B0604030504040204" pitchFamily="34" charset="-120"/>
              </a:rPr>
              <a:t>採購法第</a:t>
            </a:r>
            <a:r>
              <a:rPr lang="en-US" altLang="zh-TW" b="1">
                <a:solidFill>
                  <a:srgbClr val="0000FF"/>
                </a:solidFill>
                <a:latin typeface="微軟正黑體" panose="020B0604030504040204" pitchFamily="34" charset="-120"/>
                <a:ea typeface="微軟正黑體" panose="020B0604030504040204" pitchFamily="34" charset="-120"/>
              </a:rPr>
              <a:t>22</a:t>
            </a:r>
            <a:r>
              <a:rPr lang="zh-TW" altLang="en-US" b="1" smtClean="0">
                <a:solidFill>
                  <a:srgbClr val="0000FF"/>
                </a:solidFill>
                <a:latin typeface="微軟正黑體" panose="020B0604030504040204" pitchFamily="34" charset="-120"/>
                <a:ea typeface="微軟正黑體" panose="020B0604030504040204" pitchFamily="34" charset="-120"/>
              </a:rPr>
              <a:t>條第</a:t>
            </a:r>
            <a:r>
              <a:rPr lang="en-US" altLang="zh-TW" b="1" smtClean="0">
                <a:solidFill>
                  <a:srgbClr val="0000FF"/>
                </a:solidFill>
                <a:latin typeface="微軟正黑體" panose="020B0604030504040204" pitchFamily="34" charset="-120"/>
                <a:ea typeface="微軟正黑體" panose="020B0604030504040204" pitchFamily="34" charset="-120"/>
              </a:rPr>
              <a:t>1</a:t>
            </a:r>
            <a:r>
              <a:rPr lang="zh-TW" altLang="en-US" b="1" smtClean="0">
                <a:solidFill>
                  <a:srgbClr val="0000FF"/>
                </a:solidFill>
                <a:latin typeface="微軟正黑體" panose="020B0604030504040204" pitchFamily="34" charset="-120"/>
                <a:ea typeface="微軟正黑體" panose="020B0604030504040204" pitchFamily="34" charset="-120"/>
              </a:rPr>
              <a:t>項各款說明：</a:t>
            </a:r>
            <a:endParaRPr lang="en-US" altLang="zh-TW" b="1" smtClean="0">
              <a:solidFill>
                <a:srgbClr val="0000FF"/>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r>
              <a:rPr lang="zh-TW" altLang="en-US" b="1" smtClean="0">
                <a:solidFill>
                  <a:prstClr val="black"/>
                </a:solidFill>
                <a:latin typeface="微軟正黑體" panose="020B0604030504040204" pitchFamily="34" charset="-120"/>
                <a:ea typeface="微軟正黑體" panose="020B0604030504040204" pitchFamily="34" charset="-120"/>
              </a:rPr>
              <a:t>四、</a:t>
            </a:r>
            <a:r>
              <a:rPr lang="zh-TW" altLang="en-US" b="1" smtClean="0">
                <a:solidFill>
                  <a:srgbClr val="C00000"/>
                </a:solidFill>
                <a:latin typeface="微軟正黑體" panose="020B0604030504040204" pitchFamily="34" charset="-120"/>
                <a:ea typeface="微軟正黑體" panose="020B0604030504040204" pitchFamily="34" charset="-120"/>
              </a:rPr>
              <a:t>第</a:t>
            </a:r>
            <a:r>
              <a:rPr lang="en-US" altLang="zh-TW" b="1" smtClean="0">
                <a:solidFill>
                  <a:srgbClr val="C00000"/>
                </a:solidFill>
                <a:latin typeface="微軟正黑體" panose="020B0604030504040204" pitchFamily="34" charset="-120"/>
                <a:ea typeface="微軟正黑體" panose="020B0604030504040204" pitchFamily="34" charset="-120"/>
              </a:rPr>
              <a:t>5</a:t>
            </a:r>
            <a:r>
              <a:rPr lang="zh-TW" altLang="en-US" b="1" smtClean="0">
                <a:solidFill>
                  <a:srgbClr val="C00000"/>
                </a:solidFill>
                <a:latin typeface="微軟正黑體" panose="020B0604030504040204" pitchFamily="34" charset="-120"/>
                <a:ea typeface="微軟正黑體" panose="020B0604030504040204" pitchFamily="34" charset="-120"/>
              </a:rPr>
              <a:t>款：</a:t>
            </a:r>
            <a:r>
              <a:rPr lang="zh-TW" altLang="en-US" b="1" spc="-100" smtClean="0">
                <a:solidFill>
                  <a:prstClr val="black"/>
                </a:solidFill>
                <a:latin typeface="微軟正黑體" panose="020B0604030504040204" pitchFamily="34" charset="-120"/>
                <a:ea typeface="微軟正黑體" panose="020B0604030504040204" pitchFamily="34" charset="-120"/>
              </a:rPr>
              <a:t>依</a:t>
            </a:r>
            <a:r>
              <a:rPr lang="zh-TW" altLang="en-US" b="1" spc="-100">
                <a:solidFill>
                  <a:prstClr val="black"/>
                </a:solidFill>
                <a:latin typeface="微軟正黑體" panose="020B0604030504040204" pitchFamily="34" charset="-120"/>
                <a:ea typeface="微軟正黑體" panose="020B0604030504040204" pitchFamily="34" charset="-120"/>
              </a:rPr>
              <a:t>本款所辦理之採購，</a:t>
            </a:r>
            <a:r>
              <a:rPr lang="zh-TW" altLang="en-US" b="1" u="sng" spc="-100">
                <a:solidFill>
                  <a:prstClr val="black"/>
                </a:solidFill>
                <a:latin typeface="微軟正黑體" panose="020B0604030504040204" pitchFamily="34" charset="-120"/>
                <a:ea typeface="微軟正黑體" panose="020B0604030504040204" pitchFamily="34" charset="-120"/>
              </a:rPr>
              <a:t>應先針對個案調查評估</a:t>
            </a:r>
            <a:r>
              <a:rPr lang="zh-TW" altLang="en-US" b="1" spc="-100">
                <a:solidFill>
                  <a:prstClr val="black"/>
                </a:solidFill>
                <a:latin typeface="微軟正黑體" panose="020B0604030504040204" pitchFamily="34" charset="-120"/>
                <a:ea typeface="微軟正黑體" panose="020B0604030504040204" pitchFamily="34" charset="-120"/>
              </a:rPr>
              <a:t>具備履行契約能力之</a:t>
            </a:r>
            <a:r>
              <a:rPr lang="zh-TW" altLang="en-US" b="1" u="sng" spc="-100">
                <a:solidFill>
                  <a:prstClr val="black"/>
                </a:solidFill>
                <a:latin typeface="微軟正黑體" panose="020B0604030504040204" pitchFamily="34" charset="-120"/>
                <a:ea typeface="微軟正黑體" panose="020B0604030504040204" pitchFamily="34" charset="-120"/>
              </a:rPr>
              <a:t>廠商家數</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u="sng" spc="-100">
                <a:solidFill>
                  <a:prstClr val="black"/>
                </a:solidFill>
                <a:latin typeface="微軟正黑體" panose="020B0604030504040204" pitchFamily="34" charset="-120"/>
                <a:ea typeface="微軟正黑體" panose="020B0604030504040204" pitchFamily="34" charset="-120"/>
              </a:rPr>
              <a:t>如屬獨</a:t>
            </a:r>
            <a:r>
              <a:rPr lang="zh-TW" altLang="en-US" b="1" spc="-100">
                <a:solidFill>
                  <a:prstClr val="black"/>
                </a:solidFill>
                <a:latin typeface="微軟正黑體" panose="020B0604030504040204" pitchFamily="34" charset="-120"/>
                <a:ea typeface="微軟正黑體" panose="020B0604030504040204" pitchFamily="34" charset="-120"/>
              </a:rPr>
              <a:t>家供應或承作者，</a:t>
            </a:r>
            <a:r>
              <a:rPr lang="zh-TW" altLang="en-US" b="1" u="sng" spc="-100">
                <a:solidFill>
                  <a:prstClr val="black"/>
                </a:solidFill>
                <a:latin typeface="微軟正黑體" panose="020B0604030504040204" pitchFamily="34" charset="-120"/>
                <a:ea typeface="微軟正黑體" panose="020B0604030504040204" pitchFamily="34" charset="-120"/>
              </a:rPr>
              <a:t>得以議價</a:t>
            </a:r>
            <a:r>
              <a:rPr lang="zh-TW" altLang="en-US" b="1" spc="-100">
                <a:solidFill>
                  <a:prstClr val="black"/>
                </a:solidFill>
                <a:latin typeface="微軟正黑體" panose="020B0604030504040204" pitchFamily="34" charset="-120"/>
                <a:ea typeface="微軟正黑體" panose="020B0604030504040204" pitchFamily="34" charset="-120"/>
              </a:rPr>
              <a:t>方式</a:t>
            </a:r>
            <a:r>
              <a:rPr lang="zh-TW" altLang="en-US" b="1" u="sng" spc="-100">
                <a:solidFill>
                  <a:prstClr val="black"/>
                </a:solidFill>
                <a:latin typeface="微軟正黑體" panose="020B0604030504040204" pitchFamily="34" charset="-120"/>
                <a:ea typeface="微軟正黑體" panose="020B0604030504040204" pitchFamily="34" charset="-120"/>
              </a:rPr>
              <a:t>辦理</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u="sng" spc="-100">
                <a:solidFill>
                  <a:prstClr val="black"/>
                </a:solidFill>
                <a:latin typeface="微軟正黑體" panose="020B0604030504040204" pitchFamily="34" charset="-120"/>
                <a:ea typeface="微軟正黑體" panose="020B0604030504040204" pitchFamily="34" charset="-120"/>
              </a:rPr>
              <a:t>如有</a:t>
            </a:r>
            <a:r>
              <a:rPr lang="en-US" altLang="zh-TW" b="1" u="sng" spc="-100">
                <a:solidFill>
                  <a:prstClr val="black"/>
                </a:solidFill>
                <a:latin typeface="微軟正黑體" panose="020B0604030504040204" pitchFamily="34" charset="-120"/>
                <a:ea typeface="微軟正黑體" panose="020B0604030504040204" pitchFamily="34" charset="-120"/>
              </a:rPr>
              <a:t>2</a:t>
            </a:r>
            <a:r>
              <a:rPr lang="zh-TW" altLang="en-US" b="1" u="sng" spc="-100">
                <a:solidFill>
                  <a:prstClr val="black"/>
                </a:solidFill>
                <a:latin typeface="微軟正黑體" panose="020B0604030504040204" pitchFamily="34" charset="-120"/>
                <a:ea typeface="微軟正黑體" panose="020B0604030504040204" pitchFamily="34" charset="-120"/>
              </a:rPr>
              <a:t>家以上</a:t>
            </a:r>
            <a:r>
              <a:rPr lang="zh-TW" altLang="en-US" b="1" spc="-100">
                <a:solidFill>
                  <a:prstClr val="black"/>
                </a:solidFill>
                <a:latin typeface="微軟正黑體" panose="020B0604030504040204" pitchFamily="34" charset="-120"/>
                <a:ea typeface="微軟正黑體" panose="020B0604030504040204" pitchFamily="34" charset="-120"/>
              </a:rPr>
              <a:t>廠商可供應或承作者，</a:t>
            </a:r>
            <a:r>
              <a:rPr lang="zh-TW" altLang="en-US" b="1" u="sng" spc="-100">
                <a:solidFill>
                  <a:prstClr val="black"/>
                </a:solidFill>
                <a:latin typeface="微軟正黑體" panose="020B0604030504040204" pitchFamily="34" charset="-120"/>
                <a:ea typeface="微軟正黑體" panose="020B0604030504040204" pitchFamily="34" charset="-120"/>
              </a:rPr>
              <a:t>得就具備履約能力之廠商經評比程序</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u="sng" spc="-100">
                <a:solidFill>
                  <a:prstClr val="black"/>
                </a:solidFill>
                <a:latin typeface="微軟正黑體" panose="020B0604030504040204" pitchFamily="34" charset="-120"/>
                <a:ea typeface="微軟正黑體" panose="020B0604030504040204" pitchFamily="34" charset="-120"/>
              </a:rPr>
              <a:t>擇最優廠商以議價</a:t>
            </a:r>
            <a:r>
              <a:rPr lang="zh-TW" altLang="en-US" b="1" spc="-100">
                <a:solidFill>
                  <a:prstClr val="black"/>
                </a:solidFill>
                <a:latin typeface="微軟正黑體" panose="020B0604030504040204" pitchFamily="34" charset="-120"/>
                <a:ea typeface="微軟正黑體" panose="020B0604030504040204" pitchFamily="34" charset="-120"/>
              </a:rPr>
              <a:t>方式辦理，</a:t>
            </a:r>
            <a:r>
              <a:rPr lang="zh-TW" altLang="en-US" b="1" u="sng" spc="-100">
                <a:solidFill>
                  <a:prstClr val="black"/>
                </a:solidFill>
                <a:latin typeface="微軟正黑體" panose="020B0604030504040204" pitchFamily="34" charset="-120"/>
                <a:ea typeface="微軟正黑體" panose="020B0604030504040204" pitchFamily="34" charset="-120"/>
              </a:rPr>
              <a:t>並得以</a:t>
            </a:r>
            <a:r>
              <a:rPr lang="zh-TW" altLang="en-US" b="1" u="sng" spc="-100">
                <a:solidFill>
                  <a:srgbClr val="0000FF"/>
                </a:solidFill>
                <a:latin typeface="微軟正黑體" panose="020B0604030504040204" pitchFamily="34" charset="-120"/>
                <a:ea typeface="微軟正黑體" panose="020B0604030504040204" pitchFamily="34" charset="-120"/>
              </a:rPr>
              <a:t>公告程序公開徵求</a:t>
            </a:r>
            <a:r>
              <a:rPr lang="zh-TW" altLang="en-US" b="1" spc="-100">
                <a:solidFill>
                  <a:prstClr val="black"/>
                </a:solidFill>
                <a:latin typeface="微軟正黑體" panose="020B0604030504040204" pitchFamily="34" charset="-120"/>
                <a:ea typeface="微軟正黑體" panose="020B0604030504040204" pitchFamily="34" charset="-120"/>
              </a:rPr>
              <a:t>具備履行契約能力廠商，</a:t>
            </a:r>
            <a:r>
              <a:rPr lang="zh-TW" altLang="en-US" b="1" u="sng" spc="-100">
                <a:solidFill>
                  <a:prstClr val="black"/>
                </a:solidFill>
                <a:latin typeface="微軟正黑體" panose="020B0604030504040204" pitchFamily="34" charset="-120"/>
                <a:ea typeface="微軟正黑體" panose="020B0604030504040204" pitchFamily="34" charset="-120"/>
              </a:rPr>
              <a:t>作為評比之對象</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u="sng" spc="-100">
                <a:solidFill>
                  <a:prstClr val="black"/>
                </a:solidFill>
                <a:latin typeface="微軟正黑體" panose="020B0604030504040204" pitchFamily="34" charset="-120"/>
                <a:ea typeface="微軟正黑體" panose="020B0604030504040204" pitchFamily="34" charset="-120"/>
              </a:rPr>
              <a:t>擇優辦理議價</a:t>
            </a:r>
            <a:r>
              <a:rPr lang="zh-TW" altLang="en-US" b="1" spc="-100" smtClean="0">
                <a:solidFill>
                  <a:prstClr val="black"/>
                </a:solidFill>
                <a:latin typeface="微軟正黑體" panose="020B0604030504040204" pitchFamily="34" charset="-120"/>
                <a:ea typeface="微軟正黑體" panose="020B0604030504040204" pitchFamily="34" charset="-120"/>
              </a:rPr>
              <a:t>。</a:t>
            </a:r>
            <a:endParaRPr lang="en-US" altLang="zh-TW" b="1" spc="-100" smtClean="0">
              <a:solidFill>
                <a:prstClr val="black"/>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r>
              <a:rPr lang="zh-TW" altLang="en-US" b="1" smtClean="0">
                <a:solidFill>
                  <a:prstClr val="black"/>
                </a:solidFill>
                <a:latin typeface="微軟正黑體" panose="020B0604030504040204" pitchFamily="34" charset="-120"/>
                <a:ea typeface="微軟正黑體" panose="020B0604030504040204" pitchFamily="34" charset="-120"/>
              </a:rPr>
              <a:t>五、</a:t>
            </a:r>
            <a:r>
              <a:rPr lang="zh-TW" altLang="en-US" b="1" smtClean="0">
                <a:solidFill>
                  <a:srgbClr val="C00000"/>
                </a:solidFill>
                <a:latin typeface="微軟正黑體" panose="020B0604030504040204" pitchFamily="34" charset="-120"/>
                <a:ea typeface="微軟正黑體" panose="020B0604030504040204" pitchFamily="34" charset="-120"/>
              </a:rPr>
              <a:t>第</a:t>
            </a:r>
            <a:r>
              <a:rPr lang="en-US" altLang="zh-TW" b="1" smtClean="0">
                <a:solidFill>
                  <a:srgbClr val="C00000"/>
                </a:solidFill>
                <a:latin typeface="微軟正黑體" panose="020B0604030504040204" pitchFamily="34" charset="-120"/>
                <a:ea typeface="微軟正黑體" panose="020B0604030504040204" pitchFamily="34" charset="-120"/>
              </a:rPr>
              <a:t>6</a:t>
            </a:r>
            <a:r>
              <a:rPr lang="zh-TW" altLang="en-US" b="1" smtClean="0">
                <a:solidFill>
                  <a:srgbClr val="C00000"/>
                </a:solidFill>
                <a:latin typeface="微軟正黑體" panose="020B0604030504040204" pitchFamily="34" charset="-120"/>
                <a:ea typeface="微軟正黑體" panose="020B0604030504040204" pitchFamily="34" charset="-120"/>
              </a:rPr>
              <a:t>款：</a:t>
            </a:r>
            <a:r>
              <a:rPr lang="en-US" altLang="zh-TW" b="1" spc="-100" smtClean="0">
                <a:solidFill>
                  <a:prstClr val="black"/>
                </a:solidFill>
                <a:latin typeface="微軟正黑體" panose="020B0604030504040204" pitchFamily="34" charset="-120"/>
                <a:ea typeface="微軟正黑體" panose="020B0604030504040204" pitchFamily="34" charset="-120"/>
              </a:rPr>
              <a:t>97.12.23</a:t>
            </a:r>
            <a:r>
              <a:rPr lang="zh-TW" altLang="en-US" b="1" spc="-100" smtClean="0">
                <a:solidFill>
                  <a:prstClr val="black"/>
                </a:solidFill>
                <a:latin typeface="微軟正黑體" panose="020B0604030504040204" pitchFamily="34" charset="-120"/>
                <a:ea typeface="微軟正黑體" panose="020B0604030504040204" pitchFamily="34" charset="-120"/>
              </a:rPr>
              <a:t>工程</a:t>
            </a:r>
            <a:r>
              <a:rPr lang="zh-TW" altLang="en-US" b="1" spc="-100">
                <a:solidFill>
                  <a:prstClr val="black"/>
                </a:solidFill>
                <a:latin typeface="微軟正黑體" panose="020B0604030504040204" pitchFamily="34" charset="-120"/>
                <a:ea typeface="微軟正黑體" panose="020B0604030504040204" pitchFamily="34" charset="-120"/>
              </a:rPr>
              <a:t>企字</a:t>
            </a:r>
            <a:r>
              <a:rPr lang="zh-TW" altLang="en-US" b="1" spc="-100" smtClean="0">
                <a:solidFill>
                  <a:prstClr val="black"/>
                </a:solidFill>
                <a:latin typeface="微軟正黑體" panose="020B0604030504040204" pitchFamily="34" charset="-120"/>
                <a:ea typeface="微軟正黑體" panose="020B0604030504040204" pitchFamily="34" charset="-120"/>
              </a:rPr>
              <a:t>第</a:t>
            </a:r>
            <a:r>
              <a:rPr lang="en-US" altLang="zh-TW" b="1" spc="-100">
                <a:solidFill>
                  <a:prstClr val="black"/>
                </a:solidFill>
                <a:latin typeface="微軟正黑體" panose="020B0604030504040204" pitchFamily="34" charset="-120"/>
                <a:ea typeface="微軟正黑體" panose="020B0604030504040204" pitchFamily="34" charset="-120"/>
              </a:rPr>
              <a:t>09700536510</a:t>
            </a:r>
            <a:r>
              <a:rPr lang="zh-TW" altLang="en-US" b="1" spc="-100" smtClean="0">
                <a:solidFill>
                  <a:prstClr val="black"/>
                </a:solidFill>
                <a:latin typeface="微軟正黑體" panose="020B0604030504040204" pitchFamily="34" charset="-120"/>
                <a:ea typeface="微軟正黑體" panose="020B0604030504040204" pitchFamily="34" charset="-120"/>
              </a:rPr>
              <a:t>號</a:t>
            </a:r>
            <a:r>
              <a:rPr lang="zh-TW" altLang="en-US" b="1" spc="-100">
                <a:solidFill>
                  <a:prstClr val="black"/>
                </a:solidFill>
                <a:latin typeface="微軟正黑體" panose="020B0604030504040204" pitchFamily="34" charset="-120"/>
                <a:ea typeface="微軟正黑體" panose="020B0604030504040204" pitchFamily="34" charset="-120"/>
              </a:rPr>
              <a:t>函略以：</a:t>
            </a:r>
            <a:r>
              <a:rPr lang="en-US" altLang="zh-TW" b="1"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所稱「</a:t>
            </a:r>
            <a:r>
              <a:rPr lang="zh-TW" altLang="en-US" b="1" u="sng" spc="-100">
                <a:solidFill>
                  <a:prstClr val="black"/>
                </a:solidFill>
                <a:latin typeface="微軟正黑體" panose="020B0604030504040204" pitchFamily="34" charset="-120"/>
                <a:ea typeface="微軟正黑體" panose="020B0604030504040204" pitchFamily="34" charset="-120"/>
              </a:rPr>
              <a:t>必須追加契約以外之工程</a:t>
            </a:r>
            <a:r>
              <a:rPr lang="zh-TW" altLang="en-US" b="1" spc="-100">
                <a:solidFill>
                  <a:prstClr val="black"/>
                </a:solidFill>
                <a:latin typeface="微軟正黑體" panose="020B0604030504040204" pitchFamily="34" charset="-120"/>
                <a:ea typeface="微軟正黑體" panose="020B0604030504040204" pitchFamily="34" charset="-120"/>
              </a:rPr>
              <a:t>」之情形，</a:t>
            </a:r>
            <a:r>
              <a:rPr lang="zh-TW" altLang="en-US" b="1" u="sng" spc="-100">
                <a:solidFill>
                  <a:srgbClr val="0000FF"/>
                </a:solidFill>
                <a:latin typeface="微軟正黑體" panose="020B0604030504040204" pitchFamily="34" charset="-120"/>
                <a:ea typeface="微軟正黑體" panose="020B0604030504040204" pitchFamily="34" charset="-120"/>
              </a:rPr>
              <a:t>包括新增項目、原契約項目數量之增加、原契約項目規格之</a:t>
            </a:r>
            <a:r>
              <a:rPr lang="zh-TW" altLang="en-US" b="1" u="sng" spc="-100" smtClean="0">
                <a:solidFill>
                  <a:srgbClr val="0000FF"/>
                </a:solidFill>
                <a:latin typeface="微軟正黑體" panose="020B0604030504040204" pitchFamily="34" charset="-120"/>
                <a:ea typeface="微軟正黑體" panose="020B0604030504040204" pitchFamily="34" charset="-120"/>
              </a:rPr>
              <a:t>變更</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a:t>
            </a:r>
            <a:endParaRPr lang="en-US" altLang="zh-TW" b="1" spc="-100">
              <a:solidFill>
                <a:prstClr val="black"/>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r>
              <a:rPr lang="zh-TW" altLang="en-US" b="1" smtClean="0">
                <a:solidFill>
                  <a:prstClr val="black"/>
                </a:solidFill>
                <a:latin typeface="微軟正黑體" panose="020B0604030504040204" pitchFamily="34" charset="-120"/>
                <a:ea typeface="微軟正黑體" panose="020B0604030504040204" pitchFamily="34" charset="-120"/>
              </a:rPr>
              <a:t>六、</a:t>
            </a:r>
            <a:r>
              <a:rPr lang="zh-TW" altLang="en-US" b="1" smtClean="0">
                <a:solidFill>
                  <a:srgbClr val="C00000"/>
                </a:solidFill>
                <a:latin typeface="微軟正黑體" panose="020B0604030504040204" pitchFamily="34" charset="-120"/>
                <a:ea typeface="微軟正黑體" panose="020B0604030504040204" pitchFamily="34" charset="-120"/>
              </a:rPr>
              <a:t>第</a:t>
            </a:r>
            <a:r>
              <a:rPr lang="en-US" altLang="zh-TW" b="1" smtClean="0">
                <a:solidFill>
                  <a:srgbClr val="C00000"/>
                </a:solidFill>
                <a:latin typeface="微軟正黑體" panose="020B0604030504040204" pitchFamily="34" charset="-120"/>
                <a:ea typeface="微軟正黑體" panose="020B0604030504040204" pitchFamily="34" charset="-120"/>
              </a:rPr>
              <a:t>7</a:t>
            </a:r>
            <a:r>
              <a:rPr lang="zh-TW" altLang="en-US" b="1" smtClean="0">
                <a:solidFill>
                  <a:srgbClr val="C00000"/>
                </a:solidFill>
                <a:latin typeface="微軟正黑體" panose="020B0604030504040204" pitchFamily="34" charset="-120"/>
                <a:ea typeface="微軟正黑體" panose="020B0604030504040204" pitchFamily="34" charset="-120"/>
              </a:rPr>
              <a:t>款：</a:t>
            </a:r>
            <a:r>
              <a:rPr lang="en-US" altLang="zh-TW" b="1" spc="-100" smtClean="0">
                <a:solidFill>
                  <a:prstClr val="black"/>
                </a:solidFill>
                <a:latin typeface="微軟正黑體" panose="020B0604030504040204" pitchFamily="34" charset="-120"/>
                <a:ea typeface="微軟正黑體" panose="020B0604030504040204" pitchFamily="34" charset="-120"/>
              </a:rPr>
              <a:t>94.03.29</a:t>
            </a:r>
            <a:r>
              <a:rPr lang="zh-TW" altLang="en-US" b="1" spc="-100" smtClean="0">
                <a:solidFill>
                  <a:prstClr val="black"/>
                </a:solidFill>
                <a:latin typeface="微軟正黑體" panose="020B0604030504040204" pitchFamily="34" charset="-120"/>
                <a:ea typeface="微軟正黑體" panose="020B0604030504040204" pitchFamily="34" charset="-120"/>
              </a:rPr>
              <a:t>工程</a:t>
            </a:r>
            <a:r>
              <a:rPr lang="zh-TW" altLang="en-US" b="1" spc="-100">
                <a:solidFill>
                  <a:prstClr val="black"/>
                </a:solidFill>
                <a:latin typeface="微軟正黑體" panose="020B0604030504040204" pitchFamily="34" charset="-120"/>
                <a:ea typeface="微軟正黑體" panose="020B0604030504040204" pitchFamily="34" charset="-120"/>
              </a:rPr>
              <a:t>企字</a:t>
            </a:r>
            <a:r>
              <a:rPr lang="zh-TW" altLang="en-US" b="1" spc="-100" smtClean="0">
                <a:solidFill>
                  <a:prstClr val="black"/>
                </a:solidFill>
                <a:latin typeface="微軟正黑體" panose="020B0604030504040204" pitchFamily="34" charset="-120"/>
                <a:ea typeface="微軟正黑體" panose="020B0604030504040204" pitchFamily="34" charset="-120"/>
              </a:rPr>
              <a:t>第</a:t>
            </a:r>
            <a:r>
              <a:rPr lang="en-US" altLang="zh-TW" b="1" spc="-100">
                <a:solidFill>
                  <a:prstClr val="black"/>
                </a:solidFill>
                <a:latin typeface="微軟正黑體" panose="020B0604030504040204" pitchFamily="34" charset="-120"/>
                <a:ea typeface="微軟正黑體" panose="020B0604030504040204" pitchFamily="34" charset="-120"/>
              </a:rPr>
              <a:t>09400096190</a:t>
            </a:r>
            <a:r>
              <a:rPr lang="zh-TW" altLang="en-US" b="1" spc="-100" smtClean="0">
                <a:solidFill>
                  <a:prstClr val="black"/>
                </a:solidFill>
                <a:latin typeface="微軟正黑體" panose="020B0604030504040204" pitchFamily="34" charset="-120"/>
                <a:ea typeface="微軟正黑體" panose="020B0604030504040204" pitchFamily="34" charset="-120"/>
              </a:rPr>
              <a:t>號</a:t>
            </a:r>
            <a:r>
              <a:rPr lang="zh-TW" altLang="en-US" b="1" spc="-100">
                <a:solidFill>
                  <a:prstClr val="black"/>
                </a:solidFill>
                <a:latin typeface="微軟正黑體" panose="020B0604030504040204" pitchFamily="34" charset="-120"/>
                <a:ea typeface="微軟正黑體" panose="020B0604030504040204" pitchFamily="34" charset="-120"/>
              </a:rPr>
              <a:t>函略以：</a:t>
            </a:r>
            <a:r>
              <a:rPr lang="en-US" altLang="zh-TW" b="1"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依本法第</a:t>
            </a:r>
            <a:r>
              <a:rPr lang="en-US" altLang="zh-TW" b="1" spc="-100">
                <a:solidFill>
                  <a:prstClr val="black"/>
                </a:solidFill>
                <a:latin typeface="微軟正黑體" panose="020B0604030504040204" pitchFamily="34" charset="-120"/>
                <a:ea typeface="微軟正黑體" panose="020B0604030504040204" pitchFamily="34" charset="-120"/>
              </a:rPr>
              <a:t>22</a:t>
            </a:r>
            <a:r>
              <a:rPr lang="zh-TW" altLang="en-US" b="1" spc="-100">
                <a:solidFill>
                  <a:prstClr val="black"/>
                </a:solidFill>
                <a:latin typeface="微軟正黑體" panose="020B0604030504040204" pitchFamily="34" charset="-120"/>
                <a:ea typeface="微軟正黑體" panose="020B0604030504040204" pitchFamily="34" charset="-120"/>
              </a:rPr>
              <a:t>條第</a:t>
            </a:r>
            <a:r>
              <a:rPr lang="en-US" altLang="zh-TW" b="1" spc="-100">
                <a:solidFill>
                  <a:prstClr val="black"/>
                </a:solidFill>
                <a:latin typeface="微軟正黑體" panose="020B0604030504040204" pitchFamily="34" charset="-120"/>
                <a:ea typeface="微軟正黑體" panose="020B0604030504040204" pitchFamily="34" charset="-120"/>
              </a:rPr>
              <a:t>1</a:t>
            </a:r>
            <a:r>
              <a:rPr lang="zh-TW" altLang="en-US" b="1" spc="-100">
                <a:solidFill>
                  <a:prstClr val="black"/>
                </a:solidFill>
                <a:latin typeface="微軟正黑體" panose="020B0604030504040204" pitchFamily="34" charset="-120"/>
                <a:ea typeface="微軟正黑體" panose="020B0604030504040204" pitchFamily="34" charset="-120"/>
              </a:rPr>
              <a:t>項第</a:t>
            </a:r>
            <a:r>
              <a:rPr lang="en-US" altLang="zh-TW" b="1" spc="-100">
                <a:solidFill>
                  <a:prstClr val="black"/>
                </a:solidFill>
                <a:latin typeface="微軟正黑體" panose="020B0604030504040204" pitchFamily="34" charset="-120"/>
                <a:ea typeface="微軟正黑體" panose="020B0604030504040204" pitchFamily="34" charset="-120"/>
              </a:rPr>
              <a:t>7</a:t>
            </a:r>
            <a:r>
              <a:rPr lang="zh-TW" altLang="en-US" b="1" spc="-100">
                <a:solidFill>
                  <a:prstClr val="black"/>
                </a:solidFill>
                <a:latin typeface="微軟正黑體" panose="020B0604030504040204" pitchFamily="34" charset="-120"/>
                <a:ea typeface="微軟正黑體" panose="020B0604030504040204" pitchFamily="34" charset="-120"/>
              </a:rPr>
              <a:t>款規定辦理原有採購之後續擴充，</a:t>
            </a:r>
            <a:r>
              <a:rPr lang="zh-TW" altLang="en-US" b="1" u="sng" spc="-100">
                <a:solidFill>
                  <a:srgbClr val="0000FF"/>
                </a:solidFill>
                <a:latin typeface="微軟正黑體" panose="020B0604030504040204" pitchFamily="34" charset="-120"/>
                <a:ea typeface="微軟正黑體" panose="020B0604030504040204" pitchFamily="34" charset="-120"/>
              </a:rPr>
              <a:t>議價程序不得免除</a:t>
            </a:r>
            <a:r>
              <a:rPr lang="zh-TW" altLang="en-US" b="1" spc="-100">
                <a:solidFill>
                  <a:prstClr val="black"/>
                </a:solidFill>
                <a:latin typeface="微軟正黑體" panose="020B0604030504040204" pitchFamily="34" charset="-120"/>
                <a:ea typeface="微軟正黑體" panose="020B0604030504040204" pitchFamily="34" charset="-120"/>
              </a:rPr>
              <a:t>。如原招標文件之</a:t>
            </a:r>
            <a:r>
              <a:rPr lang="zh-TW" altLang="en-US" b="1" u="sng" spc="-100">
                <a:solidFill>
                  <a:srgbClr val="006600"/>
                </a:solidFill>
                <a:latin typeface="微軟正黑體" panose="020B0604030504040204" pitchFamily="34" charset="-120"/>
                <a:ea typeface="微軟正黑體" panose="020B0604030504040204" pitchFamily="34" charset="-120"/>
              </a:rPr>
              <a:t>後續擴充條件載明係以原契約條件及價金續約核算付款</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u="sng" spc="-100">
                <a:solidFill>
                  <a:srgbClr val="0000FF"/>
                </a:solidFill>
                <a:latin typeface="微軟正黑體" panose="020B0604030504040204" pitchFamily="34" charset="-120"/>
                <a:ea typeface="微軟正黑體" panose="020B0604030504040204" pitchFamily="34" charset="-120"/>
              </a:rPr>
              <a:t>得以換文方式辦理</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u="sng" spc="-100">
                <a:solidFill>
                  <a:srgbClr val="0000FF"/>
                </a:solidFill>
                <a:latin typeface="微軟正黑體" panose="020B0604030504040204" pitchFamily="34" charset="-120"/>
                <a:ea typeface="微軟正黑體" panose="020B0604030504040204" pitchFamily="34" charset="-120"/>
              </a:rPr>
              <a:t>免召開議價會議</a:t>
            </a:r>
            <a:r>
              <a:rPr lang="zh-TW" altLang="en-US" b="1" spc="-100">
                <a:solidFill>
                  <a:prstClr val="black"/>
                </a:solidFill>
                <a:latin typeface="微軟正黑體" panose="020B0604030504040204" pitchFamily="34" charset="-120"/>
                <a:ea typeface="微軟正黑體" panose="020B0604030504040204" pitchFamily="34" charset="-120"/>
              </a:rPr>
              <a:t>。</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a:t>
            </a:r>
            <a:endParaRPr lang="en-US" altLang="zh-TW" b="1" spc="-100">
              <a:solidFill>
                <a:prstClr val="black"/>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endParaRPr lang="en-US" altLang="zh-TW" b="1" spc="-100">
              <a:solidFill>
                <a:prstClr val="black"/>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endParaRPr lang="en-US" altLang="zh-TW" b="1" spc="-100" dirty="0">
              <a:solidFill>
                <a:prstClr val="black"/>
              </a:solidFill>
              <a:latin typeface="微軟正黑體" panose="020B0604030504040204" pitchFamily="34" charset="-120"/>
              <a:ea typeface="微軟正黑體" panose="020B0604030504040204" pitchFamily="34" charset="-120"/>
            </a:endParaRPr>
          </a:p>
        </p:txBody>
      </p:sp>
      <p:sp>
        <p:nvSpPr>
          <p:cNvPr id="98306" name="Rectangle 2"/>
          <p:cNvSpPr>
            <a:spLocks noChangeArrowheads="1"/>
          </p:cNvSpPr>
          <p:nvPr/>
        </p:nvSpPr>
        <p:spPr bwMode="auto">
          <a:xfrm>
            <a:off x="6100006" y="450615"/>
            <a:ext cx="2879998" cy="62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200" b="1" dirty="0">
                <a:solidFill>
                  <a:srgbClr val="003399"/>
                </a:solidFill>
                <a:latin typeface="微軟正黑體" panose="020B0604030504040204" pitchFamily="34" charset="-120"/>
                <a:ea typeface="微軟正黑體" panose="020B0604030504040204" pitchFamily="34" charset="-120"/>
              </a:rPr>
              <a:t>第二章　招標</a:t>
            </a:r>
          </a:p>
        </p:txBody>
      </p:sp>
    </p:spTree>
    <p:extLst>
      <p:ext uri="{BB962C8B-B14F-4D97-AF65-F5344CB8AC3E}">
        <p14:creationId xmlns:p14="http://schemas.microsoft.com/office/powerpoint/2010/main" val="31205905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p:txBody>
          <a:bodyPr/>
          <a:lstStyle>
            <a:lvl1pPr algn="l"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lgn="l"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lgn="l"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lgn="l"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lgn="l"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4F25D459-0895-4EC2-9445-0AE46380FFE9}" type="slidenum">
              <a:rPr lang="en-US" altLang="zh-TW" sz="1400" smtClean="0">
                <a:solidFill>
                  <a:srgbClr val="AD1F1F"/>
                </a:solidFill>
                <a:latin typeface="Times New Roman" panose="02020603050405020304" pitchFamily="18" charset="0"/>
              </a:rPr>
              <a:pPr algn="r" eaLnBrk="1" hangingPunct="1">
                <a:spcBef>
                  <a:spcPct val="0"/>
                </a:spcBef>
                <a:buClrTx/>
                <a:buSzTx/>
                <a:buFontTx/>
                <a:buNone/>
                <a:defRPr/>
              </a:pPr>
              <a:t>37</a:t>
            </a:fld>
            <a:endParaRPr lang="en-US" altLang="zh-TW" sz="1400">
              <a:solidFill>
                <a:srgbClr val="AD1F1F"/>
              </a:solidFill>
              <a:latin typeface="Times New Roman" panose="02020603050405020304" pitchFamily="18" charset="0"/>
            </a:endParaRPr>
          </a:p>
        </p:txBody>
      </p:sp>
      <p:sp>
        <p:nvSpPr>
          <p:cNvPr id="8" name="Rectangle 11"/>
          <p:cNvSpPr>
            <a:spLocks noChangeArrowheads="1"/>
          </p:cNvSpPr>
          <p:nvPr/>
        </p:nvSpPr>
        <p:spPr bwMode="auto">
          <a:xfrm>
            <a:off x="395536" y="1052736"/>
            <a:ext cx="8488052" cy="2592288"/>
          </a:xfrm>
          <a:prstGeom prst="rect">
            <a:avLst/>
          </a:prstGeom>
          <a:noFill/>
          <a:ln w="9525">
            <a:noFill/>
            <a:miter lim="800000"/>
            <a:headEnd/>
            <a:tailEnd/>
          </a:ln>
          <a:effectLst/>
        </p:spPr>
        <p:txBody>
          <a:bodyPr/>
          <a:lstStyle/>
          <a:p>
            <a:pPr marL="261938" indent="-261938" algn="just" eaLnBrk="1" hangingPunct="1">
              <a:lnSpc>
                <a:spcPts val="3200"/>
              </a:lnSpc>
              <a:spcBef>
                <a:spcPts val="0"/>
              </a:spcBef>
              <a:buClr>
                <a:prstClr val="black"/>
              </a:buClr>
              <a:buSzPct val="75000"/>
              <a:buFont typeface="Wingdings" pitchFamily="2" charset="2"/>
              <a:buChar char="l"/>
              <a:defRPr/>
            </a:pPr>
            <a:r>
              <a:rPr lang="zh-TW" altLang="en-US" sz="2800" b="1" spc="-100" smtClean="0">
                <a:solidFill>
                  <a:srgbClr val="000066"/>
                </a:solidFill>
                <a:latin typeface="微軟正黑體" panose="020B0604030504040204" pitchFamily="34" charset="-120"/>
                <a:ea typeface="微軟正黑體" panose="020B0604030504040204" pitchFamily="34" charset="-120"/>
              </a:rPr>
              <a:t>採購法施行細則第</a:t>
            </a:r>
            <a:r>
              <a:rPr lang="en-US" altLang="zh-TW" sz="2800" b="1" spc="-100" smtClean="0">
                <a:solidFill>
                  <a:srgbClr val="000066"/>
                </a:solidFill>
                <a:latin typeface="微軟正黑體" panose="020B0604030504040204" pitchFamily="34" charset="-120"/>
                <a:ea typeface="微軟正黑體" panose="020B0604030504040204" pitchFamily="34" charset="-120"/>
              </a:rPr>
              <a:t>6</a:t>
            </a:r>
            <a:r>
              <a:rPr lang="zh-TW" altLang="en-US" sz="2800" b="1" spc="-100" smtClean="0">
                <a:solidFill>
                  <a:srgbClr val="000066"/>
                </a:solidFill>
                <a:latin typeface="微軟正黑體" panose="020B0604030504040204" pitchFamily="34" charset="-120"/>
                <a:ea typeface="微軟正黑體" panose="020B0604030504040204" pitchFamily="34" charset="-120"/>
              </a:rPr>
              <a:t>條第</a:t>
            </a:r>
            <a:r>
              <a:rPr lang="en-US" altLang="zh-TW" sz="2800" b="1" spc="-100" smtClean="0">
                <a:solidFill>
                  <a:srgbClr val="000066"/>
                </a:solidFill>
                <a:latin typeface="微軟正黑體" panose="020B0604030504040204" pitchFamily="34" charset="-120"/>
                <a:ea typeface="微軟正黑體" panose="020B0604030504040204" pitchFamily="34" charset="-120"/>
              </a:rPr>
              <a:t>3</a:t>
            </a:r>
            <a:r>
              <a:rPr lang="zh-TW" altLang="en-US" sz="2800" b="1" spc="-100" smtClean="0">
                <a:solidFill>
                  <a:srgbClr val="000066"/>
                </a:solidFill>
                <a:latin typeface="微軟正黑體" panose="020B0604030504040204" pitchFamily="34" charset="-120"/>
                <a:ea typeface="微軟正黑體" panose="020B0604030504040204" pitchFamily="34" charset="-120"/>
              </a:rPr>
              <a:t>款</a:t>
            </a:r>
            <a:endParaRPr lang="zh-TW" altLang="en-US" sz="2800" b="1" spc="-100" dirty="0">
              <a:solidFill>
                <a:srgbClr val="800000"/>
              </a:solidFill>
              <a:latin typeface="微軟正黑體" panose="020B0604030504040204" pitchFamily="34" charset="-120"/>
              <a:ea typeface="微軟正黑體" panose="020B0604030504040204" pitchFamily="34" charset="-120"/>
            </a:endParaRPr>
          </a:p>
          <a:p>
            <a:pPr marL="0" lvl="1" indent="358775" algn="just" eaLnBrk="1" hangingPunct="1">
              <a:lnSpc>
                <a:spcPts val="3200"/>
              </a:lnSpc>
              <a:spcBef>
                <a:spcPts val="0"/>
              </a:spcBef>
              <a:buClr>
                <a:srgbClr val="006600"/>
              </a:buClr>
              <a:buSzPct val="75000"/>
              <a:tabLst>
                <a:tab pos="901700" algn="l"/>
              </a:tabLst>
              <a:defRPr/>
            </a:pPr>
            <a:r>
              <a:rPr lang="zh-TW" altLang="en-US" sz="2800" b="1">
                <a:solidFill>
                  <a:srgbClr val="0000FF"/>
                </a:solidFill>
                <a:latin typeface="微軟正黑體" panose="020B0604030504040204" pitchFamily="34" charset="-120"/>
                <a:ea typeface="微軟正黑體" panose="020B0604030504040204" pitchFamily="34" charset="-120"/>
              </a:rPr>
              <a:t>招標文件</a:t>
            </a:r>
            <a:r>
              <a:rPr lang="zh-TW" altLang="en-US" sz="2800" b="1" u="sng">
                <a:solidFill>
                  <a:srgbClr val="006600"/>
                </a:solidFill>
                <a:latin typeface="微軟正黑體" panose="020B0604030504040204" pitchFamily="34" charset="-120"/>
                <a:ea typeface="微軟正黑體" panose="020B0604030504040204" pitchFamily="34" charset="-120"/>
              </a:rPr>
              <a:t>含有選購或後續擴充項目</a:t>
            </a:r>
            <a:r>
              <a:rPr lang="zh-TW" altLang="en-US" sz="2800" b="1">
                <a:solidFill>
                  <a:srgbClr val="0000FF"/>
                </a:solidFill>
                <a:latin typeface="微軟正黑體" panose="020B0604030504040204" pitchFamily="34" charset="-120"/>
                <a:ea typeface="微軟正黑體" panose="020B0604030504040204" pitchFamily="34" charset="-120"/>
              </a:rPr>
              <a:t>者，</a:t>
            </a:r>
            <a:r>
              <a:rPr lang="zh-TW" altLang="en-US" sz="2800" b="1" u="sng">
                <a:solidFill>
                  <a:srgbClr val="006600"/>
                </a:solidFill>
                <a:latin typeface="微軟正黑體" panose="020B0604030504040204" pitchFamily="34" charset="-120"/>
                <a:ea typeface="微軟正黑體" panose="020B0604030504040204" pitchFamily="34" charset="-120"/>
              </a:rPr>
              <a:t>應將</a:t>
            </a:r>
            <a:r>
              <a:rPr lang="zh-TW" altLang="en-US" sz="2800" b="1">
                <a:solidFill>
                  <a:srgbClr val="0000FF"/>
                </a:solidFill>
                <a:latin typeface="微軟正黑體" panose="020B0604030504040204" pitchFamily="34" charset="-120"/>
                <a:ea typeface="微軟正黑體" panose="020B0604030504040204" pitchFamily="34" charset="-120"/>
              </a:rPr>
              <a:t>預估選購或擴充項目</a:t>
            </a:r>
            <a:r>
              <a:rPr lang="zh-TW" altLang="en-US" sz="2800" b="1" u="sng">
                <a:solidFill>
                  <a:srgbClr val="006600"/>
                </a:solidFill>
                <a:latin typeface="微軟正黑體" panose="020B0604030504040204" pitchFamily="34" charset="-120"/>
                <a:ea typeface="微軟正黑體" panose="020B0604030504040204" pitchFamily="34" charset="-120"/>
              </a:rPr>
              <a:t>所需金額計入</a:t>
            </a:r>
            <a:r>
              <a:rPr lang="zh-TW" altLang="en-US" sz="2800" b="1" smtClean="0">
                <a:solidFill>
                  <a:srgbClr val="0000FF"/>
                </a:solidFill>
                <a:latin typeface="微軟正黑體" panose="020B0604030504040204" pitchFamily="34" charset="-120"/>
                <a:ea typeface="微軟正黑體" panose="020B0604030504040204" pitchFamily="34" charset="-120"/>
              </a:rPr>
              <a:t>。</a:t>
            </a:r>
            <a:endParaRPr lang="en-US" altLang="zh-TW" sz="2800" b="1" smtClean="0">
              <a:solidFill>
                <a:srgbClr val="0000FF"/>
              </a:solidFill>
              <a:latin typeface="微軟正黑體" panose="020B0604030504040204" pitchFamily="34" charset="-120"/>
              <a:ea typeface="微軟正黑體" panose="020B0604030504040204" pitchFamily="34" charset="-120"/>
            </a:endParaRPr>
          </a:p>
          <a:p>
            <a:pPr marL="261938" indent="-261938" algn="just" eaLnBrk="1" hangingPunct="1">
              <a:lnSpc>
                <a:spcPts val="3200"/>
              </a:lnSpc>
              <a:spcBef>
                <a:spcPts val="0"/>
              </a:spcBef>
              <a:buClr>
                <a:prstClr val="black"/>
              </a:buClr>
              <a:buSzPct val="75000"/>
              <a:buFont typeface="Wingdings" pitchFamily="2" charset="2"/>
              <a:buChar char="l"/>
              <a:defRPr/>
            </a:pPr>
            <a:r>
              <a:rPr lang="zh-TW" altLang="en-US" sz="2800" b="1" spc="-100">
                <a:solidFill>
                  <a:srgbClr val="000066"/>
                </a:solidFill>
                <a:latin typeface="微軟正黑體" panose="020B0604030504040204" pitchFamily="34" charset="-120"/>
                <a:ea typeface="微軟正黑體" panose="020B0604030504040204" pitchFamily="34" charset="-120"/>
              </a:rPr>
              <a:t>採購</a:t>
            </a:r>
            <a:r>
              <a:rPr lang="zh-TW" altLang="en-US" sz="2800" b="1" spc="-100" smtClean="0">
                <a:solidFill>
                  <a:srgbClr val="000066"/>
                </a:solidFill>
                <a:latin typeface="微軟正黑體" panose="020B0604030504040204" pitchFamily="34" charset="-120"/>
                <a:ea typeface="微軟正黑體" panose="020B0604030504040204" pitchFamily="34" charset="-120"/>
              </a:rPr>
              <a:t>法第</a:t>
            </a:r>
            <a:r>
              <a:rPr lang="en-US" altLang="zh-TW" sz="2800" b="1" spc="-100" smtClean="0">
                <a:solidFill>
                  <a:srgbClr val="000066"/>
                </a:solidFill>
                <a:latin typeface="微軟正黑體" panose="020B0604030504040204" pitchFamily="34" charset="-120"/>
                <a:ea typeface="微軟正黑體" panose="020B0604030504040204" pitchFamily="34" charset="-120"/>
              </a:rPr>
              <a:t>22</a:t>
            </a:r>
            <a:r>
              <a:rPr lang="zh-TW" altLang="en-US" sz="2800" b="1" spc="-100" smtClean="0">
                <a:solidFill>
                  <a:srgbClr val="000066"/>
                </a:solidFill>
                <a:latin typeface="微軟正黑體" panose="020B0604030504040204" pitchFamily="34" charset="-120"/>
                <a:ea typeface="微軟正黑體" panose="020B0604030504040204" pitchFamily="34" charset="-120"/>
              </a:rPr>
              <a:t>條第</a:t>
            </a:r>
            <a:r>
              <a:rPr lang="en-US" altLang="zh-TW" sz="2800" b="1" spc="-100" smtClean="0">
                <a:solidFill>
                  <a:srgbClr val="000066"/>
                </a:solidFill>
                <a:latin typeface="微軟正黑體" panose="020B0604030504040204" pitchFamily="34" charset="-120"/>
                <a:ea typeface="微軟正黑體" panose="020B0604030504040204" pitchFamily="34" charset="-120"/>
              </a:rPr>
              <a:t>1</a:t>
            </a:r>
            <a:r>
              <a:rPr lang="zh-TW" altLang="en-US" sz="2800" b="1" spc="-100" smtClean="0">
                <a:solidFill>
                  <a:srgbClr val="000066"/>
                </a:solidFill>
                <a:latin typeface="微軟正黑體" panose="020B0604030504040204" pitchFamily="34" charset="-120"/>
                <a:ea typeface="微軟正黑體" panose="020B0604030504040204" pitchFamily="34" charset="-120"/>
              </a:rPr>
              <a:t>項第</a:t>
            </a:r>
            <a:r>
              <a:rPr lang="en-US" altLang="zh-TW" sz="2800" b="1" spc="-100" smtClean="0">
                <a:solidFill>
                  <a:srgbClr val="000066"/>
                </a:solidFill>
                <a:latin typeface="微軟正黑體" panose="020B0604030504040204" pitchFamily="34" charset="-120"/>
                <a:ea typeface="微軟正黑體" panose="020B0604030504040204" pitchFamily="34" charset="-120"/>
              </a:rPr>
              <a:t>7</a:t>
            </a:r>
            <a:r>
              <a:rPr lang="zh-TW" altLang="en-US" sz="2800" b="1" spc="-100" smtClean="0">
                <a:solidFill>
                  <a:srgbClr val="000066"/>
                </a:solidFill>
                <a:latin typeface="微軟正黑體" panose="020B0604030504040204" pitchFamily="34" charset="-120"/>
                <a:ea typeface="微軟正黑體" panose="020B0604030504040204" pitchFamily="34" charset="-120"/>
              </a:rPr>
              <a:t>款</a:t>
            </a:r>
            <a:endParaRPr lang="zh-TW" altLang="en-US" sz="2800" b="1" spc="-100">
              <a:solidFill>
                <a:srgbClr val="800000"/>
              </a:solidFill>
              <a:latin typeface="微軟正黑體" panose="020B0604030504040204" pitchFamily="34" charset="-120"/>
              <a:ea typeface="微軟正黑體" panose="020B0604030504040204" pitchFamily="34" charset="-120"/>
            </a:endParaRPr>
          </a:p>
          <a:p>
            <a:pPr marL="0" lvl="1" indent="358775" algn="just" eaLnBrk="1" hangingPunct="1">
              <a:lnSpc>
                <a:spcPts val="3200"/>
              </a:lnSpc>
              <a:spcBef>
                <a:spcPts val="0"/>
              </a:spcBef>
              <a:buClr>
                <a:srgbClr val="006600"/>
              </a:buClr>
              <a:buSzPct val="75000"/>
              <a:tabLst>
                <a:tab pos="901700" algn="l"/>
              </a:tabLst>
              <a:defRPr/>
            </a:pPr>
            <a:r>
              <a:rPr lang="zh-TW" altLang="en-US" sz="2800" b="1">
                <a:solidFill>
                  <a:srgbClr val="0000FF"/>
                </a:solidFill>
                <a:latin typeface="微軟正黑體" panose="020B0604030504040204" pitchFamily="34" charset="-120"/>
                <a:ea typeface="微軟正黑體" panose="020B0604030504040204" pitchFamily="34" charset="-120"/>
              </a:rPr>
              <a:t>原有採購之</a:t>
            </a:r>
            <a:r>
              <a:rPr lang="zh-TW" altLang="en-US" sz="2800" b="1" u="sng">
                <a:solidFill>
                  <a:srgbClr val="006600"/>
                </a:solidFill>
                <a:latin typeface="微軟正黑體" panose="020B0604030504040204" pitchFamily="34" charset="-120"/>
                <a:ea typeface="微軟正黑體" panose="020B0604030504040204" pitchFamily="34" charset="-120"/>
              </a:rPr>
              <a:t>後續擴充</a:t>
            </a:r>
            <a:r>
              <a:rPr lang="zh-TW" altLang="en-US" sz="2800" b="1">
                <a:solidFill>
                  <a:srgbClr val="0000FF"/>
                </a:solidFill>
                <a:latin typeface="微軟正黑體" panose="020B0604030504040204" pitchFamily="34" charset="-120"/>
                <a:ea typeface="微軟正黑體" panose="020B0604030504040204" pitchFamily="34" charset="-120"/>
              </a:rPr>
              <a:t>，且已於</a:t>
            </a:r>
            <a:r>
              <a:rPr lang="zh-TW" altLang="en-US" sz="2800" b="1" u="sng">
                <a:solidFill>
                  <a:srgbClr val="006600"/>
                </a:solidFill>
                <a:latin typeface="微軟正黑體" panose="020B0604030504040204" pitchFamily="34" charset="-120"/>
                <a:ea typeface="微軟正黑體" panose="020B0604030504040204" pitchFamily="34" charset="-120"/>
              </a:rPr>
              <a:t>原招標公告及招標文件敘明擴充</a:t>
            </a:r>
            <a:r>
              <a:rPr lang="zh-TW" altLang="en-US" sz="2800" b="1">
                <a:solidFill>
                  <a:srgbClr val="0000FF"/>
                </a:solidFill>
                <a:latin typeface="微軟正黑體" panose="020B0604030504040204" pitchFamily="34" charset="-120"/>
                <a:ea typeface="微軟正黑體" panose="020B0604030504040204" pitchFamily="34" charset="-120"/>
              </a:rPr>
              <a:t>之</a:t>
            </a:r>
            <a:r>
              <a:rPr lang="zh-TW" altLang="en-US" sz="2800" b="1" u="sng">
                <a:solidFill>
                  <a:srgbClr val="006600"/>
                </a:solidFill>
                <a:latin typeface="微軟正黑體" panose="020B0604030504040204" pitchFamily="34" charset="-120"/>
                <a:ea typeface="微軟正黑體" panose="020B0604030504040204" pitchFamily="34" charset="-120"/>
              </a:rPr>
              <a:t>期間、金額或數量</a:t>
            </a:r>
            <a:r>
              <a:rPr lang="zh-TW" altLang="en-US" sz="2800" b="1">
                <a:solidFill>
                  <a:srgbClr val="0000FF"/>
                </a:solidFill>
                <a:latin typeface="微軟正黑體" panose="020B0604030504040204" pitchFamily="34" charset="-120"/>
                <a:ea typeface="微軟正黑體" panose="020B0604030504040204" pitchFamily="34" charset="-120"/>
              </a:rPr>
              <a:t>者。</a:t>
            </a:r>
            <a:endParaRPr lang="zh-TW" altLang="en-US" sz="2800" b="1" spc="-100">
              <a:solidFill>
                <a:srgbClr val="006600"/>
              </a:solidFill>
              <a:latin typeface="微軟正黑體" panose="020B0604030504040204" pitchFamily="34" charset="-120"/>
              <a:ea typeface="微軟正黑體" panose="020B0604030504040204" pitchFamily="34" charset="-120"/>
            </a:endParaRPr>
          </a:p>
        </p:txBody>
      </p:sp>
      <p:sp>
        <p:nvSpPr>
          <p:cNvPr id="7" name="書卷 (水平) 6">
            <a:extLst/>
          </p:cNvPr>
          <p:cNvSpPr/>
          <p:nvPr/>
        </p:nvSpPr>
        <p:spPr>
          <a:xfrm>
            <a:off x="539552" y="241190"/>
            <a:ext cx="3456384" cy="787882"/>
          </a:xfrm>
          <a:prstGeom prst="horizontalScroll">
            <a:avLst/>
          </a:prstGeom>
          <a:solidFill>
            <a:srgbClr val="0000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smtClean="0">
                <a:solidFill>
                  <a:prstClr val="white"/>
                </a:solidFill>
                <a:latin typeface="微軟正黑體" panose="020B0604030504040204" pitchFamily="34" charset="-120"/>
                <a:cs typeface="Times New Roman" panose="02020603050405020304" pitchFamily="18" charset="0"/>
              </a:rPr>
              <a:t>保留未來增購權利</a:t>
            </a:r>
            <a:endParaRPr lang="zh-TW" altLang="en-US" sz="2800" b="1" dirty="0">
              <a:solidFill>
                <a:prstClr val="white"/>
              </a:solidFill>
              <a:latin typeface="微軟正黑體" panose="020B0604030504040204" pitchFamily="34" charset="-120"/>
              <a:cs typeface="Times New Roman" panose="02020603050405020304" pitchFamily="18" charset="0"/>
            </a:endParaRPr>
          </a:p>
        </p:txBody>
      </p:sp>
      <p:sp>
        <p:nvSpPr>
          <p:cNvPr id="6" name="Rectangle 11"/>
          <p:cNvSpPr>
            <a:spLocks noChangeArrowheads="1"/>
          </p:cNvSpPr>
          <p:nvPr/>
        </p:nvSpPr>
        <p:spPr bwMode="auto">
          <a:xfrm>
            <a:off x="332420" y="3717032"/>
            <a:ext cx="8632068" cy="2232248"/>
          </a:xfrm>
          <a:prstGeom prst="rect">
            <a:avLst/>
          </a:prstGeom>
          <a:noFill/>
          <a:ln w="9525">
            <a:noFill/>
            <a:miter lim="800000"/>
            <a:headEnd/>
            <a:tailEnd/>
          </a:ln>
          <a:effectLst/>
        </p:spPr>
        <p:txBody>
          <a:bodyPr/>
          <a:lstStyle/>
          <a:p>
            <a:pPr marL="266700" indent="-266700" algn="just" eaLnBrk="1" hangingPunct="1">
              <a:lnSpc>
                <a:spcPts val="4100"/>
              </a:lnSpc>
              <a:spcBef>
                <a:spcPts val="0"/>
              </a:spcBef>
              <a:buClr>
                <a:srgbClr val="660033"/>
              </a:buClr>
              <a:buSzPct val="75000"/>
              <a:buFont typeface="Wingdings" panose="05000000000000000000" pitchFamily="2" charset="2"/>
              <a:buChar char="n"/>
              <a:defRPr/>
            </a:pPr>
            <a:r>
              <a:rPr lang="zh-TW" altLang="en-US" sz="2800" b="1" spc="-100" smtClean="0">
                <a:solidFill>
                  <a:srgbClr val="000066"/>
                </a:solidFill>
                <a:latin typeface="微軟正黑體" panose="020B0604030504040204" pitchFamily="34" charset="-120"/>
                <a:ea typeface="微軟正黑體" panose="020B0604030504040204" pitchFamily="34" charset="-120"/>
              </a:rPr>
              <a:t>投標須知範本第</a:t>
            </a:r>
            <a:r>
              <a:rPr lang="en-US" altLang="zh-TW" sz="2800" b="1" spc="-100" smtClean="0">
                <a:solidFill>
                  <a:srgbClr val="000066"/>
                </a:solidFill>
                <a:latin typeface="微軟正黑體" panose="020B0604030504040204" pitchFamily="34" charset="-120"/>
                <a:ea typeface="微軟正黑體" panose="020B0604030504040204" pitchFamily="34" charset="-120"/>
              </a:rPr>
              <a:t>62</a:t>
            </a:r>
            <a:r>
              <a:rPr lang="zh-TW" altLang="en-US" sz="2800" b="1" spc="-100" smtClean="0">
                <a:solidFill>
                  <a:srgbClr val="000066"/>
                </a:solidFill>
                <a:latin typeface="微軟正黑體" panose="020B0604030504040204" pitchFamily="34" charset="-120"/>
                <a:ea typeface="微軟正黑體" panose="020B0604030504040204" pitchFamily="34" charset="-120"/>
              </a:rPr>
              <a:t>點</a:t>
            </a:r>
            <a:endParaRPr lang="en-US" altLang="zh-TW" sz="2800" b="1" spc="-100" smtClean="0">
              <a:solidFill>
                <a:srgbClr val="000066"/>
              </a:solidFill>
              <a:latin typeface="微軟正黑體" panose="020B0604030504040204" pitchFamily="34" charset="-120"/>
              <a:ea typeface="微軟正黑體" panose="020B0604030504040204" pitchFamily="34" charset="-120"/>
            </a:endParaRPr>
          </a:p>
          <a:p>
            <a:pPr marL="541338" indent="-541338" algn="just" eaLnBrk="1" hangingPunct="1">
              <a:lnSpc>
                <a:spcPts val="2800"/>
              </a:lnSpc>
              <a:spcBef>
                <a:spcPts val="0"/>
              </a:spcBef>
              <a:buClr>
                <a:srgbClr val="660033"/>
              </a:buClr>
              <a:buSzPct val="75000"/>
              <a:defRPr/>
            </a:pPr>
            <a:r>
              <a:rPr lang="zh-TW" altLang="en-US" b="1" spc="-100" smtClean="0">
                <a:solidFill>
                  <a:srgbClr val="0000FF"/>
                </a:solidFill>
                <a:latin typeface="微軟正黑體" panose="020B0604030504040204" pitchFamily="34" charset="-120"/>
                <a:ea typeface="微軟正黑體" panose="020B0604030504040204" pitchFamily="34" charset="-120"/>
              </a:rPr>
              <a:t>六十二、本</a:t>
            </a:r>
            <a:r>
              <a:rPr lang="zh-TW" altLang="en-US" b="1" spc="-100">
                <a:solidFill>
                  <a:srgbClr val="0000FF"/>
                </a:solidFill>
                <a:latin typeface="微軟正黑體" panose="020B0604030504040204" pitchFamily="34" charset="-120"/>
                <a:ea typeface="微軟正黑體" panose="020B0604030504040204" pitchFamily="34" charset="-120"/>
              </a:rPr>
              <a:t>採購保留未來向得標廠商增購之權利，擬增購之項目及內容</a:t>
            </a:r>
            <a:r>
              <a:rPr lang="en-US" altLang="zh-TW" b="1" spc="-100">
                <a:solidFill>
                  <a:srgbClr val="0000FF"/>
                </a:solidFill>
                <a:latin typeface="微軟正黑體" panose="020B0604030504040204" pitchFamily="34" charset="-120"/>
                <a:ea typeface="微軟正黑體" panose="020B0604030504040204" pitchFamily="34" charset="-120"/>
              </a:rPr>
              <a:t>(</a:t>
            </a:r>
            <a:r>
              <a:rPr lang="zh-TW" altLang="en-US" b="1" spc="-100">
                <a:solidFill>
                  <a:srgbClr val="0000FF"/>
                </a:solidFill>
                <a:latin typeface="微軟正黑體" panose="020B0604030504040204" pitchFamily="34" charset="-120"/>
                <a:ea typeface="微軟正黑體" panose="020B0604030504040204" pitchFamily="34" charset="-120"/>
              </a:rPr>
              <a:t>請載明擴充之期間、金額或數量上限，並應將預估選購或擴充項目所需金額計入採購金額。未保留增購權利者免填</a:t>
            </a:r>
            <a:r>
              <a:rPr lang="en-US" altLang="zh-TW" b="1" spc="-100">
                <a:solidFill>
                  <a:srgbClr val="0000FF"/>
                </a:solidFill>
                <a:latin typeface="微軟正黑體" panose="020B0604030504040204" pitchFamily="34" charset="-120"/>
                <a:ea typeface="微軟正黑體" panose="020B0604030504040204" pitchFamily="34" charset="-120"/>
              </a:rPr>
              <a:t>)</a:t>
            </a:r>
          </a:p>
          <a:p>
            <a:pPr marL="541338" algn="just" eaLnBrk="1" hangingPunct="1">
              <a:lnSpc>
                <a:spcPts val="2800"/>
              </a:lnSpc>
              <a:spcBef>
                <a:spcPts val="0"/>
              </a:spcBef>
              <a:buClr>
                <a:srgbClr val="660033"/>
              </a:buClr>
              <a:buSzPct val="75000"/>
              <a:defRPr/>
            </a:pPr>
            <a:r>
              <a:rPr lang="zh-TW" altLang="en-US" b="1" spc="-100">
                <a:solidFill>
                  <a:srgbClr val="0000FF"/>
                </a:solidFill>
                <a:latin typeface="微軟正黑體" panose="020B0604030504040204" pitchFamily="34" charset="-120"/>
                <a:ea typeface="微軟正黑體" panose="020B0604030504040204" pitchFamily="34" charset="-120"/>
              </a:rPr>
              <a:t>擬保留擴充之期間、金額或數量（項目）：</a:t>
            </a:r>
            <a:r>
              <a:rPr lang="zh-TW" altLang="en-US" b="1" u="sng" spc="-100">
                <a:solidFill>
                  <a:srgbClr val="0000FF"/>
                </a:solidFill>
                <a:latin typeface="微軟正黑體" panose="020B0604030504040204" pitchFamily="34" charset="-120"/>
                <a:ea typeface="微軟正黑體" panose="020B0604030504040204" pitchFamily="34" charset="-120"/>
              </a:rPr>
              <a:t>                    </a:t>
            </a:r>
            <a:r>
              <a:rPr lang="zh-TW" altLang="en-US" b="1" spc="-100">
                <a:solidFill>
                  <a:srgbClr val="0000FF"/>
                </a:solidFill>
                <a:latin typeface="微軟正黑體" panose="020B0604030504040204" pitchFamily="34" charset="-120"/>
                <a:ea typeface="微軟正黑體" panose="020B0604030504040204" pitchFamily="34" charset="-120"/>
              </a:rPr>
              <a:t>。</a:t>
            </a:r>
            <a:endParaRPr lang="zh-TW" altLang="en-US" b="1" spc="-100" smtClean="0">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12946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7A9142BE-AFB7-4381-8A6D-42676BBEFDDC}" type="slidenum">
              <a:rPr lang="en-US" altLang="zh-TW" sz="1400" smtClean="0">
                <a:solidFill>
                  <a:srgbClr val="AD1F1F"/>
                </a:solidFill>
                <a:latin typeface="Times New Roman" panose="02020603050405020304" pitchFamily="18" charset="0"/>
              </a:rPr>
              <a:pPr>
                <a:spcBef>
                  <a:spcPct val="0"/>
                </a:spcBef>
                <a:buClrTx/>
                <a:buSzTx/>
                <a:buFontTx/>
                <a:buNone/>
                <a:defRPr/>
              </a:pPr>
              <a:t>38</a:t>
            </a:fld>
            <a:endParaRPr lang="en-US" altLang="zh-TW" sz="1400" smtClean="0">
              <a:solidFill>
                <a:srgbClr val="AD1F1F"/>
              </a:solidFill>
              <a:latin typeface="Times New Roman" panose="02020603050405020304" pitchFamily="18" charset="0"/>
            </a:endParaRPr>
          </a:p>
        </p:txBody>
      </p:sp>
      <p:sp>
        <p:nvSpPr>
          <p:cNvPr id="4" name="書卷 (水平) 3">
            <a:extLst/>
          </p:cNvPr>
          <p:cNvSpPr/>
          <p:nvPr/>
        </p:nvSpPr>
        <p:spPr>
          <a:xfrm>
            <a:off x="360040" y="44624"/>
            <a:ext cx="755576" cy="3483768"/>
          </a:xfrm>
          <a:prstGeom prst="horizontalScroll">
            <a:avLst/>
          </a:prstGeom>
          <a:solidFill>
            <a:schemeClr val="tx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smtClean="0">
                <a:solidFill>
                  <a:srgbClr val="0000FF"/>
                </a:solidFill>
                <a:latin typeface="微軟正黑體" panose="020B0604030504040204" pitchFamily="34" charset="-120"/>
                <a:cs typeface="Times New Roman" panose="02020603050405020304" pitchFamily="18" charset="0"/>
              </a:rPr>
              <a:t>新增招標公告</a:t>
            </a:r>
            <a:endParaRPr lang="zh-TW" altLang="en-US" sz="2200" b="1" dirty="0">
              <a:solidFill>
                <a:srgbClr val="C00000"/>
              </a:solidFill>
              <a:latin typeface="微軟正黑體" panose="020B0604030504040204" pitchFamily="34" charset="-120"/>
              <a:cs typeface="Times New Roman" panose="02020603050405020304" pitchFamily="18" charset="0"/>
            </a:endParaRPr>
          </a:p>
        </p:txBody>
      </p:sp>
      <p:pic>
        <p:nvPicPr>
          <p:cNvPr id="3" name="圖片 2"/>
          <p:cNvPicPr>
            <a:picLocks noChangeAspect="1"/>
          </p:cNvPicPr>
          <p:nvPr/>
        </p:nvPicPr>
        <p:blipFill>
          <a:blip r:embed="rId3"/>
          <a:stretch>
            <a:fillRect/>
          </a:stretch>
        </p:blipFill>
        <p:spPr>
          <a:xfrm>
            <a:off x="1331639" y="116631"/>
            <a:ext cx="7746749" cy="6604843"/>
          </a:xfrm>
          <a:prstGeom prst="rect">
            <a:avLst/>
          </a:prstGeom>
          <a:ln w="28575">
            <a:solidFill>
              <a:srgbClr val="800000"/>
            </a:solidFill>
          </a:ln>
        </p:spPr>
      </p:pic>
      <p:sp>
        <p:nvSpPr>
          <p:cNvPr id="10" name="橢圓 9"/>
          <p:cNvSpPr/>
          <p:nvPr/>
        </p:nvSpPr>
        <p:spPr>
          <a:xfrm>
            <a:off x="1474550" y="1556792"/>
            <a:ext cx="937210" cy="50405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11" name="文字方塊 10"/>
          <p:cNvSpPr txBox="1"/>
          <p:nvPr/>
        </p:nvSpPr>
        <p:spPr>
          <a:xfrm>
            <a:off x="4023019" y="2060847"/>
            <a:ext cx="4206581" cy="400110"/>
          </a:xfrm>
          <a:prstGeom prst="rect">
            <a:avLst/>
          </a:prstGeom>
          <a:solidFill>
            <a:schemeClr val="tx2">
              <a:lumMod val="20000"/>
              <a:lumOff val="80000"/>
            </a:schemeClr>
          </a:solidFill>
        </p:spPr>
        <p:txBody>
          <a:bodyPr wrap="square" rtlCol="0">
            <a:spAutoFit/>
          </a:bodyPr>
          <a:lstStyle/>
          <a:p>
            <a:r>
              <a:rPr lang="zh-TW" altLang="en-US" sz="2000" b="1" u="sng">
                <a:solidFill>
                  <a:srgbClr val="000066"/>
                </a:solidFill>
                <a:effectLst>
                  <a:outerShdw blurRad="38100" dist="38100" dir="2700000" algn="tl">
                    <a:srgbClr val="000000">
                      <a:alpha val="43137"/>
                    </a:srgbClr>
                  </a:outerShdw>
                </a:effectLst>
              </a:rPr>
              <a:t>敘明後續擴充之期間、金額或數量</a:t>
            </a:r>
          </a:p>
        </p:txBody>
      </p:sp>
      <p:sp>
        <p:nvSpPr>
          <p:cNvPr id="6" name="向右箭號 5"/>
          <p:cNvSpPr/>
          <p:nvPr/>
        </p:nvSpPr>
        <p:spPr>
          <a:xfrm rot="1152772">
            <a:off x="2451202" y="1816804"/>
            <a:ext cx="1224136" cy="488087"/>
          </a:xfrm>
          <a:prstGeom prst="rightArrow">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15" name="橢圓 14"/>
          <p:cNvSpPr/>
          <p:nvPr/>
        </p:nvSpPr>
        <p:spPr>
          <a:xfrm>
            <a:off x="3202742" y="5085184"/>
            <a:ext cx="4897650" cy="86409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2" name="雲朵形圖說文字 1"/>
          <p:cNvSpPr/>
          <p:nvPr/>
        </p:nvSpPr>
        <p:spPr>
          <a:xfrm>
            <a:off x="5188829" y="3789040"/>
            <a:ext cx="3802771" cy="1440160"/>
          </a:xfrm>
          <a:prstGeom prst="cloudCallout">
            <a:avLst>
              <a:gd name="adj1" fmla="val -25299"/>
              <a:gd name="adj2" fmla="val 64817"/>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800" b="1">
                <a:solidFill>
                  <a:prstClr val="black"/>
                </a:solidFill>
                <a:latin typeface="新細明體" panose="02020500000000000000" pitchFamily="18" charset="-120"/>
                <a:ea typeface="新細明體" panose="02020500000000000000" pitchFamily="18" charset="-120"/>
              </a:rPr>
              <a:t>請誠實填寫，以免貴機關流廢標案件件數及金額大幅增加，績效欠佳，受工程會列管</a:t>
            </a:r>
          </a:p>
        </p:txBody>
      </p:sp>
    </p:spTree>
    <p:extLst>
      <p:ext uri="{BB962C8B-B14F-4D97-AF65-F5344CB8AC3E}">
        <p14:creationId xmlns:p14="http://schemas.microsoft.com/office/powerpoint/2010/main" val="2322288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4793DF3-8AFB-4EAE-B19C-BEC0DB7CBFFE}" type="slidenum">
              <a:rPr lang="en-US" altLang="zh-TW" sz="1400" smtClean="0">
                <a:solidFill>
                  <a:srgbClr val="AD1F1F"/>
                </a:solidFill>
                <a:latin typeface="Times New Roman" panose="02020603050405020304" pitchFamily="18" charset="0"/>
              </a:rPr>
              <a:pPr>
                <a:spcBef>
                  <a:spcPct val="0"/>
                </a:spcBef>
                <a:buClrTx/>
                <a:buSzTx/>
                <a:buFontTx/>
                <a:buNone/>
                <a:defRPr/>
              </a:pPr>
              <a:t>39</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03200" y="584685"/>
            <a:ext cx="8424863" cy="6136790"/>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0000"/>
              </a:spcBef>
              <a:buClr>
                <a:prstClr val="black"/>
              </a:buClr>
              <a:buSzPct val="75000"/>
              <a:buFont typeface="Wingdings" pitchFamily="2" charset="2"/>
              <a:buChar char="l"/>
              <a:defRPr/>
            </a:pPr>
            <a:r>
              <a:rPr lang="zh-TW" altLang="en-US" b="1" smtClean="0">
                <a:solidFill>
                  <a:srgbClr val="0000FF"/>
                </a:solidFill>
                <a:latin typeface="微軟正黑體" panose="020B0604030504040204" pitchFamily="34" charset="-120"/>
                <a:ea typeface="微軟正黑體" panose="020B0604030504040204" pitchFamily="34" charset="-120"/>
              </a:rPr>
              <a:t>採購法第</a:t>
            </a:r>
            <a:r>
              <a:rPr lang="en-US" altLang="zh-TW" b="1">
                <a:solidFill>
                  <a:srgbClr val="0000FF"/>
                </a:solidFill>
                <a:latin typeface="微軟正黑體" panose="020B0604030504040204" pitchFamily="34" charset="-120"/>
                <a:ea typeface="微軟正黑體" panose="020B0604030504040204" pitchFamily="34" charset="-120"/>
              </a:rPr>
              <a:t>22</a:t>
            </a:r>
            <a:r>
              <a:rPr lang="zh-TW" altLang="en-US" b="1" smtClean="0">
                <a:solidFill>
                  <a:srgbClr val="0000FF"/>
                </a:solidFill>
                <a:latin typeface="微軟正黑體" panose="020B0604030504040204" pitchFamily="34" charset="-120"/>
                <a:ea typeface="微軟正黑體" panose="020B0604030504040204" pitchFamily="34" charset="-120"/>
              </a:rPr>
              <a:t>條第</a:t>
            </a:r>
            <a:r>
              <a:rPr lang="en-US" altLang="zh-TW" b="1" smtClean="0">
                <a:solidFill>
                  <a:srgbClr val="0000FF"/>
                </a:solidFill>
                <a:latin typeface="微軟正黑體" panose="020B0604030504040204" pitchFamily="34" charset="-120"/>
                <a:ea typeface="微軟正黑體" panose="020B0604030504040204" pitchFamily="34" charset="-120"/>
              </a:rPr>
              <a:t>1</a:t>
            </a:r>
            <a:r>
              <a:rPr lang="zh-TW" altLang="en-US" b="1" smtClean="0">
                <a:solidFill>
                  <a:srgbClr val="0000FF"/>
                </a:solidFill>
                <a:latin typeface="微軟正黑體" panose="020B0604030504040204" pitchFamily="34" charset="-120"/>
                <a:ea typeface="微軟正黑體" panose="020B0604030504040204" pitchFamily="34" charset="-120"/>
              </a:rPr>
              <a:t>項各款說明：</a:t>
            </a:r>
            <a:endParaRPr lang="en-US" altLang="zh-TW" b="1" smtClean="0">
              <a:solidFill>
                <a:srgbClr val="0000FF"/>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r>
              <a:rPr lang="zh-TW" altLang="en-US" b="1" smtClean="0">
                <a:solidFill>
                  <a:prstClr val="black"/>
                </a:solidFill>
                <a:latin typeface="微軟正黑體" panose="020B0604030504040204" pitchFamily="34" charset="-120"/>
                <a:ea typeface="微軟正黑體" panose="020B0604030504040204" pitchFamily="34" charset="-120"/>
              </a:rPr>
              <a:t>七、</a:t>
            </a:r>
            <a:r>
              <a:rPr lang="zh-TW" altLang="en-US" b="1" smtClean="0">
                <a:solidFill>
                  <a:srgbClr val="C00000"/>
                </a:solidFill>
                <a:latin typeface="微軟正黑體" panose="020B0604030504040204" pitchFamily="34" charset="-120"/>
                <a:ea typeface="微軟正黑體" panose="020B0604030504040204" pitchFamily="34" charset="-120"/>
              </a:rPr>
              <a:t>第</a:t>
            </a:r>
            <a:r>
              <a:rPr lang="en-US" altLang="zh-TW" b="1" smtClean="0">
                <a:solidFill>
                  <a:srgbClr val="C00000"/>
                </a:solidFill>
                <a:latin typeface="微軟正黑體" panose="020B0604030504040204" pitchFamily="34" charset="-120"/>
                <a:ea typeface="微軟正黑體" panose="020B0604030504040204" pitchFamily="34" charset="-120"/>
              </a:rPr>
              <a:t>8</a:t>
            </a:r>
            <a:r>
              <a:rPr lang="zh-TW" altLang="en-US" b="1" smtClean="0">
                <a:solidFill>
                  <a:srgbClr val="C00000"/>
                </a:solidFill>
                <a:latin typeface="微軟正黑體" panose="020B0604030504040204" pitchFamily="34" charset="-120"/>
                <a:ea typeface="微軟正黑體" panose="020B0604030504040204" pitchFamily="34" charset="-120"/>
              </a:rPr>
              <a:t>款：</a:t>
            </a:r>
            <a:r>
              <a:rPr lang="zh-TW" altLang="en-US" b="1" spc="-100">
                <a:solidFill>
                  <a:prstClr val="black"/>
                </a:solidFill>
                <a:latin typeface="微軟正黑體" panose="020B0604030504040204" pitchFamily="34" charset="-120"/>
                <a:ea typeface="微軟正黑體" panose="020B0604030504040204" pitchFamily="34" charset="-120"/>
              </a:rPr>
              <a:t>適用</a:t>
            </a:r>
            <a:r>
              <a:rPr lang="zh-TW" altLang="en-US" b="1" spc="-100" smtClean="0">
                <a:solidFill>
                  <a:prstClr val="black"/>
                </a:solidFill>
                <a:latin typeface="微軟正黑體" panose="020B0604030504040204" pitchFamily="34" charset="-120"/>
                <a:ea typeface="微軟正黑體" panose="020B0604030504040204" pitchFamily="34" charset="-120"/>
              </a:rPr>
              <a:t>情形例如</a:t>
            </a:r>
            <a:r>
              <a:rPr lang="zh-TW" altLang="en-US" b="1" spc="-100">
                <a:solidFill>
                  <a:prstClr val="black"/>
                </a:solidFill>
                <a:latin typeface="微軟正黑體" panose="020B0604030504040204" pitchFamily="34" charset="-120"/>
                <a:ea typeface="微軟正黑體" panose="020B0604030504040204" pitchFamily="34" charset="-120"/>
              </a:rPr>
              <a:t>：在藝術品拍賣會採購典藏文物、公營授信銀行參加法院拍賣案件之投標。</a:t>
            </a:r>
            <a:endParaRPr lang="en-US" altLang="zh-TW" b="1" spc="-100" smtClean="0">
              <a:solidFill>
                <a:prstClr val="black"/>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r>
              <a:rPr lang="zh-TW" altLang="en-US" b="1" smtClean="0">
                <a:solidFill>
                  <a:prstClr val="black"/>
                </a:solidFill>
                <a:latin typeface="微軟正黑體" panose="020B0604030504040204" pitchFamily="34" charset="-120"/>
                <a:ea typeface="微軟正黑體" panose="020B0604030504040204" pitchFamily="34" charset="-120"/>
              </a:rPr>
              <a:t>八、</a:t>
            </a:r>
            <a:r>
              <a:rPr lang="zh-TW" altLang="en-US" b="1" smtClean="0">
                <a:solidFill>
                  <a:srgbClr val="C00000"/>
                </a:solidFill>
                <a:latin typeface="微軟正黑體" panose="020B0604030504040204" pitchFamily="34" charset="-120"/>
                <a:ea typeface="微軟正黑體" panose="020B0604030504040204" pitchFamily="34" charset="-120"/>
              </a:rPr>
              <a:t>第</a:t>
            </a:r>
            <a:r>
              <a:rPr lang="en-US" altLang="zh-TW" b="1" smtClean="0">
                <a:solidFill>
                  <a:srgbClr val="C00000"/>
                </a:solidFill>
                <a:latin typeface="微軟正黑體" panose="020B0604030504040204" pitchFamily="34" charset="-120"/>
                <a:ea typeface="微軟正黑體" panose="020B0604030504040204" pitchFamily="34" charset="-120"/>
              </a:rPr>
              <a:t>9</a:t>
            </a:r>
            <a:r>
              <a:rPr lang="zh-TW" altLang="en-US" b="1" smtClean="0">
                <a:solidFill>
                  <a:srgbClr val="C00000"/>
                </a:solidFill>
                <a:latin typeface="微軟正黑體" panose="020B0604030504040204" pitchFamily="34" charset="-120"/>
                <a:ea typeface="微軟正黑體" panose="020B0604030504040204" pitchFamily="34" charset="-120"/>
              </a:rPr>
              <a:t>、</a:t>
            </a:r>
            <a:r>
              <a:rPr lang="en-US" altLang="zh-TW" b="1" smtClean="0">
                <a:solidFill>
                  <a:srgbClr val="C00000"/>
                </a:solidFill>
                <a:latin typeface="微軟正黑體" panose="020B0604030504040204" pitchFamily="34" charset="-120"/>
                <a:ea typeface="微軟正黑體" panose="020B0604030504040204" pitchFamily="34" charset="-120"/>
              </a:rPr>
              <a:t>10</a:t>
            </a:r>
            <a:r>
              <a:rPr lang="zh-TW" altLang="en-US" b="1" smtClean="0">
                <a:solidFill>
                  <a:srgbClr val="C00000"/>
                </a:solidFill>
                <a:latin typeface="微軟正黑體" panose="020B0604030504040204" pitchFamily="34" charset="-120"/>
                <a:ea typeface="微軟正黑體" panose="020B0604030504040204" pitchFamily="34" charset="-120"/>
              </a:rPr>
              <a:t>、</a:t>
            </a:r>
            <a:r>
              <a:rPr lang="en-US" altLang="zh-TW" b="1" smtClean="0">
                <a:solidFill>
                  <a:srgbClr val="C00000"/>
                </a:solidFill>
                <a:latin typeface="微軟正黑體" panose="020B0604030504040204" pitchFamily="34" charset="-120"/>
                <a:ea typeface="微軟正黑體" panose="020B0604030504040204" pitchFamily="34" charset="-120"/>
              </a:rPr>
              <a:t>11</a:t>
            </a:r>
            <a:r>
              <a:rPr lang="zh-TW" altLang="en-US" b="1" smtClean="0">
                <a:solidFill>
                  <a:srgbClr val="C00000"/>
                </a:solidFill>
                <a:latin typeface="微軟正黑體" panose="020B0604030504040204" pitchFamily="34" charset="-120"/>
                <a:ea typeface="微軟正黑體" panose="020B0604030504040204" pitchFamily="34" charset="-120"/>
              </a:rPr>
              <a:t>款：</a:t>
            </a:r>
            <a:r>
              <a:rPr lang="en-US" altLang="zh-TW" b="1" spc="-100">
                <a:solidFill>
                  <a:prstClr val="black"/>
                </a:solidFill>
                <a:latin typeface="微軟正黑體" panose="020B0604030504040204" pitchFamily="34" charset="-120"/>
                <a:ea typeface="微軟正黑體" panose="020B0604030504040204" pitchFamily="34" charset="-120"/>
              </a:rPr>
              <a:t>110.01.07</a:t>
            </a:r>
            <a:r>
              <a:rPr lang="zh-TW" altLang="en-US" b="1" spc="-100">
                <a:solidFill>
                  <a:prstClr val="black"/>
                </a:solidFill>
                <a:latin typeface="微軟正黑體" panose="020B0604030504040204" pitchFamily="34" charset="-120"/>
                <a:ea typeface="微軟正黑體" panose="020B0604030504040204" pitchFamily="34" charset="-120"/>
              </a:rPr>
              <a:t>工程企字第</a:t>
            </a:r>
            <a:r>
              <a:rPr lang="en-US" altLang="zh-TW" b="1" spc="-100">
                <a:solidFill>
                  <a:prstClr val="black"/>
                </a:solidFill>
                <a:latin typeface="微軟正黑體" panose="020B0604030504040204" pitchFamily="34" charset="-120"/>
                <a:ea typeface="微軟正黑體" panose="020B0604030504040204" pitchFamily="34" charset="-120"/>
              </a:rPr>
              <a:t>1090100963</a:t>
            </a:r>
            <a:r>
              <a:rPr lang="zh-TW" altLang="en-US" b="1" spc="-100" smtClean="0">
                <a:solidFill>
                  <a:prstClr val="black"/>
                </a:solidFill>
                <a:latin typeface="微軟正黑體" panose="020B0604030504040204" pitchFamily="34" charset="-120"/>
                <a:ea typeface="微軟正黑體" panose="020B0604030504040204" pitchFamily="34" charset="-120"/>
              </a:rPr>
              <a:t>號</a:t>
            </a:r>
            <a:r>
              <a:rPr lang="zh-TW" altLang="en-US" b="1" spc="-100">
                <a:solidFill>
                  <a:prstClr val="black"/>
                </a:solidFill>
                <a:latin typeface="微軟正黑體" panose="020B0604030504040204" pitchFamily="34" charset="-120"/>
                <a:ea typeface="微軟正黑體" panose="020B0604030504040204" pitchFamily="34" charset="-120"/>
              </a:rPr>
              <a:t>函略以：</a:t>
            </a:r>
            <a:r>
              <a:rPr lang="en-US" altLang="zh-TW" b="1"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依</a:t>
            </a:r>
            <a:r>
              <a:rPr lang="zh-TW" altLang="en-US" b="1" spc="-100">
                <a:solidFill>
                  <a:prstClr val="black"/>
                </a:solidFill>
                <a:latin typeface="微軟正黑體" panose="020B0604030504040204" pitchFamily="34" charset="-120"/>
                <a:ea typeface="微軟正黑體" panose="020B0604030504040204" pitchFamily="34" charset="-120"/>
              </a:rPr>
              <a:t>上開規定經公開評選或公開徵求方式辦理限制性招標者，</a:t>
            </a:r>
            <a:r>
              <a:rPr lang="zh-TW" altLang="en-US" b="1" u="sng" spc="-100">
                <a:solidFill>
                  <a:srgbClr val="0000FF"/>
                </a:solidFill>
                <a:latin typeface="微軟正黑體" panose="020B0604030504040204" pitchFamily="34" charset="-120"/>
                <a:ea typeface="微軟正黑體" panose="020B0604030504040204" pitchFamily="34" charset="-120"/>
              </a:rPr>
              <a:t>為避免外界誤會其作業程序「未經公告」</a:t>
            </a:r>
            <a:r>
              <a:rPr lang="en-US" altLang="zh-TW" b="1" spc="-100">
                <a:solidFill>
                  <a:prstClr val="black"/>
                </a:solidFill>
                <a:latin typeface="微軟正黑體" panose="020B0604030504040204" pitchFamily="34" charset="-120"/>
                <a:ea typeface="微軟正黑體" panose="020B0604030504040204" pitchFamily="34" charset="-120"/>
              </a:rPr>
              <a:t>(</a:t>
            </a:r>
            <a:r>
              <a:rPr lang="zh-TW" altLang="en-US" b="1" u="sng" spc="-100">
                <a:solidFill>
                  <a:prstClr val="black"/>
                </a:solidFill>
                <a:latin typeface="微軟正黑體" panose="020B0604030504040204" pitchFamily="34" charset="-120"/>
                <a:ea typeface="微軟正黑體" panose="020B0604030504040204" pitchFamily="34" charset="-120"/>
              </a:rPr>
              <a:t>未於政府電子採購網刊登公開評選或公開徵求之招標公告</a:t>
            </a:r>
            <a:r>
              <a:rPr lang="en-US" altLang="zh-TW" b="1" spc="-10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，爰請於對外說明其招標方式時，</a:t>
            </a:r>
            <a:r>
              <a:rPr lang="zh-TW" altLang="en-US" b="1" u="sng" spc="-100">
                <a:solidFill>
                  <a:srgbClr val="0000FF"/>
                </a:solidFill>
                <a:uFill>
                  <a:solidFill>
                    <a:srgbClr val="C00000"/>
                  </a:solidFill>
                </a:uFill>
                <a:latin typeface="微軟正黑體" panose="020B0604030504040204" pitchFamily="34" charset="-120"/>
                <a:ea typeface="微軟正黑體" panose="020B0604030504040204" pitchFamily="34" charset="-120"/>
              </a:rPr>
              <a:t>註明為「經公開評選之限制性招標」或「經公開徵求之限制性招標」，勿僅簡稱為「限制性招標」</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a:t>
            </a:r>
            <a:endParaRPr lang="en-US" altLang="zh-TW" b="1" spc="-100">
              <a:solidFill>
                <a:prstClr val="black"/>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r>
              <a:rPr lang="zh-TW" altLang="en-US" b="1" smtClean="0">
                <a:solidFill>
                  <a:prstClr val="black"/>
                </a:solidFill>
                <a:latin typeface="微軟正黑體" panose="020B0604030504040204" pitchFamily="34" charset="-120"/>
                <a:ea typeface="微軟正黑體" panose="020B0604030504040204" pitchFamily="34" charset="-120"/>
              </a:rPr>
              <a:t>九、</a:t>
            </a:r>
            <a:r>
              <a:rPr lang="zh-TW" altLang="en-US" b="1" smtClean="0">
                <a:solidFill>
                  <a:srgbClr val="C00000"/>
                </a:solidFill>
                <a:latin typeface="微軟正黑體" panose="020B0604030504040204" pitchFamily="34" charset="-120"/>
                <a:ea typeface="微軟正黑體" panose="020B0604030504040204" pitchFamily="34" charset="-120"/>
              </a:rPr>
              <a:t>第</a:t>
            </a:r>
            <a:r>
              <a:rPr lang="en-US" altLang="zh-TW" b="1" smtClean="0">
                <a:solidFill>
                  <a:srgbClr val="C00000"/>
                </a:solidFill>
                <a:latin typeface="微軟正黑體" panose="020B0604030504040204" pitchFamily="34" charset="-120"/>
                <a:ea typeface="微軟正黑體" panose="020B0604030504040204" pitchFamily="34" charset="-120"/>
              </a:rPr>
              <a:t>11</a:t>
            </a:r>
            <a:r>
              <a:rPr lang="zh-TW" altLang="en-US" b="1">
                <a:solidFill>
                  <a:srgbClr val="C00000"/>
                </a:solidFill>
                <a:latin typeface="微軟正黑體" panose="020B0604030504040204" pitchFamily="34" charset="-120"/>
                <a:ea typeface="微軟正黑體" panose="020B0604030504040204" pitchFamily="34" charset="-120"/>
              </a:rPr>
              <a:t>款</a:t>
            </a:r>
            <a:r>
              <a:rPr lang="zh-TW" altLang="en-US" b="1" smtClean="0">
                <a:solidFill>
                  <a:srgbClr val="C00000"/>
                </a:solidFill>
                <a:latin typeface="微軟正黑體" panose="020B0604030504040204" pitchFamily="34" charset="-120"/>
                <a:ea typeface="微軟正黑體" panose="020B0604030504040204" pitchFamily="34" charset="-120"/>
              </a:rPr>
              <a:t>：</a:t>
            </a:r>
            <a:r>
              <a:rPr lang="zh-TW" altLang="en-US" b="1" u="sng" spc="-100">
                <a:solidFill>
                  <a:prstClr val="black"/>
                </a:solidFill>
                <a:uFill>
                  <a:solidFill>
                    <a:srgbClr val="C00000"/>
                  </a:solidFill>
                </a:uFill>
                <a:latin typeface="微軟正黑體" panose="020B0604030504040204" pitchFamily="34" charset="-120"/>
                <a:ea typeface="微軟正黑體" panose="020B0604030504040204" pitchFamily="34" charset="-120"/>
              </a:rPr>
              <a:t>指定地區採購房地產</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u="sng" spc="-100">
                <a:solidFill>
                  <a:prstClr val="black"/>
                </a:solidFill>
                <a:uFill>
                  <a:solidFill>
                    <a:srgbClr val="C00000"/>
                  </a:solidFill>
                </a:uFill>
                <a:latin typeface="微軟正黑體" panose="020B0604030504040204" pitchFamily="34" charset="-120"/>
                <a:ea typeface="微軟正黑體" panose="020B0604030504040204" pitchFamily="34" charset="-120"/>
              </a:rPr>
              <a:t>應先編擬計畫</a:t>
            </a:r>
            <a:r>
              <a:rPr lang="zh-TW" altLang="en-US" b="1" spc="-100">
                <a:solidFill>
                  <a:prstClr val="black"/>
                </a:solidFill>
                <a:latin typeface="微軟正黑體" panose="020B0604030504040204" pitchFamily="34" charset="-120"/>
                <a:ea typeface="微軟正黑體" panose="020B0604030504040204" pitchFamily="34" charset="-120"/>
              </a:rPr>
              <a:t>依規定層報核定。該計畫並應包括採購房地產及指定地區採購之理由及必要性，</a:t>
            </a:r>
            <a:r>
              <a:rPr lang="zh-TW" altLang="en-US" b="1" u="sng" spc="-100">
                <a:solidFill>
                  <a:prstClr val="black"/>
                </a:solidFill>
                <a:uFill>
                  <a:solidFill>
                    <a:srgbClr val="C00000"/>
                  </a:solidFill>
                </a:uFill>
                <a:latin typeface="微軟正黑體" panose="020B0604030504040204" pitchFamily="34" charset="-120"/>
                <a:ea typeface="微軟正黑體" panose="020B0604030504040204" pitchFamily="34" charset="-120"/>
              </a:rPr>
              <a:t>並參照</a:t>
            </a:r>
            <a:r>
              <a:rPr lang="zh-TW" altLang="en-US" b="1" spc="-100">
                <a:solidFill>
                  <a:prstClr val="black"/>
                </a:solidFill>
                <a:latin typeface="微軟正黑體" panose="020B0604030504040204" pitchFamily="34" charset="-120"/>
                <a:ea typeface="微軟正黑體" panose="020B0604030504040204" pitchFamily="34" charset="-120"/>
              </a:rPr>
              <a:t>政府</a:t>
            </a:r>
            <a:r>
              <a:rPr lang="zh-TW" altLang="en-US" b="1" u="sng" spc="-100">
                <a:solidFill>
                  <a:prstClr val="black"/>
                </a:solidFill>
                <a:uFill>
                  <a:solidFill>
                    <a:srgbClr val="C00000"/>
                  </a:solidFill>
                </a:uFill>
                <a:latin typeface="微軟正黑體" panose="020B0604030504040204" pitchFamily="34" charset="-120"/>
                <a:ea typeface="微軟正黑體" panose="020B0604030504040204" pitchFamily="34" charset="-120"/>
              </a:rPr>
              <a:t>公定或評定價格及附近買賣實例或其他徵信資料，詳估採購金額及其效益。其第</a:t>
            </a:r>
            <a:r>
              <a:rPr lang="en-US" altLang="zh-TW" b="1" u="sng" spc="-100">
                <a:solidFill>
                  <a:prstClr val="black"/>
                </a:solidFill>
                <a:uFill>
                  <a:solidFill>
                    <a:srgbClr val="C00000"/>
                  </a:solidFill>
                </a:uFill>
                <a:latin typeface="微軟正黑體" panose="020B0604030504040204" pitchFamily="34" charset="-120"/>
                <a:ea typeface="微軟正黑體" panose="020B0604030504040204" pitchFamily="34" charset="-120"/>
              </a:rPr>
              <a:t>5</a:t>
            </a:r>
            <a:r>
              <a:rPr lang="zh-TW" altLang="en-US" b="1" u="sng" spc="-100">
                <a:solidFill>
                  <a:prstClr val="black"/>
                </a:solidFill>
                <a:uFill>
                  <a:solidFill>
                    <a:srgbClr val="C00000"/>
                  </a:solidFill>
                </a:uFill>
                <a:latin typeface="微軟正黑體" panose="020B0604030504040204" pitchFamily="34" charset="-120"/>
                <a:ea typeface="微軟正黑體" panose="020B0604030504040204" pitchFamily="34" charset="-120"/>
              </a:rPr>
              <a:t>條並規定機關公開徵求房地產</a:t>
            </a:r>
            <a:r>
              <a:rPr lang="zh-TW" altLang="en-US" b="1" spc="-100">
                <a:solidFill>
                  <a:prstClr val="black"/>
                </a:solidFill>
                <a:latin typeface="微軟正黑體" panose="020B0604030504040204" pitchFamily="34" charset="-120"/>
                <a:ea typeface="微軟正黑體" panose="020B0604030504040204" pitchFamily="34" charset="-120"/>
              </a:rPr>
              <a:t>，應將公告刊登於政府採購公報並公開於資訊網路</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zh-TW" altLang="en-US" b="1" u="sng" spc="-100" smtClean="0">
                <a:solidFill>
                  <a:prstClr val="black"/>
                </a:solidFill>
                <a:uFill>
                  <a:solidFill>
                    <a:srgbClr val="C00000"/>
                  </a:solidFill>
                </a:uFill>
                <a:latin typeface="微軟正黑體" panose="020B0604030504040204" pitchFamily="34" charset="-120"/>
                <a:ea typeface="微軟正黑體" panose="020B0604030504040204" pitchFamily="34" charset="-120"/>
              </a:rPr>
              <a:t>適合</a:t>
            </a:r>
            <a:r>
              <a:rPr lang="zh-TW" altLang="en-US" b="1" u="sng" spc="-100">
                <a:solidFill>
                  <a:prstClr val="black"/>
                </a:solidFill>
                <a:uFill>
                  <a:solidFill>
                    <a:srgbClr val="C00000"/>
                  </a:solidFill>
                </a:uFill>
                <a:latin typeface="微軟正黑體" panose="020B0604030504040204" pitchFamily="34" charset="-120"/>
                <a:ea typeface="微軟正黑體" panose="020B0604030504040204" pitchFamily="34" charset="-120"/>
              </a:rPr>
              <a:t>需要者之認定，準用最有利標之評選規定</a:t>
            </a:r>
            <a:r>
              <a:rPr lang="zh-TW" altLang="en-US" b="1" spc="-100">
                <a:solidFill>
                  <a:prstClr val="black"/>
                </a:solidFill>
                <a:latin typeface="微軟正黑體" panose="020B0604030504040204" pitchFamily="34" charset="-120"/>
                <a:ea typeface="微軟正黑體" panose="020B0604030504040204" pitchFamily="34" charset="-120"/>
              </a:rPr>
              <a:t>。</a:t>
            </a:r>
            <a:endParaRPr lang="en-US" altLang="zh-TW" b="1" spc="-100" dirty="0">
              <a:solidFill>
                <a:prstClr val="black"/>
              </a:solidFill>
              <a:latin typeface="微軟正黑體" panose="020B0604030504040204" pitchFamily="34" charset="-120"/>
              <a:ea typeface="微軟正黑體" panose="020B0604030504040204" pitchFamily="34" charset="-120"/>
            </a:endParaRPr>
          </a:p>
        </p:txBody>
      </p:sp>
      <p:sp>
        <p:nvSpPr>
          <p:cNvPr id="98306" name="Rectangle 2"/>
          <p:cNvSpPr>
            <a:spLocks noChangeArrowheads="1"/>
          </p:cNvSpPr>
          <p:nvPr/>
        </p:nvSpPr>
        <p:spPr bwMode="auto">
          <a:xfrm>
            <a:off x="6100006" y="450615"/>
            <a:ext cx="2879998" cy="62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200" b="1" dirty="0">
                <a:solidFill>
                  <a:srgbClr val="003399"/>
                </a:solidFill>
                <a:latin typeface="微軟正黑體" panose="020B0604030504040204" pitchFamily="34" charset="-120"/>
                <a:ea typeface="微軟正黑體" panose="020B0604030504040204" pitchFamily="34" charset="-120"/>
              </a:rPr>
              <a:t>第二章　招標</a:t>
            </a:r>
          </a:p>
        </p:txBody>
      </p:sp>
    </p:spTree>
    <p:extLst>
      <p:ext uri="{BB962C8B-B14F-4D97-AF65-F5344CB8AC3E}">
        <p14:creationId xmlns:p14="http://schemas.microsoft.com/office/powerpoint/2010/main" val="266438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6FD37793-7094-48E6-A117-4FC671E15CB4}" type="slidenum">
              <a:rPr lang="en-US" altLang="zh-TW" sz="1400" smtClean="0">
                <a:solidFill>
                  <a:srgbClr val="AD1F1F"/>
                </a:solidFill>
                <a:latin typeface="Times New Roman" panose="02020603050405020304" pitchFamily="18" charset="0"/>
              </a:rPr>
              <a:pPr>
                <a:spcBef>
                  <a:spcPct val="0"/>
                </a:spcBef>
                <a:buClrTx/>
                <a:buSzTx/>
                <a:buFontTx/>
                <a:buNone/>
                <a:defRPr/>
              </a:pPr>
              <a:t>4</a:t>
            </a:fld>
            <a:endParaRPr lang="en-US" altLang="zh-TW" sz="1400" smtClean="0">
              <a:solidFill>
                <a:srgbClr val="AD1F1F"/>
              </a:solidFill>
              <a:latin typeface="Times New Roman" panose="02020603050405020304" pitchFamily="18" charset="0"/>
            </a:endParaRPr>
          </a:p>
        </p:txBody>
      </p:sp>
      <p:sp>
        <p:nvSpPr>
          <p:cNvPr id="224258" name="Rectangle 2"/>
          <p:cNvSpPr>
            <a:spLocks noGrp="1" noChangeArrowheads="1"/>
          </p:cNvSpPr>
          <p:nvPr>
            <p:ph type="title" idx="4294967295"/>
          </p:nvPr>
        </p:nvSpPr>
        <p:spPr>
          <a:xfrm>
            <a:off x="338138" y="404813"/>
            <a:ext cx="3585790" cy="576262"/>
          </a:xfrm>
        </p:spPr>
        <p:txBody>
          <a:bodyPr wrap="square" lIns="91440" tIns="45720" rIns="91440" bIns="45720" numCol="1" anchorCtr="0" compatLnSpc="1">
            <a:prstTxWarp prst="textNoShape">
              <a:avLst/>
            </a:prstTxWarp>
            <a:normAutofit fontScale="90000"/>
          </a:bodyPr>
          <a:lstStyle/>
          <a:p>
            <a:pPr eaLnBrk="1" hangingPunct="1">
              <a:defRPr/>
            </a:pPr>
            <a:r>
              <a:rPr lang="zh-TW" altLang="en-US" b="1" cap="none" smtClean="0">
                <a:solidFill>
                  <a:srgbClr val="003399"/>
                </a:solidFill>
                <a:effectLst/>
                <a:latin typeface="微軟正黑體" panose="020B0604030504040204" pitchFamily="34" charset="-120"/>
                <a:ea typeface="微軟正黑體" panose="020B0604030504040204" pitchFamily="34" charset="-120"/>
              </a:rPr>
              <a:t>政府採購法架構</a:t>
            </a:r>
            <a:endParaRPr lang="en-US" altLang="zh-TW" b="1" cap="none">
              <a:solidFill>
                <a:srgbClr val="003399"/>
              </a:solidFill>
              <a:effectLst/>
              <a:latin typeface="微軟正黑體" panose="020B0604030504040204" pitchFamily="34" charset="-120"/>
              <a:ea typeface="微軟正黑體" panose="020B0604030504040204" pitchFamily="34" charset="-120"/>
            </a:endParaRPr>
          </a:p>
        </p:txBody>
      </p:sp>
      <p:sp>
        <p:nvSpPr>
          <p:cNvPr id="385027" name="Rectangle 3"/>
          <p:cNvSpPr>
            <a:spLocks noGrp="1" noChangeArrowheads="1"/>
          </p:cNvSpPr>
          <p:nvPr>
            <p:ph sz="half" idx="4294967295"/>
          </p:nvPr>
        </p:nvSpPr>
        <p:spPr>
          <a:xfrm>
            <a:off x="431800" y="1317625"/>
            <a:ext cx="8243888" cy="4343400"/>
          </a:xfrm>
        </p:spPr>
        <p:txBody>
          <a:bodyPr/>
          <a:lstStyle/>
          <a:p>
            <a:pPr eaLnBrk="1" hangingPunct="1">
              <a:lnSpc>
                <a:spcPct val="120000"/>
              </a:lnSpc>
              <a:buClr>
                <a:srgbClr val="660033"/>
              </a:buClr>
              <a:buFont typeface="Wingdings" panose="05000000000000000000" pitchFamily="2" charset="2"/>
              <a:buChar char="n"/>
              <a:defRPr/>
            </a:pPr>
            <a:r>
              <a:rPr lang="zh-TW" altLang="en-US" sz="2400" b="1" dirty="0">
                <a:solidFill>
                  <a:srgbClr val="0000FF"/>
                </a:solidFill>
                <a:latin typeface="微軟正黑體" panose="020B0604030504040204" pitchFamily="34" charset="-120"/>
                <a:ea typeface="微軟正黑體" panose="020B0604030504040204" pitchFamily="34" charset="-120"/>
              </a:rPr>
              <a:t>第一章　總則　　</a:t>
            </a:r>
            <a:r>
              <a:rPr lang="en-US" altLang="zh-TW" sz="2400" b="1" dirty="0">
                <a:solidFill>
                  <a:srgbClr val="0000FF"/>
                </a:solidFill>
                <a:latin typeface="微軟正黑體" panose="020B0604030504040204" pitchFamily="34" charset="-120"/>
                <a:ea typeface="微軟正黑體" panose="020B0604030504040204" pitchFamily="34" charset="-120"/>
              </a:rPr>
              <a:t>(</a:t>
            </a:r>
            <a:r>
              <a:rPr lang="zh-TW" altLang="en-US" sz="2400" b="1" dirty="0">
                <a:solidFill>
                  <a:srgbClr val="0000FF"/>
                </a:solidFill>
                <a:latin typeface="微軟正黑體" panose="020B0604030504040204" pitchFamily="34" charset="-120"/>
                <a:ea typeface="微軟正黑體" panose="020B0604030504040204" pitchFamily="34" charset="-120"/>
              </a:rPr>
              <a:t>第  </a:t>
            </a:r>
            <a:r>
              <a:rPr lang="en-US" altLang="zh-TW" sz="2400" b="1" dirty="0">
                <a:solidFill>
                  <a:srgbClr val="0000FF"/>
                </a:solidFill>
                <a:latin typeface="微軟正黑體" panose="020B0604030504040204" pitchFamily="34" charset="-120"/>
                <a:ea typeface="微軟正黑體" panose="020B0604030504040204" pitchFamily="34" charset="-120"/>
              </a:rPr>
              <a:t>1</a:t>
            </a:r>
            <a:r>
              <a:rPr lang="zh-TW" altLang="en-US" sz="2400" b="1" dirty="0">
                <a:solidFill>
                  <a:srgbClr val="0000FF"/>
                </a:solidFill>
                <a:latin typeface="微軟正黑體" panose="020B0604030504040204" pitchFamily="34" charset="-120"/>
                <a:ea typeface="微軟正黑體" panose="020B0604030504040204" pitchFamily="34" charset="-120"/>
              </a:rPr>
              <a:t>～ </a:t>
            </a:r>
            <a:r>
              <a:rPr lang="en-US" altLang="zh-TW" sz="2400" b="1" dirty="0">
                <a:solidFill>
                  <a:srgbClr val="0000FF"/>
                </a:solidFill>
                <a:latin typeface="微軟正黑體" panose="020B0604030504040204" pitchFamily="34" charset="-120"/>
                <a:ea typeface="微軟正黑體" panose="020B0604030504040204" pitchFamily="34" charset="-120"/>
              </a:rPr>
              <a:t>17</a:t>
            </a:r>
            <a:r>
              <a:rPr lang="zh-TW" altLang="en-US" sz="2400" b="1" dirty="0">
                <a:solidFill>
                  <a:srgbClr val="0000FF"/>
                </a:solidFill>
                <a:latin typeface="微軟正黑體" panose="020B0604030504040204" pitchFamily="34" charset="-120"/>
                <a:ea typeface="微軟正黑體" panose="020B0604030504040204" pitchFamily="34" charset="-120"/>
              </a:rPr>
              <a:t>條；細則第  </a:t>
            </a:r>
            <a:r>
              <a:rPr lang="en-US" altLang="zh-TW" sz="2400" b="1" dirty="0">
                <a:solidFill>
                  <a:srgbClr val="0000FF"/>
                </a:solidFill>
                <a:latin typeface="微軟正黑體" panose="020B0604030504040204" pitchFamily="34" charset="-120"/>
                <a:ea typeface="微軟正黑體" panose="020B0604030504040204" pitchFamily="34" charset="-120"/>
              </a:rPr>
              <a:t>1</a:t>
            </a:r>
            <a:r>
              <a:rPr lang="zh-TW" altLang="en-US" sz="2400" b="1" dirty="0">
                <a:solidFill>
                  <a:srgbClr val="0000FF"/>
                </a:solidFill>
                <a:latin typeface="微軟正黑體" panose="020B0604030504040204" pitchFamily="34" charset="-120"/>
                <a:ea typeface="微軟正黑體" panose="020B0604030504040204" pitchFamily="34" charset="-120"/>
              </a:rPr>
              <a:t>～ </a:t>
            </a:r>
            <a:r>
              <a:rPr lang="en-US" altLang="zh-TW" sz="2400" b="1" dirty="0">
                <a:solidFill>
                  <a:srgbClr val="0000FF"/>
                </a:solidFill>
                <a:latin typeface="微軟正黑體" panose="020B0604030504040204" pitchFamily="34" charset="-120"/>
                <a:ea typeface="微軟正黑體" panose="020B0604030504040204" pitchFamily="34" charset="-120"/>
              </a:rPr>
              <a:t>18</a:t>
            </a:r>
            <a:r>
              <a:rPr lang="zh-TW" altLang="en-US" sz="2400" b="1" dirty="0">
                <a:solidFill>
                  <a:srgbClr val="0000FF"/>
                </a:solidFill>
                <a:latin typeface="微軟正黑體" panose="020B0604030504040204" pitchFamily="34" charset="-120"/>
                <a:ea typeface="微軟正黑體" panose="020B0604030504040204" pitchFamily="34" charset="-120"/>
              </a:rPr>
              <a:t>條</a:t>
            </a:r>
            <a:r>
              <a:rPr lang="en-US" altLang="zh-TW" sz="2400" b="1" dirty="0">
                <a:solidFill>
                  <a:srgbClr val="0000FF"/>
                </a:solidFill>
                <a:latin typeface="微軟正黑體" panose="020B0604030504040204" pitchFamily="34" charset="-120"/>
                <a:ea typeface="微軟正黑體" panose="020B0604030504040204" pitchFamily="34" charset="-120"/>
              </a:rPr>
              <a:t>)</a:t>
            </a:r>
          </a:p>
          <a:p>
            <a:pPr eaLnBrk="1" hangingPunct="1">
              <a:lnSpc>
                <a:spcPct val="120000"/>
              </a:lnSpc>
              <a:buClr>
                <a:srgbClr val="660033"/>
              </a:buClr>
              <a:buFont typeface="Wingdings" panose="05000000000000000000" pitchFamily="2" charset="2"/>
              <a:buChar char="n"/>
              <a:defRPr/>
            </a:pPr>
            <a:r>
              <a:rPr lang="zh-TW" altLang="en-US" sz="2400" b="1" dirty="0">
                <a:solidFill>
                  <a:srgbClr val="0000FF"/>
                </a:solidFill>
                <a:latin typeface="微軟正黑體" panose="020B0604030504040204" pitchFamily="34" charset="-120"/>
                <a:ea typeface="微軟正黑體" panose="020B0604030504040204" pitchFamily="34" charset="-120"/>
              </a:rPr>
              <a:t>第二章　招標　　</a:t>
            </a:r>
            <a:r>
              <a:rPr lang="en-US" altLang="zh-TW" sz="2400" b="1" dirty="0">
                <a:solidFill>
                  <a:srgbClr val="0000FF"/>
                </a:solidFill>
                <a:latin typeface="微軟正黑體" panose="020B0604030504040204" pitchFamily="34" charset="-120"/>
                <a:ea typeface="微軟正黑體" panose="020B0604030504040204" pitchFamily="34" charset="-120"/>
              </a:rPr>
              <a:t>(</a:t>
            </a:r>
            <a:r>
              <a:rPr lang="zh-TW" altLang="en-US" sz="2400" b="1" dirty="0">
                <a:solidFill>
                  <a:srgbClr val="0000FF"/>
                </a:solidFill>
                <a:latin typeface="微軟正黑體" panose="020B0604030504040204" pitchFamily="34" charset="-120"/>
                <a:ea typeface="微軟正黑體" panose="020B0604030504040204" pitchFamily="34" charset="-120"/>
              </a:rPr>
              <a:t>第 </a:t>
            </a:r>
            <a:r>
              <a:rPr lang="en-US" altLang="zh-TW" sz="2400" b="1" dirty="0">
                <a:solidFill>
                  <a:srgbClr val="0000FF"/>
                </a:solidFill>
                <a:latin typeface="微軟正黑體" panose="020B0604030504040204" pitchFamily="34" charset="-120"/>
                <a:ea typeface="微軟正黑體" panose="020B0604030504040204" pitchFamily="34" charset="-120"/>
              </a:rPr>
              <a:t>18</a:t>
            </a:r>
            <a:r>
              <a:rPr lang="zh-TW" altLang="en-US" sz="2400" b="1" dirty="0">
                <a:solidFill>
                  <a:srgbClr val="0000FF"/>
                </a:solidFill>
                <a:latin typeface="微軟正黑體" panose="020B0604030504040204" pitchFamily="34" charset="-120"/>
                <a:ea typeface="微軟正黑體" panose="020B0604030504040204" pitchFamily="34" charset="-120"/>
              </a:rPr>
              <a:t>～ </a:t>
            </a:r>
            <a:r>
              <a:rPr lang="en-US" altLang="zh-TW" sz="2400" b="1" dirty="0">
                <a:solidFill>
                  <a:srgbClr val="0000FF"/>
                </a:solidFill>
                <a:latin typeface="微軟正黑體" panose="020B0604030504040204" pitchFamily="34" charset="-120"/>
                <a:ea typeface="微軟正黑體" panose="020B0604030504040204" pitchFamily="34" charset="-120"/>
              </a:rPr>
              <a:t>44</a:t>
            </a:r>
            <a:r>
              <a:rPr lang="zh-TW" altLang="en-US" sz="2400" b="1" dirty="0">
                <a:solidFill>
                  <a:srgbClr val="0000FF"/>
                </a:solidFill>
                <a:latin typeface="微軟正黑體" panose="020B0604030504040204" pitchFamily="34" charset="-120"/>
                <a:ea typeface="微軟正黑體" panose="020B0604030504040204" pitchFamily="34" charset="-120"/>
              </a:rPr>
              <a:t>條；細則第 </a:t>
            </a:r>
            <a:r>
              <a:rPr lang="en-US" altLang="zh-TW" sz="2400" b="1" dirty="0">
                <a:solidFill>
                  <a:srgbClr val="0000FF"/>
                </a:solidFill>
                <a:latin typeface="微軟正黑體" panose="020B0604030504040204" pitchFamily="34" charset="-120"/>
                <a:ea typeface="微軟正黑體" panose="020B0604030504040204" pitchFamily="34" charset="-120"/>
              </a:rPr>
              <a:t>19</a:t>
            </a:r>
            <a:r>
              <a:rPr lang="zh-TW" altLang="en-US" sz="2400" b="1" dirty="0">
                <a:solidFill>
                  <a:srgbClr val="0000FF"/>
                </a:solidFill>
                <a:latin typeface="微軟正黑體" panose="020B0604030504040204" pitchFamily="34" charset="-120"/>
                <a:ea typeface="微軟正黑體" panose="020B0604030504040204" pitchFamily="34" charset="-120"/>
              </a:rPr>
              <a:t>～ </a:t>
            </a:r>
            <a:r>
              <a:rPr lang="en-US" altLang="zh-TW" sz="2400" b="1" dirty="0">
                <a:solidFill>
                  <a:srgbClr val="0000FF"/>
                </a:solidFill>
                <a:latin typeface="微軟正黑體" panose="020B0604030504040204" pitchFamily="34" charset="-120"/>
                <a:ea typeface="微軟正黑體" panose="020B0604030504040204" pitchFamily="34" charset="-120"/>
              </a:rPr>
              <a:t>47</a:t>
            </a:r>
            <a:r>
              <a:rPr lang="zh-TW" altLang="en-US" sz="2400" b="1" dirty="0">
                <a:solidFill>
                  <a:srgbClr val="0000FF"/>
                </a:solidFill>
                <a:latin typeface="微軟正黑體" panose="020B0604030504040204" pitchFamily="34" charset="-120"/>
                <a:ea typeface="微軟正黑體" panose="020B0604030504040204" pitchFamily="34" charset="-120"/>
              </a:rPr>
              <a:t>條</a:t>
            </a:r>
            <a:r>
              <a:rPr lang="en-US" altLang="zh-TW" sz="2400" b="1" dirty="0">
                <a:solidFill>
                  <a:srgbClr val="0000FF"/>
                </a:solidFill>
                <a:latin typeface="微軟正黑體" panose="020B0604030504040204" pitchFamily="34" charset="-120"/>
                <a:ea typeface="微軟正黑體" panose="020B0604030504040204" pitchFamily="34" charset="-120"/>
              </a:rPr>
              <a:t>)</a:t>
            </a:r>
            <a:endParaRPr lang="zh-TW" altLang="en-US" sz="2400" b="1" dirty="0">
              <a:solidFill>
                <a:srgbClr val="0000FF"/>
              </a:solidFill>
              <a:latin typeface="微軟正黑體" panose="020B0604030504040204" pitchFamily="34" charset="-120"/>
              <a:ea typeface="微軟正黑體" panose="020B0604030504040204" pitchFamily="34" charset="-120"/>
            </a:endParaRPr>
          </a:p>
          <a:p>
            <a:pPr eaLnBrk="1" hangingPunct="1">
              <a:lnSpc>
                <a:spcPct val="120000"/>
              </a:lnSpc>
              <a:buClr>
                <a:srgbClr val="660033"/>
              </a:buClr>
              <a:buFont typeface="Wingdings" panose="05000000000000000000" pitchFamily="2" charset="2"/>
              <a:buChar char="n"/>
              <a:defRPr/>
            </a:pPr>
            <a:r>
              <a:rPr lang="zh-TW" altLang="en-US" sz="2400" b="1" dirty="0">
                <a:solidFill>
                  <a:srgbClr val="0000FF"/>
                </a:solidFill>
                <a:latin typeface="微軟正黑體" panose="020B0604030504040204" pitchFamily="34" charset="-120"/>
                <a:ea typeface="微軟正黑體" panose="020B0604030504040204" pitchFamily="34" charset="-120"/>
              </a:rPr>
              <a:t>第三章　決標　　</a:t>
            </a:r>
            <a:r>
              <a:rPr lang="en-US" altLang="zh-TW" sz="2400" b="1" dirty="0">
                <a:solidFill>
                  <a:srgbClr val="0000FF"/>
                </a:solidFill>
                <a:latin typeface="微軟正黑體" panose="020B0604030504040204" pitchFamily="34" charset="-120"/>
                <a:ea typeface="微軟正黑體" panose="020B0604030504040204" pitchFamily="34" charset="-120"/>
              </a:rPr>
              <a:t>(</a:t>
            </a:r>
            <a:r>
              <a:rPr lang="zh-TW" altLang="en-US" sz="2400" b="1" dirty="0">
                <a:solidFill>
                  <a:srgbClr val="0000FF"/>
                </a:solidFill>
                <a:latin typeface="微軟正黑體" panose="020B0604030504040204" pitchFamily="34" charset="-120"/>
                <a:ea typeface="微軟正黑體" panose="020B0604030504040204" pitchFamily="34" charset="-120"/>
              </a:rPr>
              <a:t>第 </a:t>
            </a:r>
            <a:r>
              <a:rPr lang="en-US" altLang="zh-TW" sz="2400" b="1" dirty="0">
                <a:solidFill>
                  <a:srgbClr val="0000FF"/>
                </a:solidFill>
                <a:latin typeface="微軟正黑體" panose="020B0604030504040204" pitchFamily="34" charset="-120"/>
                <a:ea typeface="微軟正黑體" panose="020B0604030504040204" pitchFamily="34" charset="-120"/>
              </a:rPr>
              <a:t>45</a:t>
            </a:r>
            <a:r>
              <a:rPr lang="zh-TW" altLang="en-US" sz="2400" b="1" dirty="0">
                <a:solidFill>
                  <a:srgbClr val="0000FF"/>
                </a:solidFill>
                <a:latin typeface="微軟正黑體" panose="020B0604030504040204" pitchFamily="34" charset="-120"/>
                <a:ea typeface="微軟正黑體" panose="020B0604030504040204" pitchFamily="34" charset="-120"/>
              </a:rPr>
              <a:t>～ </a:t>
            </a:r>
            <a:r>
              <a:rPr lang="en-US" altLang="zh-TW" sz="2400" b="1" dirty="0">
                <a:solidFill>
                  <a:srgbClr val="0000FF"/>
                </a:solidFill>
                <a:latin typeface="微軟正黑體" panose="020B0604030504040204" pitchFamily="34" charset="-120"/>
                <a:ea typeface="微軟正黑體" panose="020B0604030504040204" pitchFamily="34" charset="-120"/>
              </a:rPr>
              <a:t>62</a:t>
            </a:r>
            <a:r>
              <a:rPr lang="zh-TW" altLang="en-US" sz="2400" b="1" dirty="0">
                <a:solidFill>
                  <a:srgbClr val="0000FF"/>
                </a:solidFill>
                <a:latin typeface="微軟正黑體" panose="020B0604030504040204" pitchFamily="34" charset="-120"/>
                <a:ea typeface="微軟正黑體" panose="020B0604030504040204" pitchFamily="34" charset="-120"/>
              </a:rPr>
              <a:t>條；細則第 </a:t>
            </a:r>
            <a:r>
              <a:rPr lang="en-US" altLang="zh-TW" sz="2400" b="1" dirty="0">
                <a:solidFill>
                  <a:srgbClr val="0000FF"/>
                </a:solidFill>
                <a:latin typeface="微軟正黑體" panose="020B0604030504040204" pitchFamily="34" charset="-120"/>
                <a:ea typeface="微軟正黑體" panose="020B0604030504040204" pitchFamily="34" charset="-120"/>
              </a:rPr>
              <a:t>48</a:t>
            </a:r>
            <a:r>
              <a:rPr lang="zh-TW" altLang="en-US" sz="2400" b="1" dirty="0">
                <a:solidFill>
                  <a:srgbClr val="0000FF"/>
                </a:solidFill>
                <a:latin typeface="微軟正黑體" panose="020B0604030504040204" pitchFamily="34" charset="-120"/>
                <a:ea typeface="微軟正黑體" panose="020B0604030504040204" pitchFamily="34" charset="-120"/>
              </a:rPr>
              <a:t>～ </a:t>
            </a:r>
            <a:r>
              <a:rPr lang="en-US" altLang="zh-TW" sz="2400" b="1" dirty="0">
                <a:solidFill>
                  <a:srgbClr val="0000FF"/>
                </a:solidFill>
                <a:latin typeface="微軟正黑體" panose="020B0604030504040204" pitchFamily="34" charset="-120"/>
                <a:ea typeface="微軟正黑體" panose="020B0604030504040204" pitchFamily="34" charset="-120"/>
              </a:rPr>
              <a:t>86</a:t>
            </a:r>
            <a:r>
              <a:rPr lang="zh-TW" altLang="en-US" sz="2400" b="1" dirty="0">
                <a:solidFill>
                  <a:srgbClr val="0000FF"/>
                </a:solidFill>
                <a:latin typeface="微軟正黑體" panose="020B0604030504040204" pitchFamily="34" charset="-120"/>
                <a:ea typeface="微軟正黑體" panose="020B0604030504040204" pitchFamily="34" charset="-120"/>
              </a:rPr>
              <a:t>條</a:t>
            </a:r>
            <a:r>
              <a:rPr lang="en-US" altLang="zh-TW" sz="2400" b="1" dirty="0">
                <a:solidFill>
                  <a:srgbClr val="0000FF"/>
                </a:solidFill>
                <a:latin typeface="微軟正黑體" panose="020B0604030504040204" pitchFamily="34" charset="-120"/>
                <a:ea typeface="微軟正黑體" panose="020B0604030504040204" pitchFamily="34" charset="-120"/>
              </a:rPr>
              <a:t>)</a:t>
            </a:r>
            <a:endParaRPr lang="zh-TW" altLang="en-US" sz="2400" b="1" dirty="0">
              <a:solidFill>
                <a:srgbClr val="0000FF"/>
              </a:solidFill>
              <a:latin typeface="微軟正黑體" panose="020B0604030504040204" pitchFamily="34" charset="-120"/>
              <a:ea typeface="微軟正黑體" panose="020B0604030504040204" pitchFamily="34" charset="-120"/>
            </a:endParaRPr>
          </a:p>
          <a:p>
            <a:pPr eaLnBrk="1" hangingPunct="1">
              <a:lnSpc>
                <a:spcPct val="120000"/>
              </a:lnSpc>
              <a:buClr>
                <a:srgbClr val="660033"/>
              </a:buClr>
              <a:buFont typeface="Wingdings" panose="05000000000000000000" pitchFamily="2" charset="2"/>
              <a:buChar char="n"/>
              <a:defRPr/>
            </a:pPr>
            <a:r>
              <a:rPr lang="zh-TW" altLang="en-US" sz="2400" b="1" dirty="0">
                <a:solidFill>
                  <a:srgbClr val="0000FF"/>
                </a:solidFill>
                <a:latin typeface="微軟正黑體" panose="020B0604030504040204" pitchFamily="34" charset="-120"/>
                <a:ea typeface="微軟正黑體" panose="020B0604030504040204" pitchFamily="34" charset="-120"/>
              </a:rPr>
              <a:t>第四章　履約管理</a:t>
            </a:r>
            <a:r>
              <a:rPr lang="en-US" altLang="zh-TW" sz="2400" b="1" dirty="0">
                <a:solidFill>
                  <a:srgbClr val="0000FF"/>
                </a:solidFill>
                <a:latin typeface="微軟正黑體" panose="020B0604030504040204" pitchFamily="34" charset="-120"/>
                <a:ea typeface="微軟正黑體" panose="020B0604030504040204" pitchFamily="34" charset="-120"/>
              </a:rPr>
              <a:t>(</a:t>
            </a:r>
            <a:r>
              <a:rPr lang="zh-TW" altLang="en-US" sz="2400" b="1" dirty="0">
                <a:solidFill>
                  <a:srgbClr val="0000FF"/>
                </a:solidFill>
                <a:latin typeface="微軟正黑體" panose="020B0604030504040204" pitchFamily="34" charset="-120"/>
                <a:ea typeface="微軟正黑體" panose="020B0604030504040204" pitchFamily="34" charset="-120"/>
              </a:rPr>
              <a:t>第 </a:t>
            </a:r>
            <a:r>
              <a:rPr lang="en-US" altLang="zh-TW" sz="2400" b="1" dirty="0">
                <a:solidFill>
                  <a:srgbClr val="0000FF"/>
                </a:solidFill>
                <a:latin typeface="微軟正黑體" panose="020B0604030504040204" pitchFamily="34" charset="-120"/>
                <a:ea typeface="微軟正黑體" panose="020B0604030504040204" pitchFamily="34" charset="-120"/>
              </a:rPr>
              <a:t>63</a:t>
            </a:r>
            <a:r>
              <a:rPr lang="zh-TW" altLang="en-US" sz="2400" b="1" dirty="0">
                <a:solidFill>
                  <a:srgbClr val="0000FF"/>
                </a:solidFill>
                <a:latin typeface="微軟正黑體" panose="020B0604030504040204" pitchFamily="34" charset="-120"/>
                <a:ea typeface="微軟正黑體" panose="020B0604030504040204" pitchFamily="34" charset="-120"/>
              </a:rPr>
              <a:t>～ </a:t>
            </a:r>
            <a:r>
              <a:rPr lang="en-US" altLang="zh-TW" sz="2400" b="1" dirty="0">
                <a:solidFill>
                  <a:srgbClr val="0000FF"/>
                </a:solidFill>
                <a:latin typeface="微軟正黑體" panose="020B0604030504040204" pitchFamily="34" charset="-120"/>
                <a:ea typeface="微軟正黑體" panose="020B0604030504040204" pitchFamily="34" charset="-120"/>
              </a:rPr>
              <a:t>70</a:t>
            </a:r>
            <a:r>
              <a:rPr lang="zh-TW" altLang="en-US" sz="2400" b="1" dirty="0">
                <a:solidFill>
                  <a:srgbClr val="0000FF"/>
                </a:solidFill>
                <a:latin typeface="微軟正黑體" panose="020B0604030504040204" pitchFamily="34" charset="-120"/>
                <a:ea typeface="微軟正黑體" panose="020B0604030504040204" pitchFamily="34" charset="-120"/>
              </a:rPr>
              <a:t>條；細則第 </a:t>
            </a:r>
            <a:r>
              <a:rPr lang="en-US" altLang="zh-TW" sz="2400" b="1" dirty="0">
                <a:solidFill>
                  <a:srgbClr val="0000FF"/>
                </a:solidFill>
                <a:latin typeface="微軟正黑體" panose="020B0604030504040204" pitchFamily="34" charset="-120"/>
                <a:ea typeface="微軟正黑體" panose="020B0604030504040204" pitchFamily="34" charset="-120"/>
              </a:rPr>
              <a:t>87</a:t>
            </a:r>
            <a:r>
              <a:rPr lang="zh-TW" altLang="en-US" sz="2400" b="1" dirty="0">
                <a:solidFill>
                  <a:srgbClr val="0000FF"/>
                </a:solidFill>
                <a:latin typeface="微軟正黑體" panose="020B0604030504040204" pitchFamily="34" charset="-120"/>
                <a:ea typeface="微軟正黑體" panose="020B0604030504040204" pitchFamily="34" charset="-120"/>
              </a:rPr>
              <a:t>～ </a:t>
            </a:r>
            <a:r>
              <a:rPr lang="en-US" altLang="zh-TW" sz="2400" b="1" dirty="0">
                <a:solidFill>
                  <a:srgbClr val="0000FF"/>
                </a:solidFill>
                <a:latin typeface="微軟正黑體" panose="020B0604030504040204" pitchFamily="34" charset="-120"/>
                <a:ea typeface="微軟正黑體" panose="020B0604030504040204" pitchFamily="34" charset="-120"/>
              </a:rPr>
              <a:t>89</a:t>
            </a:r>
            <a:r>
              <a:rPr lang="zh-TW" altLang="en-US" sz="2400" b="1" dirty="0">
                <a:solidFill>
                  <a:srgbClr val="0000FF"/>
                </a:solidFill>
                <a:latin typeface="微軟正黑體" panose="020B0604030504040204" pitchFamily="34" charset="-120"/>
                <a:ea typeface="微軟正黑體" panose="020B0604030504040204" pitchFamily="34" charset="-120"/>
              </a:rPr>
              <a:t>條</a:t>
            </a:r>
            <a:r>
              <a:rPr lang="en-US" altLang="zh-TW" sz="2400" b="1" dirty="0">
                <a:solidFill>
                  <a:srgbClr val="0000FF"/>
                </a:solidFill>
                <a:latin typeface="微軟正黑體" panose="020B0604030504040204" pitchFamily="34" charset="-120"/>
                <a:ea typeface="微軟正黑體" panose="020B0604030504040204" pitchFamily="34" charset="-120"/>
              </a:rPr>
              <a:t>)</a:t>
            </a:r>
            <a:endParaRPr lang="zh-TW" altLang="en-US" sz="2400" b="1" dirty="0">
              <a:solidFill>
                <a:srgbClr val="0000FF"/>
              </a:solidFill>
              <a:latin typeface="微軟正黑體" panose="020B0604030504040204" pitchFamily="34" charset="-120"/>
              <a:ea typeface="微軟正黑體" panose="020B0604030504040204" pitchFamily="34" charset="-120"/>
            </a:endParaRPr>
          </a:p>
          <a:p>
            <a:pPr eaLnBrk="1" hangingPunct="1">
              <a:lnSpc>
                <a:spcPct val="120000"/>
              </a:lnSpc>
              <a:buClr>
                <a:srgbClr val="660033"/>
              </a:buClr>
              <a:buFont typeface="Wingdings" panose="05000000000000000000" pitchFamily="2" charset="2"/>
              <a:buChar char="n"/>
              <a:defRPr/>
            </a:pPr>
            <a:r>
              <a:rPr lang="zh-TW" altLang="en-US" sz="2400" b="1" dirty="0">
                <a:solidFill>
                  <a:srgbClr val="0000FF"/>
                </a:solidFill>
                <a:latin typeface="微軟正黑體" panose="020B0604030504040204" pitchFamily="34" charset="-120"/>
                <a:ea typeface="微軟正黑體" panose="020B0604030504040204" pitchFamily="34" charset="-120"/>
              </a:rPr>
              <a:t>第五章　驗收　　</a:t>
            </a:r>
            <a:r>
              <a:rPr lang="en-US" altLang="zh-TW" sz="2400" b="1" dirty="0">
                <a:solidFill>
                  <a:srgbClr val="0000FF"/>
                </a:solidFill>
                <a:latin typeface="微軟正黑體" panose="020B0604030504040204" pitchFamily="34" charset="-120"/>
                <a:ea typeface="微軟正黑體" panose="020B0604030504040204" pitchFamily="34" charset="-120"/>
              </a:rPr>
              <a:t>(</a:t>
            </a:r>
            <a:r>
              <a:rPr lang="zh-TW" altLang="en-US" sz="2400" b="1" dirty="0">
                <a:solidFill>
                  <a:srgbClr val="0000FF"/>
                </a:solidFill>
                <a:latin typeface="微軟正黑體" panose="020B0604030504040204" pitchFamily="34" charset="-120"/>
                <a:ea typeface="微軟正黑體" panose="020B0604030504040204" pitchFamily="34" charset="-120"/>
              </a:rPr>
              <a:t>第 </a:t>
            </a:r>
            <a:r>
              <a:rPr lang="en-US" altLang="zh-TW" sz="2400" b="1" dirty="0">
                <a:solidFill>
                  <a:srgbClr val="0000FF"/>
                </a:solidFill>
                <a:latin typeface="微軟正黑體" panose="020B0604030504040204" pitchFamily="34" charset="-120"/>
                <a:ea typeface="微軟正黑體" panose="020B0604030504040204" pitchFamily="34" charset="-120"/>
              </a:rPr>
              <a:t>71</a:t>
            </a:r>
            <a:r>
              <a:rPr lang="zh-TW" altLang="en-US" sz="2400" b="1" dirty="0">
                <a:solidFill>
                  <a:srgbClr val="0000FF"/>
                </a:solidFill>
                <a:latin typeface="微軟正黑體" panose="020B0604030504040204" pitchFamily="34" charset="-120"/>
                <a:ea typeface="微軟正黑體" panose="020B0604030504040204" pitchFamily="34" charset="-120"/>
              </a:rPr>
              <a:t>～ </a:t>
            </a:r>
            <a:r>
              <a:rPr lang="en-US" altLang="zh-TW" sz="2400" b="1" dirty="0">
                <a:solidFill>
                  <a:srgbClr val="0000FF"/>
                </a:solidFill>
                <a:latin typeface="微軟正黑體" panose="020B0604030504040204" pitchFamily="34" charset="-120"/>
                <a:ea typeface="微軟正黑體" panose="020B0604030504040204" pitchFamily="34" charset="-120"/>
              </a:rPr>
              <a:t>73</a:t>
            </a:r>
            <a:r>
              <a:rPr lang="zh-TW" altLang="en-US" sz="2400" b="1" dirty="0">
                <a:solidFill>
                  <a:srgbClr val="0000FF"/>
                </a:solidFill>
                <a:latin typeface="微軟正黑體" panose="020B0604030504040204" pitchFamily="34" charset="-120"/>
                <a:ea typeface="微軟正黑體" panose="020B0604030504040204" pitchFamily="34" charset="-120"/>
              </a:rPr>
              <a:t>條之</a:t>
            </a:r>
            <a:r>
              <a:rPr lang="en-US" altLang="zh-TW" sz="2400" b="1" dirty="0">
                <a:solidFill>
                  <a:srgbClr val="0000FF"/>
                </a:solidFill>
                <a:latin typeface="微軟正黑體" panose="020B0604030504040204" pitchFamily="34" charset="-120"/>
                <a:ea typeface="微軟正黑體" panose="020B0604030504040204" pitchFamily="34" charset="-120"/>
              </a:rPr>
              <a:t>1</a:t>
            </a:r>
            <a:r>
              <a:rPr lang="zh-TW" altLang="en-US" sz="2400" b="1" dirty="0">
                <a:solidFill>
                  <a:srgbClr val="0000FF"/>
                </a:solidFill>
                <a:latin typeface="微軟正黑體" panose="020B0604030504040204" pitchFamily="34" charset="-120"/>
                <a:ea typeface="微軟正黑體" panose="020B0604030504040204" pitchFamily="34" charset="-120"/>
              </a:rPr>
              <a:t>；細則第 </a:t>
            </a:r>
            <a:r>
              <a:rPr lang="en-US" altLang="zh-TW" sz="2400" b="1" dirty="0">
                <a:solidFill>
                  <a:srgbClr val="0000FF"/>
                </a:solidFill>
                <a:latin typeface="微軟正黑體" panose="020B0604030504040204" pitchFamily="34" charset="-120"/>
                <a:ea typeface="微軟正黑體" panose="020B0604030504040204" pitchFamily="34" charset="-120"/>
              </a:rPr>
              <a:t>90</a:t>
            </a:r>
            <a:r>
              <a:rPr lang="zh-TW" altLang="en-US" sz="2400" b="1" dirty="0">
                <a:solidFill>
                  <a:srgbClr val="0000FF"/>
                </a:solidFill>
                <a:latin typeface="微軟正黑體" panose="020B0604030504040204" pitchFamily="34" charset="-120"/>
                <a:ea typeface="微軟正黑體" panose="020B0604030504040204" pitchFamily="34" charset="-120"/>
              </a:rPr>
              <a:t>～</a:t>
            </a:r>
            <a:r>
              <a:rPr lang="en-US" altLang="zh-TW" sz="2400" b="1" dirty="0">
                <a:solidFill>
                  <a:srgbClr val="0000FF"/>
                </a:solidFill>
                <a:latin typeface="微軟正黑體" panose="020B0604030504040204" pitchFamily="34" charset="-120"/>
                <a:ea typeface="微軟正黑體" panose="020B0604030504040204" pitchFamily="34" charset="-120"/>
              </a:rPr>
              <a:t>101</a:t>
            </a:r>
            <a:r>
              <a:rPr lang="zh-TW" altLang="en-US" sz="2400" b="1" dirty="0">
                <a:solidFill>
                  <a:srgbClr val="0000FF"/>
                </a:solidFill>
                <a:latin typeface="微軟正黑體" panose="020B0604030504040204" pitchFamily="34" charset="-120"/>
                <a:ea typeface="微軟正黑體" panose="020B0604030504040204" pitchFamily="34" charset="-120"/>
              </a:rPr>
              <a:t>條</a:t>
            </a:r>
            <a:r>
              <a:rPr lang="en-US" altLang="zh-TW" sz="2400" b="1" dirty="0">
                <a:solidFill>
                  <a:srgbClr val="0000FF"/>
                </a:solidFill>
                <a:latin typeface="微軟正黑體" panose="020B0604030504040204" pitchFamily="34" charset="-120"/>
                <a:ea typeface="微軟正黑體" panose="020B0604030504040204" pitchFamily="34" charset="-120"/>
              </a:rPr>
              <a:t>)</a:t>
            </a:r>
            <a:endParaRPr lang="zh-TW" altLang="en-US" sz="2400" b="1" dirty="0">
              <a:solidFill>
                <a:srgbClr val="0000FF"/>
              </a:solidFill>
              <a:latin typeface="微軟正黑體" panose="020B0604030504040204" pitchFamily="34" charset="-120"/>
              <a:ea typeface="微軟正黑體" panose="020B0604030504040204" pitchFamily="34" charset="-120"/>
            </a:endParaRPr>
          </a:p>
          <a:p>
            <a:pPr eaLnBrk="1" hangingPunct="1">
              <a:lnSpc>
                <a:spcPct val="120000"/>
              </a:lnSpc>
              <a:buClr>
                <a:srgbClr val="660033"/>
              </a:buClr>
              <a:buFont typeface="Wingdings" panose="05000000000000000000" pitchFamily="2" charset="2"/>
              <a:buChar char="n"/>
              <a:defRPr/>
            </a:pPr>
            <a:r>
              <a:rPr lang="zh-TW" altLang="en-US" sz="2400" b="1" dirty="0">
                <a:solidFill>
                  <a:srgbClr val="0000FF"/>
                </a:solidFill>
                <a:latin typeface="微軟正黑體" panose="020B0604030504040204" pitchFamily="34" charset="-120"/>
                <a:ea typeface="微軟正黑體" panose="020B0604030504040204" pitchFamily="34" charset="-120"/>
              </a:rPr>
              <a:t>第六章　爭議處理</a:t>
            </a:r>
            <a:r>
              <a:rPr lang="en-US" altLang="zh-TW" sz="2400" b="1" dirty="0">
                <a:solidFill>
                  <a:srgbClr val="0000FF"/>
                </a:solidFill>
                <a:latin typeface="微軟正黑體" panose="020B0604030504040204" pitchFamily="34" charset="-120"/>
                <a:ea typeface="微軟正黑體" panose="020B0604030504040204" pitchFamily="34" charset="-120"/>
              </a:rPr>
              <a:t>(</a:t>
            </a:r>
            <a:r>
              <a:rPr lang="zh-TW" altLang="en-US" sz="2400" b="1" dirty="0">
                <a:solidFill>
                  <a:srgbClr val="0000FF"/>
                </a:solidFill>
                <a:latin typeface="微軟正黑體" panose="020B0604030504040204" pitchFamily="34" charset="-120"/>
                <a:ea typeface="微軟正黑體" panose="020B0604030504040204" pitchFamily="34" charset="-120"/>
              </a:rPr>
              <a:t>第 </a:t>
            </a:r>
            <a:r>
              <a:rPr lang="en-US" altLang="zh-TW" sz="2400" b="1" dirty="0">
                <a:solidFill>
                  <a:srgbClr val="0000FF"/>
                </a:solidFill>
                <a:latin typeface="微軟正黑體" panose="020B0604030504040204" pitchFamily="34" charset="-120"/>
                <a:ea typeface="微軟正黑體" panose="020B0604030504040204" pitchFamily="34" charset="-120"/>
              </a:rPr>
              <a:t>74</a:t>
            </a:r>
            <a:r>
              <a:rPr lang="zh-TW" altLang="en-US" sz="2400" b="1" dirty="0">
                <a:solidFill>
                  <a:srgbClr val="0000FF"/>
                </a:solidFill>
                <a:latin typeface="微軟正黑體" panose="020B0604030504040204" pitchFamily="34" charset="-120"/>
                <a:ea typeface="微軟正黑體" panose="020B0604030504040204" pitchFamily="34" charset="-120"/>
              </a:rPr>
              <a:t>～ </a:t>
            </a:r>
            <a:r>
              <a:rPr lang="en-US" altLang="zh-TW" sz="2400" b="1" dirty="0">
                <a:solidFill>
                  <a:srgbClr val="0000FF"/>
                </a:solidFill>
                <a:latin typeface="微軟正黑體" panose="020B0604030504040204" pitchFamily="34" charset="-120"/>
                <a:ea typeface="微軟正黑體" panose="020B0604030504040204" pitchFamily="34" charset="-120"/>
              </a:rPr>
              <a:t>86</a:t>
            </a:r>
            <a:r>
              <a:rPr lang="zh-TW" altLang="en-US" sz="2400" b="1" dirty="0">
                <a:solidFill>
                  <a:srgbClr val="0000FF"/>
                </a:solidFill>
                <a:latin typeface="微軟正黑體" panose="020B0604030504040204" pitchFamily="34" charset="-120"/>
                <a:ea typeface="微軟正黑體" panose="020B0604030504040204" pitchFamily="34" charset="-120"/>
              </a:rPr>
              <a:t>條；細則第</a:t>
            </a:r>
            <a:r>
              <a:rPr lang="en-US" altLang="zh-TW" sz="2400" b="1" dirty="0">
                <a:solidFill>
                  <a:srgbClr val="0000FF"/>
                </a:solidFill>
                <a:latin typeface="微軟正黑體" panose="020B0604030504040204" pitchFamily="34" charset="-120"/>
                <a:ea typeface="微軟正黑體" panose="020B0604030504040204" pitchFamily="34" charset="-120"/>
              </a:rPr>
              <a:t>102</a:t>
            </a:r>
            <a:r>
              <a:rPr lang="zh-TW" altLang="en-US" sz="2400" b="1" dirty="0">
                <a:solidFill>
                  <a:srgbClr val="0000FF"/>
                </a:solidFill>
                <a:latin typeface="微軟正黑體" panose="020B0604030504040204" pitchFamily="34" charset="-120"/>
                <a:ea typeface="微軟正黑體" panose="020B0604030504040204" pitchFamily="34" charset="-120"/>
              </a:rPr>
              <a:t>～</a:t>
            </a:r>
            <a:r>
              <a:rPr lang="en-US" altLang="zh-TW" sz="2400" b="1" dirty="0">
                <a:solidFill>
                  <a:srgbClr val="0000FF"/>
                </a:solidFill>
                <a:latin typeface="微軟正黑體" panose="020B0604030504040204" pitchFamily="34" charset="-120"/>
                <a:ea typeface="微軟正黑體" panose="020B0604030504040204" pitchFamily="34" charset="-120"/>
              </a:rPr>
              <a:t>106</a:t>
            </a:r>
            <a:r>
              <a:rPr lang="zh-TW" altLang="en-US" sz="2400" b="1" dirty="0">
                <a:solidFill>
                  <a:srgbClr val="0000FF"/>
                </a:solidFill>
                <a:latin typeface="微軟正黑體" panose="020B0604030504040204" pitchFamily="34" charset="-120"/>
                <a:ea typeface="微軟正黑體" panose="020B0604030504040204" pitchFamily="34" charset="-120"/>
              </a:rPr>
              <a:t>條</a:t>
            </a:r>
            <a:r>
              <a:rPr lang="en-US" altLang="zh-TW" sz="2400" b="1" dirty="0">
                <a:solidFill>
                  <a:srgbClr val="0000FF"/>
                </a:solidFill>
                <a:latin typeface="微軟正黑體" panose="020B0604030504040204" pitchFamily="34" charset="-120"/>
                <a:ea typeface="微軟正黑體" panose="020B0604030504040204" pitchFamily="34" charset="-120"/>
              </a:rPr>
              <a:t>)</a:t>
            </a:r>
            <a:endParaRPr lang="zh-TW" altLang="en-US" sz="2400" b="1" dirty="0">
              <a:solidFill>
                <a:srgbClr val="0000FF"/>
              </a:solidFill>
              <a:latin typeface="微軟正黑體" panose="020B0604030504040204" pitchFamily="34" charset="-120"/>
              <a:ea typeface="微軟正黑體" panose="020B0604030504040204" pitchFamily="34" charset="-120"/>
            </a:endParaRPr>
          </a:p>
          <a:p>
            <a:pPr eaLnBrk="1" hangingPunct="1">
              <a:lnSpc>
                <a:spcPct val="120000"/>
              </a:lnSpc>
              <a:buClr>
                <a:srgbClr val="660033"/>
              </a:buClr>
              <a:buFont typeface="Wingdings" panose="05000000000000000000" pitchFamily="2" charset="2"/>
              <a:buChar char="n"/>
              <a:defRPr/>
            </a:pPr>
            <a:r>
              <a:rPr lang="zh-TW" altLang="en-US" sz="2400" b="1" dirty="0">
                <a:solidFill>
                  <a:srgbClr val="0000FF"/>
                </a:solidFill>
                <a:latin typeface="微軟正黑體" panose="020B0604030504040204" pitchFamily="34" charset="-120"/>
                <a:ea typeface="微軟正黑體" panose="020B0604030504040204" pitchFamily="34" charset="-120"/>
              </a:rPr>
              <a:t>第七章　罰則　　</a:t>
            </a:r>
            <a:r>
              <a:rPr lang="en-US" altLang="zh-TW" sz="2400" b="1" dirty="0">
                <a:solidFill>
                  <a:srgbClr val="0000FF"/>
                </a:solidFill>
                <a:latin typeface="微軟正黑體" panose="020B0604030504040204" pitchFamily="34" charset="-120"/>
                <a:ea typeface="微軟正黑體" panose="020B0604030504040204" pitchFamily="34" charset="-120"/>
              </a:rPr>
              <a:t>(</a:t>
            </a:r>
            <a:r>
              <a:rPr lang="zh-TW" altLang="en-US" sz="2400" b="1" dirty="0">
                <a:solidFill>
                  <a:srgbClr val="0000FF"/>
                </a:solidFill>
                <a:latin typeface="微軟正黑體" panose="020B0604030504040204" pitchFamily="34" charset="-120"/>
                <a:ea typeface="微軟正黑體" panose="020B0604030504040204" pitchFamily="34" charset="-120"/>
              </a:rPr>
              <a:t>第 </a:t>
            </a:r>
            <a:r>
              <a:rPr lang="en-US" altLang="zh-TW" sz="2400" b="1" dirty="0">
                <a:solidFill>
                  <a:srgbClr val="0000FF"/>
                </a:solidFill>
                <a:latin typeface="微軟正黑體" panose="020B0604030504040204" pitchFamily="34" charset="-120"/>
                <a:ea typeface="微軟正黑體" panose="020B0604030504040204" pitchFamily="34" charset="-120"/>
              </a:rPr>
              <a:t>87</a:t>
            </a:r>
            <a:r>
              <a:rPr lang="zh-TW" altLang="en-US" sz="2400" b="1" dirty="0">
                <a:solidFill>
                  <a:srgbClr val="0000FF"/>
                </a:solidFill>
                <a:latin typeface="微軟正黑體" panose="020B0604030504040204" pitchFamily="34" charset="-120"/>
                <a:ea typeface="微軟正黑體" panose="020B0604030504040204" pitchFamily="34" charset="-120"/>
              </a:rPr>
              <a:t>～ </a:t>
            </a:r>
            <a:r>
              <a:rPr lang="en-US" altLang="zh-TW" sz="2400" b="1" dirty="0">
                <a:solidFill>
                  <a:srgbClr val="0000FF"/>
                </a:solidFill>
                <a:latin typeface="微軟正黑體" panose="020B0604030504040204" pitchFamily="34" charset="-120"/>
                <a:ea typeface="微軟正黑體" panose="020B0604030504040204" pitchFamily="34" charset="-120"/>
              </a:rPr>
              <a:t>92</a:t>
            </a:r>
            <a:r>
              <a:rPr lang="zh-TW" altLang="en-US" sz="2400" b="1" dirty="0">
                <a:solidFill>
                  <a:srgbClr val="0000FF"/>
                </a:solidFill>
                <a:latin typeface="微軟正黑體" panose="020B0604030504040204" pitchFamily="34" charset="-120"/>
                <a:ea typeface="微軟正黑體" panose="020B0604030504040204" pitchFamily="34" charset="-120"/>
              </a:rPr>
              <a:t>條</a:t>
            </a:r>
            <a:r>
              <a:rPr lang="en-US" altLang="zh-TW" sz="2400" b="1" dirty="0">
                <a:solidFill>
                  <a:srgbClr val="0000FF"/>
                </a:solidFill>
                <a:latin typeface="微軟正黑體" panose="020B0604030504040204" pitchFamily="34" charset="-120"/>
                <a:ea typeface="微軟正黑體" panose="020B0604030504040204" pitchFamily="34" charset="-120"/>
              </a:rPr>
              <a:t>)</a:t>
            </a:r>
            <a:endParaRPr lang="zh-TW" altLang="en-US" sz="2400" b="1" dirty="0">
              <a:solidFill>
                <a:srgbClr val="0000FF"/>
              </a:solidFill>
              <a:latin typeface="微軟正黑體" panose="020B0604030504040204" pitchFamily="34" charset="-120"/>
              <a:ea typeface="微軟正黑體" panose="020B0604030504040204" pitchFamily="34" charset="-120"/>
            </a:endParaRPr>
          </a:p>
          <a:p>
            <a:pPr eaLnBrk="1" hangingPunct="1">
              <a:lnSpc>
                <a:spcPct val="120000"/>
              </a:lnSpc>
              <a:buClr>
                <a:srgbClr val="660033"/>
              </a:buClr>
              <a:buFont typeface="Wingdings" panose="05000000000000000000" pitchFamily="2" charset="2"/>
              <a:buChar char="n"/>
              <a:defRPr/>
            </a:pPr>
            <a:r>
              <a:rPr lang="zh-TW" altLang="en-US" sz="2400" b="1" dirty="0">
                <a:solidFill>
                  <a:srgbClr val="0000FF"/>
                </a:solidFill>
                <a:latin typeface="微軟正黑體" panose="020B0604030504040204" pitchFamily="34" charset="-120"/>
                <a:ea typeface="微軟正黑體" panose="020B0604030504040204" pitchFamily="34" charset="-120"/>
              </a:rPr>
              <a:t>第八章　附則　　</a:t>
            </a:r>
            <a:r>
              <a:rPr lang="en-US" altLang="zh-TW" sz="2400" b="1" dirty="0">
                <a:solidFill>
                  <a:srgbClr val="0000FF"/>
                </a:solidFill>
                <a:latin typeface="微軟正黑體" panose="020B0604030504040204" pitchFamily="34" charset="-120"/>
                <a:ea typeface="微軟正黑體" panose="020B0604030504040204" pitchFamily="34" charset="-120"/>
              </a:rPr>
              <a:t>(</a:t>
            </a:r>
            <a:r>
              <a:rPr lang="zh-TW" altLang="en-US" sz="2400" b="1" dirty="0">
                <a:solidFill>
                  <a:srgbClr val="0000FF"/>
                </a:solidFill>
                <a:latin typeface="微軟正黑體" panose="020B0604030504040204" pitchFamily="34" charset="-120"/>
                <a:ea typeface="微軟正黑體" panose="020B0604030504040204" pitchFamily="34" charset="-120"/>
              </a:rPr>
              <a:t>第 </a:t>
            </a:r>
            <a:r>
              <a:rPr lang="en-US" altLang="zh-TW" sz="2400" b="1" dirty="0">
                <a:solidFill>
                  <a:srgbClr val="0000FF"/>
                </a:solidFill>
                <a:latin typeface="微軟正黑體" panose="020B0604030504040204" pitchFamily="34" charset="-120"/>
                <a:ea typeface="微軟正黑體" panose="020B0604030504040204" pitchFamily="34" charset="-120"/>
              </a:rPr>
              <a:t>93</a:t>
            </a:r>
            <a:r>
              <a:rPr lang="zh-TW" altLang="en-US" sz="2400" b="1" dirty="0">
                <a:solidFill>
                  <a:srgbClr val="0000FF"/>
                </a:solidFill>
                <a:latin typeface="微軟正黑體" panose="020B0604030504040204" pitchFamily="34" charset="-120"/>
                <a:ea typeface="微軟正黑體" panose="020B0604030504040204" pitchFamily="34" charset="-120"/>
              </a:rPr>
              <a:t>～</a:t>
            </a:r>
            <a:r>
              <a:rPr lang="en-US" altLang="zh-TW" sz="2400" b="1" dirty="0">
                <a:solidFill>
                  <a:srgbClr val="0000FF"/>
                </a:solidFill>
                <a:latin typeface="微軟正黑體" panose="020B0604030504040204" pitchFamily="34" charset="-120"/>
                <a:ea typeface="微軟正黑體" panose="020B0604030504040204" pitchFamily="34" charset="-120"/>
              </a:rPr>
              <a:t>114</a:t>
            </a:r>
            <a:r>
              <a:rPr lang="zh-TW" altLang="en-US" sz="2400" b="1" dirty="0">
                <a:solidFill>
                  <a:srgbClr val="0000FF"/>
                </a:solidFill>
                <a:latin typeface="微軟正黑體" panose="020B0604030504040204" pitchFamily="34" charset="-120"/>
                <a:ea typeface="微軟正黑體" panose="020B0604030504040204" pitchFamily="34" charset="-120"/>
              </a:rPr>
              <a:t>條；細則第</a:t>
            </a:r>
            <a:r>
              <a:rPr lang="en-US" altLang="zh-TW" sz="2400" b="1" dirty="0">
                <a:solidFill>
                  <a:srgbClr val="0000FF"/>
                </a:solidFill>
                <a:latin typeface="微軟正黑體" panose="020B0604030504040204" pitchFamily="34" charset="-120"/>
                <a:ea typeface="微軟正黑體" panose="020B0604030504040204" pitchFamily="34" charset="-120"/>
              </a:rPr>
              <a:t>107</a:t>
            </a:r>
            <a:r>
              <a:rPr lang="zh-TW" altLang="en-US" sz="2400" b="1" dirty="0">
                <a:solidFill>
                  <a:srgbClr val="0000FF"/>
                </a:solidFill>
                <a:latin typeface="微軟正黑體" panose="020B0604030504040204" pitchFamily="34" charset="-120"/>
                <a:ea typeface="微軟正黑體" panose="020B0604030504040204" pitchFamily="34" charset="-120"/>
              </a:rPr>
              <a:t>～</a:t>
            </a:r>
            <a:r>
              <a:rPr lang="en-US" altLang="zh-TW" sz="2400" b="1" dirty="0">
                <a:solidFill>
                  <a:srgbClr val="0000FF"/>
                </a:solidFill>
                <a:latin typeface="微軟正黑體" panose="020B0604030504040204" pitchFamily="34" charset="-120"/>
                <a:ea typeface="微軟正黑體" panose="020B0604030504040204" pitchFamily="34" charset="-120"/>
              </a:rPr>
              <a:t>113</a:t>
            </a:r>
            <a:r>
              <a:rPr lang="zh-TW" altLang="en-US" sz="2400" b="1" dirty="0">
                <a:solidFill>
                  <a:srgbClr val="0000FF"/>
                </a:solidFill>
                <a:latin typeface="微軟正黑體" panose="020B0604030504040204" pitchFamily="34" charset="-120"/>
                <a:ea typeface="微軟正黑體" panose="020B0604030504040204" pitchFamily="34" charset="-120"/>
              </a:rPr>
              <a:t>條</a:t>
            </a:r>
            <a:r>
              <a:rPr lang="en-US" altLang="zh-TW" sz="2400" b="1" dirty="0">
                <a:solidFill>
                  <a:srgbClr val="0000FF"/>
                </a:solidFill>
                <a:latin typeface="微軟正黑體" panose="020B0604030504040204" pitchFamily="34" charset="-120"/>
                <a:ea typeface="微軟正黑體" panose="020B0604030504040204" pitchFamily="34" charset="-120"/>
              </a:rPr>
              <a:t>)</a:t>
            </a:r>
          </a:p>
        </p:txBody>
      </p:sp>
      <p:sp>
        <p:nvSpPr>
          <p:cNvPr id="2" name="圓角矩形 1"/>
          <p:cNvSpPr/>
          <p:nvPr/>
        </p:nvSpPr>
        <p:spPr>
          <a:xfrm>
            <a:off x="338138" y="1797050"/>
            <a:ext cx="8446330" cy="213600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雲朵形圖說文字 2"/>
          <p:cNvSpPr/>
          <p:nvPr/>
        </p:nvSpPr>
        <p:spPr>
          <a:xfrm>
            <a:off x="5400092" y="164455"/>
            <a:ext cx="3591508" cy="1056977"/>
          </a:xfrm>
          <a:prstGeom prst="cloudCallout">
            <a:avLst>
              <a:gd name="adj1" fmla="val 24432"/>
              <a:gd name="adj2" fmla="val 86330"/>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smtClean="0">
                <a:solidFill>
                  <a:schemeClr val="tx1"/>
                </a:solidFill>
              </a:rPr>
              <a:t>採購生命週期</a:t>
            </a:r>
            <a:endParaRPr lang="zh-TW" altLang="en-US" sz="2800" b="1">
              <a:solidFill>
                <a:schemeClr val="tx1"/>
              </a:solidFill>
            </a:endParaRPr>
          </a:p>
        </p:txBody>
      </p:sp>
    </p:spTree>
    <p:extLst>
      <p:ext uri="{BB962C8B-B14F-4D97-AF65-F5344CB8AC3E}">
        <p14:creationId xmlns:p14="http://schemas.microsoft.com/office/powerpoint/2010/main" val="96369344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4793DF3-8AFB-4EAE-B19C-BEC0DB7CBFFE}" type="slidenum">
              <a:rPr lang="en-US" altLang="zh-TW" sz="1400" smtClean="0">
                <a:solidFill>
                  <a:srgbClr val="AD1F1F"/>
                </a:solidFill>
                <a:latin typeface="Times New Roman" panose="02020603050405020304" pitchFamily="18" charset="0"/>
              </a:rPr>
              <a:pPr>
                <a:spcBef>
                  <a:spcPct val="0"/>
                </a:spcBef>
                <a:buClrTx/>
                <a:buSzTx/>
                <a:buFontTx/>
                <a:buNone/>
                <a:defRPr/>
              </a:pPr>
              <a:t>40</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03200" y="584685"/>
            <a:ext cx="8424863" cy="4536503"/>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0000"/>
              </a:spcBef>
              <a:buClr>
                <a:prstClr val="black"/>
              </a:buClr>
              <a:buSzPct val="75000"/>
              <a:buFont typeface="Wingdings" pitchFamily="2" charset="2"/>
              <a:buChar char="l"/>
              <a:defRPr/>
            </a:pPr>
            <a:r>
              <a:rPr lang="zh-TW" altLang="en-US" b="1" smtClean="0">
                <a:solidFill>
                  <a:srgbClr val="0000FF"/>
                </a:solidFill>
                <a:ea typeface="標楷體" pitchFamily="65" charset="-120"/>
              </a:rPr>
              <a:t>採購法第</a:t>
            </a:r>
            <a:r>
              <a:rPr lang="en-US" altLang="zh-TW" b="1">
                <a:solidFill>
                  <a:srgbClr val="0000FF"/>
                </a:solidFill>
                <a:ea typeface="標楷體" pitchFamily="65" charset="-120"/>
              </a:rPr>
              <a:t>22</a:t>
            </a:r>
            <a:r>
              <a:rPr lang="zh-TW" altLang="en-US" b="1" smtClean="0">
                <a:solidFill>
                  <a:srgbClr val="0000FF"/>
                </a:solidFill>
                <a:ea typeface="標楷體" pitchFamily="65" charset="-120"/>
              </a:rPr>
              <a:t>條第</a:t>
            </a:r>
            <a:r>
              <a:rPr lang="en-US" altLang="zh-TW" b="1" smtClean="0">
                <a:solidFill>
                  <a:srgbClr val="0000FF"/>
                </a:solidFill>
                <a:ea typeface="標楷體" pitchFamily="65" charset="-120"/>
              </a:rPr>
              <a:t>1</a:t>
            </a:r>
            <a:r>
              <a:rPr lang="zh-TW" altLang="en-US" b="1" smtClean="0">
                <a:solidFill>
                  <a:srgbClr val="0000FF"/>
                </a:solidFill>
                <a:ea typeface="標楷體" pitchFamily="65" charset="-120"/>
              </a:rPr>
              <a:t>項各款說明：</a:t>
            </a:r>
            <a:endParaRPr lang="en-US" altLang="zh-TW" b="1" smtClean="0">
              <a:solidFill>
                <a:srgbClr val="0000FF"/>
              </a:solidFill>
              <a:ea typeface="標楷體" pitchFamily="65" charset="-120"/>
            </a:endParaRPr>
          </a:p>
          <a:p>
            <a:pPr marL="266700" lvl="1" indent="-266700" algn="just" eaLnBrk="1" hangingPunct="1">
              <a:spcBef>
                <a:spcPct val="20000"/>
              </a:spcBef>
              <a:buClr>
                <a:srgbClr val="006699"/>
              </a:buClr>
              <a:buSzPct val="75000"/>
              <a:defRPr/>
            </a:pPr>
            <a:r>
              <a:rPr lang="zh-TW" altLang="en-US" b="1" smtClean="0">
                <a:solidFill>
                  <a:prstClr val="black"/>
                </a:solidFill>
                <a:latin typeface="微軟正黑體" panose="020B0604030504040204" pitchFamily="34" charset="-120"/>
                <a:ea typeface="微軟正黑體" panose="020B0604030504040204" pitchFamily="34" charset="-120"/>
              </a:rPr>
              <a:t>十、</a:t>
            </a:r>
            <a:r>
              <a:rPr lang="zh-TW" altLang="en-US" b="1" smtClean="0">
                <a:solidFill>
                  <a:srgbClr val="C00000"/>
                </a:solidFill>
                <a:latin typeface="微軟正黑體" panose="020B0604030504040204" pitchFamily="34" charset="-120"/>
                <a:ea typeface="微軟正黑體" panose="020B0604030504040204" pitchFamily="34" charset="-120"/>
              </a:rPr>
              <a:t>第</a:t>
            </a:r>
            <a:r>
              <a:rPr lang="en-US" altLang="zh-TW" b="1" smtClean="0">
                <a:solidFill>
                  <a:srgbClr val="C00000"/>
                </a:solidFill>
                <a:latin typeface="微軟正黑體" panose="020B0604030504040204" pitchFamily="34" charset="-120"/>
                <a:ea typeface="微軟正黑體" panose="020B0604030504040204" pitchFamily="34" charset="-120"/>
              </a:rPr>
              <a:t>12</a:t>
            </a:r>
            <a:r>
              <a:rPr lang="zh-TW" altLang="en-US" b="1" smtClean="0">
                <a:solidFill>
                  <a:srgbClr val="C00000"/>
                </a:solidFill>
                <a:latin typeface="微軟正黑體" panose="020B0604030504040204" pitchFamily="34" charset="-120"/>
                <a:ea typeface="微軟正黑體" panose="020B0604030504040204" pitchFamily="34" charset="-120"/>
              </a:rPr>
              <a:t>款：</a:t>
            </a:r>
            <a:r>
              <a:rPr lang="zh-TW" altLang="en-US" b="1" spc="-100" smtClean="0">
                <a:solidFill>
                  <a:prstClr val="black"/>
                </a:solidFill>
                <a:latin typeface="微軟正黑體" panose="020B0604030504040204" pitchFamily="34" charset="-120"/>
                <a:ea typeface="微軟正黑體" panose="020B0604030504040204" pitchFamily="34" charset="-120"/>
              </a:rPr>
              <a:t>衛福部</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u="sng" spc="-100">
                <a:solidFill>
                  <a:srgbClr val="C00000"/>
                </a:solidFill>
                <a:latin typeface="微軟正黑體" panose="020B0604030504040204" pitchFamily="34" charset="-120"/>
                <a:ea typeface="微軟正黑體" panose="020B0604030504040204" pitchFamily="34" charset="-120"/>
              </a:rPr>
              <a:t>身</a:t>
            </a:r>
            <a:r>
              <a:rPr lang="zh-TW" altLang="en-US" b="1" spc="-100">
                <a:solidFill>
                  <a:prstClr val="black"/>
                </a:solidFill>
                <a:latin typeface="微軟正黑體" panose="020B0604030504040204" pitchFamily="34" charset="-120"/>
                <a:ea typeface="微軟正黑體" panose="020B0604030504040204" pitchFamily="34" charset="-120"/>
              </a:rPr>
              <a:t>心障礙者</a:t>
            </a:r>
            <a:r>
              <a:rPr lang="zh-TW" altLang="en-US" b="1" u="sng" spc="-100">
                <a:solidFill>
                  <a:srgbClr val="C00000"/>
                </a:solidFill>
                <a:latin typeface="微軟正黑體" panose="020B0604030504040204" pitchFamily="34" charset="-120"/>
                <a:ea typeface="微軟正黑體" panose="020B0604030504040204" pitchFamily="34" charset="-120"/>
              </a:rPr>
              <a:t>權</a:t>
            </a:r>
            <a:r>
              <a:rPr lang="zh-TW" altLang="en-US" b="1" spc="-100">
                <a:solidFill>
                  <a:prstClr val="black"/>
                </a:solidFill>
                <a:latin typeface="微軟正黑體" panose="020B0604030504040204" pitchFamily="34" charset="-120"/>
                <a:ea typeface="微軟正黑體" panose="020B0604030504040204" pitchFamily="34" charset="-120"/>
              </a:rPr>
              <a:t>益保障</a:t>
            </a:r>
            <a:r>
              <a:rPr lang="zh-TW" altLang="en-US" b="1" u="sng" spc="-100">
                <a:solidFill>
                  <a:srgbClr val="C00000"/>
                </a:solidFill>
                <a:latin typeface="微軟正黑體" panose="020B0604030504040204" pitchFamily="34" charset="-120"/>
                <a:ea typeface="微軟正黑體" panose="020B0604030504040204" pitchFamily="34" charset="-120"/>
              </a:rPr>
              <a:t>法</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u="sng" spc="-100" smtClean="0">
                <a:solidFill>
                  <a:srgbClr val="660033"/>
                </a:solidFill>
                <a:latin typeface="微軟正黑體" panose="020B0604030504040204" pitchFamily="34" charset="-120"/>
                <a:ea typeface="微軟正黑體" panose="020B0604030504040204" pitchFamily="34" charset="-120"/>
              </a:rPr>
              <a:t>第</a:t>
            </a:r>
            <a:r>
              <a:rPr lang="en-US" altLang="zh-TW" b="1" u="sng" spc="-100" smtClean="0">
                <a:solidFill>
                  <a:srgbClr val="660033"/>
                </a:solidFill>
                <a:latin typeface="微軟正黑體" panose="020B0604030504040204" pitchFamily="34" charset="-120"/>
                <a:ea typeface="微軟正黑體" panose="020B0604030504040204" pitchFamily="34" charset="-120"/>
              </a:rPr>
              <a:t>69</a:t>
            </a:r>
            <a:r>
              <a:rPr lang="zh-TW" altLang="en-US" b="1" u="sng" spc="-100" smtClean="0">
                <a:solidFill>
                  <a:srgbClr val="660033"/>
                </a:solidFill>
                <a:latin typeface="微軟正黑體" panose="020B0604030504040204" pitchFamily="34" charset="-120"/>
                <a:ea typeface="微軟正黑體" panose="020B0604030504040204" pitchFamily="34" charset="-120"/>
              </a:rPr>
              <a:t>條第</a:t>
            </a:r>
            <a:r>
              <a:rPr lang="en-US" altLang="zh-TW" b="1" u="sng" spc="-100" smtClean="0">
                <a:solidFill>
                  <a:srgbClr val="660033"/>
                </a:solidFill>
                <a:latin typeface="微軟正黑體" panose="020B0604030504040204" pitchFamily="34" charset="-120"/>
                <a:ea typeface="微軟正黑體" panose="020B0604030504040204" pitchFamily="34" charset="-120"/>
              </a:rPr>
              <a:t>1</a:t>
            </a:r>
            <a:r>
              <a:rPr lang="zh-TW" altLang="en-US" b="1" u="sng" spc="-100" smtClean="0">
                <a:solidFill>
                  <a:srgbClr val="660033"/>
                </a:solidFill>
                <a:latin typeface="微軟正黑體" panose="020B0604030504040204" pitchFamily="34" charset="-120"/>
                <a:ea typeface="微軟正黑體" panose="020B0604030504040204" pitchFamily="34" charset="-120"/>
              </a:rPr>
              <a:t>項</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身心障礙福利機構或團體、庇護工場，所生產之物品及其提供之服務，於合理價格及一定</a:t>
            </a:r>
            <a:r>
              <a:rPr lang="zh-TW" altLang="en-US" b="1" spc="-100" smtClean="0">
                <a:solidFill>
                  <a:prstClr val="black"/>
                </a:solidFill>
                <a:latin typeface="微軟正黑體" panose="020B0604030504040204" pitchFamily="34" charset="-120"/>
                <a:ea typeface="微軟正黑體" panose="020B0604030504040204" pitchFamily="34" charset="-120"/>
              </a:rPr>
              <a:t>金額</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en-US" altLang="zh-TW" b="1" u="sng" spc="-100" smtClean="0">
                <a:solidFill>
                  <a:srgbClr val="0000FF"/>
                </a:solidFill>
                <a:latin typeface="微軟正黑體" panose="020B0604030504040204" pitchFamily="34" charset="-120"/>
                <a:ea typeface="微軟正黑體" panose="020B0604030504040204" pitchFamily="34" charset="-120"/>
              </a:rPr>
              <a:t>100</a:t>
            </a:r>
            <a:r>
              <a:rPr lang="zh-TW" altLang="en-US" b="1" u="sng" spc="-100" smtClean="0">
                <a:solidFill>
                  <a:srgbClr val="0000FF"/>
                </a:solidFill>
                <a:latin typeface="微軟正黑體" panose="020B0604030504040204" pitchFamily="34" charset="-120"/>
                <a:ea typeface="微軟正黑體" panose="020B0604030504040204" pitchFamily="34" charset="-120"/>
              </a:rPr>
              <a:t>萬元</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以下</a:t>
            </a:r>
            <a:r>
              <a:rPr lang="zh-TW" altLang="en-US" b="1" spc="-100">
                <a:solidFill>
                  <a:prstClr val="black"/>
                </a:solidFill>
                <a:latin typeface="微軟正黑體" panose="020B0604030504040204" pitchFamily="34" charset="-120"/>
                <a:ea typeface="微軟正黑體" panose="020B0604030504040204" pitchFamily="34" charset="-120"/>
              </a:rPr>
              <a:t>者，</a:t>
            </a:r>
            <a:r>
              <a:rPr lang="zh-TW" altLang="en-US" b="1" u="sng" spc="-100">
                <a:solidFill>
                  <a:prstClr val="black"/>
                </a:solidFill>
                <a:uFill>
                  <a:solidFill>
                    <a:srgbClr val="C00000"/>
                  </a:solidFill>
                </a:uFill>
                <a:latin typeface="微軟正黑體" panose="020B0604030504040204" pitchFamily="34" charset="-120"/>
                <a:ea typeface="微軟正黑體" panose="020B0604030504040204" pitchFamily="34" charset="-120"/>
              </a:rPr>
              <a:t>各級政府機關、公立學校、公營事業機構</a:t>
            </a:r>
            <a:r>
              <a:rPr lang="zh-TW" altLang="en-US" b="1" u="sng" spc="-100">
                <a:solidFill>
                  <a:srgbClr val="C00000"/>
                </a:solidFill>
                <a:uFill>
                  <a:solidFill>
                    <a:srgbClr val="C00000"/>
                  </a:solidFill>
                </a:uFill>
                <a:latin typeface="微軟正黑體" panose="020B0604030504040204" pitchFamily="34" charset="-120"/>
                <a:ea typeface="微軟正黑體" panose="020B0604030504040204" pitchFamily="34" charset="-120"/>
              </a:rPr>
              <a:t>及</a:t>
            </a:r>
            <a:r>
              <a:rPr lang="zh-TW" altLang="en-US" b="1" u="sng" spc="-100">
                <a:solidFill>
                  <a:srgbClr val="0000FF"/>
                </a:solidFill>
                <a:uFill>
                  <a:solidFill>
                    <a:srgbClr val="C00000"/>
                  </a:solidFill>
                </a:uFill>
                <a:latin typeface="微軟正黑體" panose="020B0604030504040204" pitchFamily="34" charset="-120"/>
                <a:ea typeface="微軟正黑體" panose="020B0604030504040204" pitchFamily="34" charset="-120"/>
              </a:rPr>
              <a:t>接受政府補助</a:t>
            </a:r>
            <a:r>
              <a:rPr lang="zh-TW" altLang="en-US" b="1" u="sng" spc="-100">
                <a:solidFill>
                  <a:prstClr val="black"/>
                </a:solidFill>
                <a:uFill>
                  <a:solidFill>
                    <a:srgbClr val="C00000"/>
                  </a:solidFill>
                </a:uFill>
                <a:latin typeface="微軟正黑體" panose="020B0604030504040204" pitchFamily="34" charset="-120"/>
                <a:ea typeface="微軟正黑體" panose="020B0604030504040204" pitchFamily="34" charset="-120"/>
              </a:rPr>
              <a:t>之機構、團體、私立學校</a:t>
            </a:r>
            <a:r>
              <a:rPr lang="zh-TW" altLang="en-US" b="1" spc="-100">
                <a:solidFill>
                  <a:srgbClr val="0000FF"/>
                </a:solidFill>
                <a:uFill>
                  <a:solidFill>
                    <a:srgbClr val="C00000"/>
                  </a:solidFill>
                </a:uFill>
                <a:latin typeface="微軟正黑體" panose="020B0604030504040204" pitchFamily="34" charset="-120"/>
                <a:ea typeface="微軟正黑體" panose="020B0604030504040204" pitchFamily="34" charset="-120"/>
              </a:rPr>
              <a:t>應優先採購</a:t>
            </a:r>
            <a:r>
              <a:rPr lang="zh-TW" altLang="en-US" b="1" spc="-100">
                <a:solidFill>
                  <a:prstClr val="black"/>
                </a:solidFill>
                <a:latin typeface="微軟正黑體" panose="020B0604030504040204" pitchFamily="34" charset="-120"/>
                <a:ea typeface="微軟正黑體" panose="020B0604030504040204" pitchFamily="34" charset="-120"/>
              </a:rPr>
              <a:t>。</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；擾先採購之招標與決標方式依</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u="sng" spc="-100">
                <a:solidFill>
                  <a:srgbClr val="C00000"/>
                </a:solidFill>
                <a:latin typeface="微軟正黑體" panose="020B0604030504040204" pitchFamily="34" charset="-120"/>
                <a:ea typeface="微軟正黑體" panose="020B0604030504040204" pitchFamily="34" charset="-120"/>
              </a:rPr>
              <a:t>優</a:t>
            </a:r>
            <a:r>
              <a:rPr lang="zh-TW" altLang="en-US" b="1" spc="-100">
                <a:solidFill>
                  <a:prstClr val="black"/>
                </a:solidFill>
                <a:latin typeface="微軟正黑體" panose="020B0604030504040204" pitchFamily="34" charset="-120"/>
                <a:ea typeface="微軟正黑體" panose="020B0604030504040204" pitchFamily="34" charset="-120"/>
              </a:rPr>
              <a:t>先</a:t>
            </a:r>
            <a:r>
              <a:rPr lang="zh-TW" altLang="en-US" b="1" u="sng" spc="-100">
                <a:solidFill>
                  <a:srgbClr val="C00000"/>
                </a:solidFill>
                <a:latin typeface="微軟正黑體" panose="020B0604030504040204" pitchFamily="34" charset="-120"/>
                <a:ea typeface="微軟正黑體" panose="020B0604030504040204" pitchFamily="34" charset="-120"/>
              </a:rPr>
              <a:t>採</a:t>
            </a:r>
            <a:r>
              <a:rPr lang="zh-TW" altLang="en-US" b="1" spc="-100">
                <a:solidFill>
                  <a:prstClr val="black"/>
                </a:solidFill>
                <a:latin typeface="微軟正黑體" panose="020B0604030504040204" pitchFamily="34" charset="-120"/>
                <a:ea typeface="微軟正黑體" panose="020B0604030504040204" pitchFamily="34" charset="-120"/>
              </a:rPr>
              <a:t>購身心障礙福利機構團體或庇護工場生產物品及服務</a:t>
            </a:r>
            <a:r>
              <a:rPr lang="zh-TW" altLang="en-US" b="1" u="sng" spc="-100">
                <a:solidFill>
                  <a:srgbClr val="C00000"/>
                </a:solidFill>
                <a:latin typeface="微軟正黑體" panose="020B0604030504040204" pitchFamily="34" charset="-120"/>
                <a:ea typeface="微軟正黑體" panose="020B0604030504040204" pitchFamily="34" charset="-120"/>
              </a:rPr>
              <a:t>辦法</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u="sng" spc="-100" smtClean="0">
                <a:solidFill>
                  <a:srgbClr val="660033"/>
                </a:solidFill>
                <a:latin typeface="微軟正黑體" panose="020B0604030504040204" pitchFamily="34" charset="-120"/>
                <a:ea typeface="微軟正黑體" panose="020B0604030504040204" pitchFamily="34" charset="-120"/>
              </a:rPr>
              <a:t>第</a:t>
            </a:r>
            <a:r>
              <a:rPr lang="en-US" altLang="zh-TW" b="1" u="sng" spc="-100" smtClean="0">
                <a:solidFill>
                  <a:srgbClr val="660033"/>
                </a:solidFill>
                <a:latin typeface="微軟正黑體" panose="020B0604030504040204" pitchFamily="34" charset="-120"/>
                <a:ea typeface="微軟正黑體" panose="020B0604030504040204" pitchFamily="34" charset="-120"/>
              </a:rPr>
              <a:t>4</a:t>
            </a:r>
            <a:r>
              <a:rPr lang="zh-TW" altLang="en-US" b="1" u="sng" spc="-100" smtClean="0">
                <a:solidFill>
                  <a:srgbClr val="660033"/>
                </a:solidFill>
                <a:latin typeface="微軟正黑體" panose="020B0604030504040204" pitchFamily="34" charset="-120"/>
                <a:ea typeface="微軟正黑體" panose="020B0604030504040204" pitchFamily="34" charset="-120"/>
              </a:rPr>
              <a:t>條</a:t>
            </a:r>
            <a:r>
              <a:rPr lang="zh-TW" altLang="en-US" b="1" spc="-100" smtClean="0">
                <a:solidFill>
                  <a:prstClr val="black"/>
                </a:solidFill>
                <a:latin typeface="微軟正黑體" panose="020B0604030504040204" pitchFamily="34" charset="-120"/>
                <a:ea typeface="微軟正黑體" panose="020B0604030504040204" pitchFamily="34" charset="-120"/>
              </a:rPr>
              <a:t>規定辦理。</a:t>
            </a:r>
            <a:endParaRPr lang="en-US" altLang="zh-TW" b="1" spc="-100" smtClean="0">
              <a:solidFill>
                <a:prstClr val="black"/>
              </a:solidFill>
              <a:latin typeface="微軟正黑體" panose="020B0604030504040204" pitchFamily="34" charset="-120"/>
              <a:ea typeface="微軟正黑體" panose="020B0604030504040204" pitchFamily="34" charset="-120"/>
            </a:endParaRPr>
          </a:p>
          <a:p>
            <a:pPr marL="266700" lvl="1" indent="0" algn="just" eaLnBrk="1" hangingPunct="1">
              <a:spcBef>
                <a:spcPct val="20000"/>
              </a:spcBef>
              <a:buClr>
                <a:srgbClr val="006699"/>
              </a:buClr>
              <a:buSzPct val="75000"/>
              <a:defRPr/>
            </a:pPr>
            <a:r>
              <a:rPr lang="zh-TW" altLang="en-US" b="1" spc="-100" smtClean="0">
                <a:solidFill>
                  <a:prstClr val="black"/>
                </a:solidFill>
                <a:latin typeface="微軟正黑體" panose="020B0604030504040204" pitchFamily="34" charset="-120"/>
                <a:ea typeface="微軟正黑體" panose="020B0604030504040204" pitchFamily="34" charset="-120"/>
              </a:rPr>
              <a:t>身權法第</a:t>
            </a:r>
            <a:r>
              <a:rPr lang="en-US" altLang="zh-TW" b="1" spc="-100" smtClean="0">
                <a:solidFill>
                  <a:prstClr val="black"/>
                </a:solidFill>
                <a:latin typeface="微軟正黑體" panose="020B0604030504040204" pitchFamily="34" charset="-120"/>
                <a:ea typeface="微軟正黑體" panose="020B0604030504040204" pitchFamily="34" charset="-120"/>
              </a:rPr>
              <a:t>69</a:t>
            </a:r>
            <a:r>
              <a:rPr lang="zh-TW" altLang="en-US" b="1" spc="-100" smtClean="0">
                <a:solidFill>
                  <a:prstClr val="black"/>
                </a:solidFill>
                <a:latin typeface="微軟正黑體" panose="020B0604030504040204" pitchFamily="34" charset="-120"/>
                <a:ea typeface="微軟正黑體" panose="020B0604030504040204" pitchFamily="34" charset="-120"/>
              </a:rPr>
              <a:t>條第</a:t>
            </a:r>
            <a:r>
              <a:rPr lang="en-US" altLang="zh-TW" b="1" spc="-100" smtClean="0">
                <a:solidFill>
                  <a:prstClr val="black"/>
                </a:solidFill>
                <a:latin typeface="微軟正黑體" panose="020B0604030504040204" pitchFamily="34" charset="-120"/>
                <a:ea typeface="微軟正黑體" panose="020B0604030504040204" pitchFamily="34" charset="-120"/>
              </a:rPr>
              <a:t>2</a:t>
            </a:r>
            <a:r>
              <a:rPr lang="zh-TW" altLang="en-US" b="1" spc="-100">
                <a:solidFill>
                  <a:prstClr val="black"/>
                </a:solidFill>
                <a:latin typeface="微軟正黑體" panose="020B0604030504040204" pitchFamily="34" charset="-120"/>
                <a:ea typeface="微軟正黑體" panose="020B0604030504040204" pitchFamily="34" charset="-120"/>
              </a:rPr>
              <a:t>項規定</a:t>
            </a:r>
            <a:r>
              <a:rPr lang="zh-TW" altLang="en-US" b="1" u="sng" spc="-100">
                <a:solidFill>
                  <a:prstClr val="black"/>
                </a:solidFill>
                <a:uFill>
                  <a:solidFill>
                    <a:srgbClr val="C00000"/>
                  </a:solidFill>
                </a:uFill>
                <a:latin typeface="微軟正黑體" panose="020B0604030504040204" pitchFamily="34" charset="-120"/>
                <a:ea typeface="微軟正黑體" panose="020B0604030504040204" pitchFamily="34" charset="-120"/>
              </a:rPr>
              <a:t>各級主管機關應定期公告或發函各義務採購單位</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zh-TW" altLang="en-US" b="1" u="sng" spc="-100">
                <a:solidFill>
                  <a:prstClr val="black"/>
                </a:solidFill>
                <a:uFill>
                  <a:solidFill>
                    <a:srgbClr val="C00000"/>
                  </a:solidFill>
                </a:uFill>
                <a:latin typeface="微軟正黑體" panose="020B0604030504040204" pitchFamily="34" charset="-120"/>
                <a:ea typeface="微軟正黑體" panose="020B0604030504040204" pitchFamily="34" charset="-120"/>
              </a:rPr>
              <a:t>採購該物品及服務至一定</a:t>
            </a:r>
            <a:r>
              <a:rPr lang="zh-TW" altLang="en-US" b="1" u="sng" spc="-100" smtClean="0">
                <a:solidFill>
                  <a:prstClr val="black"/>
                </a:solidFill>
                <a:uFill>
                  <a:solidFill>
                    <a:srgbClr val="C00000"/>
                  </a:solidFill>
                </a:uFill>
                <a:latin typeface="微軟正黑體" panose="020B0604030504040204" pitchFamily="34" charset="-120"/>
                <a:ea typeface="微軟正黑體" panose="020B0604030504040204" pitchFamily="34" charset="-120"/>
              </a:rPr>
              <a:t>比率</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優</a:t>
            </a:r>
            <a:r>
              <a:rPr lang="zh-TW" altLang="en-US" b="1" spc="-100">
                <a:solidFill>
                  <a:prstClr val="black"/>
                </a:solidFill>
                <a:latin typeface="微軟正黑體" panose="020B0604030504040204" pitchFamily="34" charset="-120"/>
                <a:ea typeface="微軟正黑體" panose="020B0604030504040204" pitchFamily="34" charset="-120"/>
              </a:rPr>
              <a:t>採辦法第</a:t>
            </a:r>
            <a:r>
              <a:rPr lang="en-US" altLang="zh-TW" b="1" spc="-100">
                <a:solidFill>
                  <a:prstClr val="black"/>
                </a:solidFill>
                <a:latin typeface="微軟正黑體" panose="020B0604030504040204" pitchFamily="34" charset="-120"/>
                <a:ea typeface="微軟正黑體" panose="020B0604030504040204" pitchFamily="34" charset="-120"/>
              </a:rPr>
              <a:t>3</a:t>
            </a:r>
            <a:r>
              <a:rPr lang="zh-TW" altLang="en-US" b="1" spc="-100">
                <a:solidFill>
                  <a:prstClr val="black"/>
                </a:solidFill>
                <a:latin typeface="微軟正黑體" panose="020B0604030504040204" pitchFamily="34" charset="-120"/>
                <a:ea typeface="微軟正黑體" panose="020B0604030504040204" pitchFamily="34" charset="-120"/>
              </a:rPr>
              <a:t>條第</a:t>
            </a:r>
            <a:r>
              <a:rPr lang="en-US" altLang="zh-TW" b="1" spc="-100">
                <a:solidFill>
                  <a:prstClr val="black"/>
                </a:solidFill>
                <a:latin typeface="微軟正黑體" panose="020B0604030504040204" pitchFamily="34" charset="-120"/>
                <a:ea typeface="微軟正黑體" panose="020B0604030504040204" pitchFamily="34" charset="-120"/>
              </a:rPr>
              <a:t>8</a:t>
            </a:r>
            <a:r>
              <a:rPr lang="zh-TW" altLang="en-US" b="1" spc="-100">
                <a:solidFill>
                  <a:prstClr val="black"/>
                </a:solidFill>
                <a:latin typeface="微軟正黑體" panose="020B0604030504040204" pitchFamily="34" charset="-120"/>
                <a:ea typeface="微軟正黑體" panose="020B0604030504040204" pitchFamily="34" charset="-120"/>
              </a:rPr>
              <a:t>項</a:t>
            </a:r>
            <a:r>
              <a:rPr lang="zh-TW" altLang="en-US" b="1" spc="-100" smtClean="0">
                <a:solidFill>
                  <a:prstClr val="black"/>
                </a:solidFill>
                <a:latin typeface="微軟正黑體" panose="020B0604030504040204" pitchFamily="34" charset="-120"/>
                <a:ea typeface="微軟正黑體" panose="020B0604030504040204" pitchFamily="34" charset="-120"/>
              </a:rPr>
              <a:t>規定為</a:t>
            </a:r>
            <a:r>
              <a:rPr lang="en-US" altLang="zh-TW" b="1" u="sng" spc="-100" smtClean="0">
                <a:solidFill>
                  <a:srgbClr val="0000FF"/>
                </a:solidFill>
                <a:latin typeface="微軟正黑體" panose="020B0604030504040204" pitchFamily="34" charset="-120"/>
                <a:ea typeface="微軟正黑體" panose="020B0604030504040204" pitchFamily="34" charset="-120"/>
              </a:rPr>
              <a:t>5%</a:t>
            </a:r>
            <a:r>
              <a:rPr lang="en-US" altLang="zh-TW" b="1" spc="-100" smtClean="0">
                <a:solidFill>
                  <a:prstClr val="black"/>
                </a:solidFill>
                <a:latin typeface="微軟正黑體" panose="020B0604030504040204" pitchFamily="34" charset="-120"/>
                <a:ea typeface="微軟正黑體" panose="020B0604030504040204" pitchFamily="34" charset="-120"/>
              </a:rPr>
              <a:t>)</a:t>
            </a:r>
            <a:endParaRPr lang="en-US" altLang="zh-TW" b="1" spc="-100" dirty="0">
              <a:solidFill>
                <a:prstClr val="black"/>
              </a:solidFill>
              <a:latin typeface="微軟正黑體" panose="020B0604030504040204" pitchFamily="34" charset="-120"/>
              <a:ea typeface="微軟正黑體" panose="020B0604030504040204" pitchFamily="34" charset="-120"/>
            </a:endParaRPr>
          </a:p>
        </p:txBody>
      </p:sp>
      <p:sp>
        <p:nvSpPr>
          <p:cNvPr id="98306" name="Rectangle 2"/>
          <p:cNvSpPr>
            <a:spLocks noChangeArrowheads="1"/>
          </p:cNvSpPr>
          <p:nvPr/>
        </p:nvSpPr>
        <p:spPr bwMode="auto">
          <a:xfrm>
            <a:off x="6100006" y="450615"/>
            <a:ext cx="2879998" cy="62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200" b="1" dirty="0">
                <a:solidFill>
                  <a:srgbClr val="003399"/>
                </a:solidFill>
                <a:latin typeface="微軟正黑體" panose="020B0604030504040204" pitchFamily="34" charset="-120"/>
                <a:ea typeface="微軟正黑體" panose="020B0604030504040204" pitchFamily="34" charset="-120"/>
              </a:rPr>
              <a:t>第二章　招標</a:t>
            </a:r>
          </a:p>
        </p:txBody>
      </p:sp>
    </p:spTree>
    <p:extLst>
      <p:ext uri="{BB962C8B-B14F-4D97-AF65-F5344CB8AC3E}">
        <p14:creationId xmlns:p14="http://schemas.microsoft.com/office/powerpoint/2010/main" val="31718963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4793DF3-8AFB-4EAE-B19C-BEC0DB7CBFFE}" type="slidenum">
              <a:rPr lang="en-US" altLang="zh-TW" sz="1400" smtClean="0">
                <a:solidFill>
                  <a:srgbClr val="AD1F1F"/>
                </a:solidFill>
                <a:latin typeface="Times New Roman" panose="02020603050405020304" pitchFamily="18" charset="0"/>
              </a:rPr>
              <a:pPr>
                <a:spcBef>
                  <a:spcPct val="0"/>
                </a:spcBef>
                <a:buClrTx/>
                <a:buSzTx/>
                <a:buFontTx/>
                <a:buNone/>
                <a:defRPr/>
              </a:pPr>
              <a:t>41</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15516" y="584684"/>
            <a:ext cx="8424863" cy="5364595"/>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0000"/>
              </a:spcBef>
              <a:buClr>
                <a:prstClr val="black"/>
              </a:buClr>
              <a:buSzPct val="75000"/>
              <a:buFont typeface="Wingdings" pitchFamily="2" charset="2"/>
              <a:buChar char="l"/>
              <a:defRPr/>
            </a:pPr>
            <a:r>
              <a:rPr lang="zh-TW" altLang="en-US" b="1" smtClean="0">
                <a:solidFill>
                  <a:srgbClr val="0000FF"/>
                </a:solidFill>
                <a:latin typeface="微軟正黑體" panose="020B0604030504040204" pitchFamily="34" charset="-120"/>
                <a:ea typeface="微軟正黑體" panose="020B0604030504040204" pitchFamily="34" charset="-120"/>
              </a:rPr>
              <a:t>採購法第</a:t>
            </a:r>
            <a:r>
              <a:rPr lang="en-US" altLang="zh-TW" b="1">
                <a:solidFill>
                  <a:srgbClr val="0000FF"/>
                </a:solidFill>
                <a:latin typeface="微軟正黑體" panose="020B0604030504040204" pitchFamily="34" charset="-120"/>
                <a:ea typeface="微軟正黑體" panose="020B0604030504040204" pitchFamily="34" charset="-120"/>
              </a:rPr>
              <a:t>22</a:t>
            </a:r>
            <a:r>
              <a:rPr lang="zh-TW" altLang="en-US" b="1" smtClean="0">
                <a:solidFill>
                  <a:srgbClr val="0000FF"/>
                </a:solidFill>
                <a:latin typeface="微軟正黑體" panose="020B0604030504040204" pitchFamily="34" charset="-120"/>
                <a:ea typeface="微軟正黑體" panose="020B0604030504040204" pitchFamily="34" charset="-120"/>
              </a:rPr>
              <a:t>條第</a:t>
            </a:r>
            <a:r>
              <a:rPr lang="en-US" altLang="zh-TW" b="1" smtClean="0">
                <a:solidFill>
                  <a:srgbClr val="0000FF"/>
                </a:solidFill>
                <a:latin typeface="微軟正黑體" panose="020B0604030504040204" pitchFamily="34" charset="-120"/>
                <a:ea typeface="微軟正黑體" panose="020B0604030504040204" pitchFamily="34" charset="-120"/>
              </a:rPr>
              <a:t>1</a:t>
            </a:r>
            <a:r>
              <a:rPr lang="zh-TW" altLang="en-US" b="1" smtClean="0">
                <a:solidFill>
                  <a:srgbClr val="0000FF"/>
                </a:solidFill>
                <a:latin typeface="微軟正黑體" panose="020B0604030504040204" pitchFamily="34" charset="-120"/>
                <a:ea typeface="微軟正黑體" panose="020B0604030504040204" pitchFamily="34" charset="-120"/>
              </a:rPr>
              <a:t>項各款說明：</a:t>
            </a:r>
            <a:endParaRPr lang="en-US" altLang="zh-TW" b="1" smtClean="0">
              <a:solidFill>
                <a:srgbClr val="0000FF"/>
              </a:solidFill>
              <a:latin typeface="微軟正黑體" panose="020B0604030504040204" pitchFamily="34" charset="-120"/>
              <a:ea typeface="微軟正黑體" panose="020B0604030504040204" pitchFamily="34" charset="-120"/>
            </a:endParaRPr>
          </a:p>
          <a:p>
            <a:pPr marL="266700" lvl="1" indent="-266700" algn="just" eaLnBrk="1" hangingPunct="1">
              <a:spcBef>
                <a:spcPct val="20000"/>
              </a:spcBef>
              <a:buClr>
                <a:srgbClr val="006699"/>
              </a:buClr>
              <a:buSzPct val="75000"/>
              <a:defRPr/>
            </a:pPr>
            <a:r>
              <a:rPr lang="zh-TW" altLang="en-US" b="1" smtClean="0">
                <a:solidFill>
                  <a:prstClr val="black"/>
                </a:solidFill>
                <a:latin typeface="微軟正黑體" panose="020B0604030504040204" pitchFamily="34" charset="-120"/>
                <a:ea typeface="微軟正黑體" panose="020B0604030504040204" pitchFamily="34" charset="-120"/>
              </a:rPr>
              <a:t>十一、</a:t>
            </a:r>
            <a:r>
              <a:rPr lang="zh-TW" altLang="en-US" b="1" smtClean="0">
                <a:solidFill>
                  <a:srgbClr val="C00000"/>
                </a:solidFill>
                <a:latin typeface="微軟正黑體" panose="020B0604030504040204" pitchFamily="34" charset="-120"/>
                <a:ea typeface="微軟正黑體" panose="020B0604030504040204" pitchFamily="34" charset="-120"/>
              </a:rPr>
              <a:t>第</a:t>
            </a:r>
            <a:r>
              <a:rPr lang="en-US" altLang="zh-TW" b="1" smtClean="0">
                <a:solidFill>
                  <a:srgbClr val="C00000"/>
                </a:solidFill>
                <a:latin typeface="微軟正黑體" panose="020B0604030504040204" pitchFamily="34" charset="-120"/>
                <a:ea typeface="微軟正黑體" panose="020B0604030504040204" pitchFamily="34" charset="-120"/>
              </a:rPr>
              <a:t>15</a:t>
            </a:r>
            <a:r>
              <a:rPr lang="zh-TW" altLang="en-US" b="1" smtClean="0">
                <a:solidFill>
                  <a:srgbClr val="C00000"/>
                </a:solidFill>
                <a:latin typeface="微軟正黑體" panose="020B0604030504040204" pitchFamily="34" charset="-120"/>
                <a:ea typeface="微軟正黑體" panose="020B0604030504040204" pitchFamily="34" charset="-120"/>
              </a:rPr>
              <a:t>款：</a:t>
            </a:r>
            <a:r>
              <a:rPr lang="en-US" altLang="zh-TW" b="1" spc="-100" smtClean="0">
                <a:solidFill>
                  <a:prstClr val="black"/>
                </a:solidFill>
                <a:latin typeface="微軟正黑體" panose="020B0604030504040204" pitchFamily="34" charset="-120"/>
                <a:ea typeface="微軟正黑體" panose="020B0604030504040204" pitchFamily="34" charset="-120"/>
              </a:rPr>
              <a:t>『</a:t>
            </a:r>
            <a:r>
              <a:rPr lang="zh-TW" altLang="en-US" b="1" spc="-100">
                <a:solidFill>
                  <a:prstClr val="black"/>
                </a:solidFill>
                <a:latin typeface="微軟正黑體" panose="020B0604030504040204" pitchFamily="34" charset="-120"/>
                <a:ea typeface="微軟正黑體" panose="020B0604030504040204" pitchFamily="34" charset="-120"/>
              </a:rPr>
              <a:t>公營事業為商業性轉售或用於製造產品、提供服務以供轉售目的所為之採購，基於轉售對象、製程或供應源之特性或實際需要，不適宜以公開招標或選擇性招標方式辦理者</a:t>
            </a:r>
            <a:r>
              <a:rPr lang="zh-TW" altLang="en-US" b="1" spc="-100" smtClean="0">
                <a:solidFill>
                  <a:prstClr val="black"/>
                </a:solidFill>
                <a:latin typeface="微軟正黑體" panose="020B0604030504040204" pitchFamily="34" charset="-120"/>
                <a:ea typeface="微軟正黑體" panose="020B0604030504040204" pitchFamily="34" charset="-120"/>
              </a:rPr>
              <a:t>。</a:t>
            </a:r>
            <a:r>
              <a:rPr lang="en-US" altLang="zh-TW" b="1" spc="-100" smtClean="0">
                <a:solidFill>
                  <a:prstClr val="black"/>
                </a:solidFill>
                <a:latin typeface="微軟正黑體" panose="020B0604030504040204" pitchFamily="34" charset="-120"/>
                <a:ea typeface="微軟正黑體" panose="020B0604030504040204" pitchFamily="34" charset="-120"/>
              </a:rPr>
              <a:t>』</a:t>
            </a:r>
          </a:p>
          <a:p>
            <a:pPr marL="533400" lvl="1" indent="-533400" algn="just" eaLnBrk="1" hangingPunct="1">
              <a:spcBef>
                <a:spcPts val="1800"/>
              </a:spcBef>
              <a:buClr>
                <a:srgbClr val="006699"/>
              </a:buClr>
              <a:buSzPct val="75000"/>
              <a:defRPr/>
            </a:pPr>
            <a:r>
              <a:rPr lang="zh-TW" altLang="en-US" b="1" spc="-100" smtClean="0">
                <a:solidFill>
                  <a:srgbClr val="660033"/>
                </a:solidFill>
                <a:latin typeface="微軟正黑體" panose="020B0604030504040204" pitchFamily="34" charset="-120"/>
                <a:ea typeface="微軟正黑體" panose="020B0604030504040204" pitchFamily="34" charset="-120"/>
              </a:rPr>
              <a:t>註：</a:t>
            </a:r>
            <a:r>
              <a:rPr lang="zh-TW" altLang="en-US" b="1" spc="-100" smtClean="0">
                <a:solidFill>
                  <a:prstClr val="black"/>
                </a:solidFill>
                <a:latin typeface="微軟正黑體" panose="020B0604030504040204" pitchFamily="34" charset="-120"/>
                <a:ea typeface="微軟正黑體" panose="020B0604030504040204" pitchFamily="34" charset="-120"/>
              </a:rPr>
              <a:t>公營事業</a:t>
            </a:r>
            <a:r>
              <a:rPr lang="zh-TW" altLang="en-US" b="1" spc="-100">
                <a:solidFill>
                  <a:prstClr val="black"/>
                </a:solidFill>
                <a:latin typeface="微軟正黑體" panose="020B0604030504040204" pitchFamily="34" charset="-120"/>
                <a:ea typeface="微軟正黑體" panose="020B0604030504040204" pitchFamily="34" charset="-120"/>
              </a:rPr>
              <a:t>為銷售其產品而徵求經銷商，如係勞務採購性質者，屬該款所稱之「提供服務以供轉售目的所為之採購」</a:t>
            </a:r>
            <a:r>
              <a:rPr lang="en-US" altLang="zh-TW" b="1" spc="-100">
                <a:solidFill>
                  <a:prstClr val="black"/>
                </a:solidFill>
                <a:latin typeface="微軟正黑體" panose="020B0604030504040204" pitchFamily="34" charset="-120"/>
                <a:ea typeface="微軟正黑體" panose="020B0604030504040204" pitchFamily="34" charset="-120"/>
              </a:rPr>
              <a:t>(</a:t>
            </a:r>
            <a:r>
              <a:rPr lang="zh-TW" altLang="en-US" b="1" spc="-100">
                <a:solidFill>
                  <a:srgbClr val="0000FF"/>
                </a:solidFill>
                <a:latin typeface="微軟正黑體" panose="020B0604030504040204" pitchFamily="34" charset="-120"/>
                <a:ea typeface="微軟正黑體" panose="020B0604030504040204" pitchFamily="34" charset="-120"/>
              </a:rPr>
              <a:t>工程會</a:t>
            </a:r>
            <a:r>
              <a:rPr lang="en-US" altLang="zh-TW" b="1" spc="-100">
                <a:solidFill>
                  <a:srgbClr val="0000FF"/>
                </a:solidFill>
                <a:latin typeface="微軟正黑體" panose="020B0604030504040204" pitchFamily="34" charset="-120"/>
                <a:ea typeface="微軟正黑體" panose="020B0604030504040204" pitchFamily="34" charset="-120"/>
              </a:rPr>
              <a:t>102</a:t>
            </a:r>
            <a:r>
              <a:rPr lang="zh-TW" altLang="en-US" b="1" spc="-100">
                <a:solidFill>
                  <a:srgbClr val="0000FF"/>
                </a:solidFill>
                <a:latin typeface="微軟正黑體" panose="020B0604030504040204" pitchFamily="34" charset="-120"/>
                <a:ea typeface="微軟正黑體" panose="020B0604030504040204" pitchFamily="34" charset="-120"/>
              </a:rPr>
              <a:t>年</a:t>
            </a:r>
            <a:r>
              <a:rPr lang="en-US" altLang="zh-TW" b="1" spc="-100">
                <a:solidFill>
                  <a:srgbClr val="0000FF"/>
                </a:solidFill>
                <a:latin typeface="微軟正黑體" panose="020B0604030504040204" pitchFamily="34" charset="-120"/>
                <a:ea typeface="微軟正黑體" panose="020B0604030504040204" pitchFamily="34" charset="-120"/>
              </a:rPr>
              <a:t>1</a:t>
            </a:r>
            <a:r>
              <a:rPr lang="zh-TW" altLang="en-US" b="1" spc="-100">
                <a:solidFill>
                  <a:srgbClr val="0000FF"/>
                </a:solidFill>
                <a:latin typeface="微軟正黑體" panose="020B0604030504040204" pitchFamily="34" charset="-120"/>
                <a:ea typeface="微軟正黑體" panose="020B0604030504040204" pitchFamily="34" charset="-120"/>
              </a:rPr>
              <a:t>月</a:t>
            </a:r>
            <a:r>
              <a:rPr lang="en-US" altLang="zh-TW" b="1" spc="-100">
                <a:solidFill>
                  <a:srgbClr val="0000FF"/>
                </a:solidFill>
                <a:latin typeface="微軟正黑體" panose="020B0604030504040204" pitchFamily="34" charset="-120"/>
                <a:ea typeface="微軟正黑體" panose="020B0604030504040204" pitchFamily="34" charset="-120"/>
              </a:rPr>
              <a:t>11</a:t>
            </a:r>
            <a:r>
              <a:rPr lang="zh-TW" altLang="en-US" b="1" spc="-100">
                <a:solidFill>
                  <a:srgbClr val="0000FF"/>
                </a:solidFill>
                <a:latin typeface="微軟正黑體" panose="020B0604030504040204" pitchFamily="34" charset="-120"/>
                <a:ea typeface="微軟正黑體" panose="020B0604030504040204" pitchFamily="34" charset="-120"/>
              </a:rPr>
              <a:t>日工程企字第</a:t>
            </a:r>
            <a:r>
              <a:rPr lang="en-US" altLang="zh-TW" b="1" spc="-100">
                <a:solidFill>
                  <a:srgbClr val="0000FF"/>
                </a:solidFill>
                <a:latin typeface="微軟正黑體" panose="020B0604030504040204" pitchFamily="34" charset="-120"/>
                <a:ea typeface="微軟正黑體" panose="020B0604030504040204" pitchFamily="34" charset="-120"/>
              </a:rPr>
              <a:t>10200014330</a:t>
            </a:r>
            <a:r>
              <a:rPr lang="zh-TW" altLang="en-US" b="1" spc="-100">
                <a:solidFill>
                  <a:srgbClr val="0000FF"/>
                </a:solidFill>
                <a:latin typeface="微軟正黑體" panose="020B0604030504040204" pitchFamily="34" charset="-120"/>
                <a:ea typeface="微軟正黑體" panose="020B0604030504040204" pitchFamily="34" charset="-120"/>
              </a:rPr>
              <a:t>號函</a:t>
            </a:r>
            <a:r>
              <a:rPr lang="en-US" altLang="zh-TW" b="1" spc="-10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a:t>
            </a:r>
            <a:endParaRPr lang="en-US" altLang="zh-TW" b="1" spc="-100" smtClean="0">
              <a:solidFill>
                <a:prstClr val="black"/>
              </a:solidFill>
              <a:latin typeface="微軟正黑體" panose="020B0604030504040204" pitchFamily="34" charset="-120"/>
              <a:ea typeface="微軟正黑體" panose="020B0604030504040204" pitchFamily="34" charset="-120"/>
            </a:endParaRPr>
          </a:p>
          <a:p>
            <a:pPr marL="533400" lvl="1" indent="-533400" algn="just" eaLnBrk="1" hangingPunct="1">
              <a:spcBef>
                <a:spcPts val="3000"/>
              </a:spcBef>
              <a:buClr>
                <a:srgbClr val="006699"/>
              </a:buClr>
              <a:buSzPct val="75000"/>
              <a:defRPr/>
            </a:pPr>
            <a:r>
              <a:rPr lang="zh-TW" altLang="en-US" b="1" spc="-100" smtClean="0">
                <a:solidFill>
                  <a:prstClr val="black"/>
                </a:solidFill>
                <a:latin typeface="微軟正黑體" panose="020B0604030504040204" pitchFamily="34" charset="-120"/>
                <a:ea typeface="微軟正黑體" panose="020B0604030504040204" pitchFamily="34" charset="-120"/>
              </a:rPr>
              <a:t>十二、</a:t>
            </a:r>
            <a:r>
              <a:rPr lang="en-US" altLang="zh-TW" b="1" spc="-100">
                <a:solidFill>
                  <a:prstClr val="black"/>
                </a:solidFill>
                <a:latin typeface="微軟正黑體" panose="020B0604030504040204" pitchFamily="34" charset="-120"/>
                <a:ea typeface="微軟正黑體" panose="020B0604030504040204" pitchFamily="34" charset="-120"/>
              </a:rPr>
              <a:t>108</a:t>
            </a:r>
            <a:r>
              <a:rPr lang="zh-TW" altLang="en-US" b="1" spc="-100">
                <a:solidFill>
                  <a:prstClr val="black"/>
                </a:solidFill>
                <a:latin typeface="微軟正黑體" panose="020B0604030504040204" pitchFamily="34" charset="-120"/>
                <a:ea typeface="微軟正黑體" panose="020B0604030504040204" pitchFamily="34" charset="-120"/>
              </a:rPr>
              <a:t>年</a:t>
            </a:r>
            <a:r>
              <a:rPr lang="en-US" altLang="zh-TW" b="1" spc="-100">
                <a:solidFill>
                  <a:prstClr val="black"/>
                </a:solidFill>
                <a:latin typeface="微軟正黑體" panose="020B0604030504040204" pitchFamily="34" charset="-120"/>
                <a:ea typeface="微軟正黑體" panose="020B0604030504040204" pitchFamily="34" charset="-120"/>
              </a:rPr>
              <a:t>12</a:t>
            </a:r>
            <a:r>
              <a:rPr lang="zh-TW" altLang="en-US" b="1" spc="-100">
                <a:solidFill>
                  <a:prstClr val="black"/>
                </a:solidFill>
                <a:latin typeface="微軟正黑體" panose="020B0604030504040204" pitchFamily="34" charset="-120"/>
                <a:ea typeface="微軟正黑體" panose="020B0604030504040204" pitchFamily="34" charset="-120"/>
              </a:rPr>
              <a:t>月</a:t>
            </a:r>
            <a:r>
              <a:rPr lang="en-US" altLang="zh-TW" b="1" spc="-100">
                <a:solidFill>
                  <a:prstClr val="black"/>
                </a:solidFill>
                <a:latin typeface="微軟正黑體" panose="020B0604030504040204" pitchFamily="34" charset="-120"/>
                <a:ea typeface="微軟正黑體" panose="020B0604030504040204" pitchFamily="34" charset="-120"/>
              </a:rPr>
              <a:t>03</a:t>
            </a:r>
            <a:r>
              <a:rPr lang="zh-TW" altLang="en-US" b="1" spc="-100">
                <a:solidFill>
                  <a:prstClr val="black"/>
                </a:solidFill>
                <a:latin typeface="微軟正黑體" panose="020B0604030504040204" pitchFamily="34" charset="-120"/>
                <a:ea typeface="微軟正黑體" panose="020B0604030504040204" pitchFamily="34" charset="-120"/>
              </a:rPr>
              <a:t>日工程企字第</a:t>
            </a:r>
            <a:r>
              <a:rPr lang="en-US" altLang="zh-TW" b="1" spc="-100">
                <a:solidFill>
                  <a:prstClr val="black"/>
                </a:solidFill>
                <a:latin typeface="微軟正黑體" panose="020B0604030504040204" pitchFamily="34" charset="-120"/>
                <a:ea typeface="微軟正黑體" panose="020B0604030504040204" pitchFamily="34" charset="-120"/>
              </a:rPr>
              <a:t>1080101022</a:t>
            </a:r>
            <a:r>
              <a:rPr lang="zh-TW" altLang="en-US" b="1" spc="-100">
                <a:solidFill>
                  <a:prstClr val="black"/>
                </a:solidFill>
                <a:latin typeface="微軟正黑體" panose="020B0604030504040204" pitchFamily="34" charset="-120"/>
                <a:ea typeface="微軟正黑體" panose="020B0604030504040204" pitchFamily="34" charset="-120"/>
              </a:rPr>
              <a:t>號函修正「</a:t>
            </a:r>
            <a:r>
              <a:rPr lang="zh-TW" altLang="en-US" b="1" spc="-100">
                <a:solidFill>
                  <a:srgbClr val="0000FF"/>
                </a:solidFill>
                <a:latin typeface="微軟正黑體" panose="020B0604030504040204" pitchFamily="34" charset="-120"/>
                <a:ea typeface="微軟正黑體" panose="020B0604030504040204" pitchFamily="34" charset="-120"/>
              </a:rPr>
              <a:t>政府採購法第</a:t>
            </a:r>
            <a:r>
              <a:rPr lang="en-US" altLang="zh-TW" b="1" spc="-100">
                <a:solidFill>
                  <a:srgbClr val="0000FF"/>
                </a:solidFill>
                <a:latin typeface="微軟正黑體" panose="020B0604030504040204" pitchFamily="34" charset="-120"/>
                <a:ea typeface="微軟正黑體" panose="020B0604030504040204" pitchFamily="34" charset="-120"/>
              </a:rPr>
              <a:t>22</a:t>
            </a:r>
            <a:r>
              <a:rPr lang="zh-TW" altLang="en-US" b="1" spc="-100">
                <a:solidFill>
                  <a:srgbClr val="0000FF"/>
                </a:solidFill>
                <a:latin typeface="微軟正黑體" panose="020B0604030504040204" pitchFamily="34" charset="-120"/>
                <a:ea typeface="微軟正黑體" panose="020B0604030504040204" pitchFamily="34" charset="-120"/>
              </a:rPr>
              <a:t>條第</a:t>
            </a:r>
            <a:r>
              <a:rPr lang="en-US" altLang="zh-TW" b="1" spc="-100">
                <a:solidFill>
                  <a:srgbClr val="0000FF"/>
                </a:solidFill>
                <a:latin typeface="微軟正黑體" panose="020B0604030504040204" pitchFamily="34" charset="-120"/>
                <a:ea typeface="微軟正黑體" panose="020B0604030504040204" pitchFamily="34" charset="-120"/>
              </a:rPr>
              <a:t>1</a:t>
            </a:r>
            <a:r>
              <a:rPr lang="zh-TW" altLang="en-US" b="1" spc="-100">
                <a:solidFill>
                  <a:srgbClr val="0000FF"/>
                </a:solidFill>
                <a:latin typeface="微軟正黑體" panose="020B0604030504040204" pitchFamily="34" charset="-120"/>
                <a:ea typeface="微軟正黑體" panose="020B0604030504040204" pitchFamily="34" charset="-120"/>
              </a:rPr>
              <a:t>項各款執行錯誤態樣</a:t>
            </a:r>
            <a:r>
              <a:rPr lang="zh-TW" altLang="en-US" b="1" spc="-100">
                <a:solidFill>
                  <a:prstClr val="black"/>
                </a:solidFill>
                <a:latin typeface="微軟正黑體" panose="020B0604030504040204" pitchFamily="34" charset="-120"/>
                <a:ea typeface="微軟正黑體" panose="020B0604030504040204" pitchFamily="34" charset="-120"/>
              </a:rPr>
              <a:t>」</a:t>
            </a:r>
            <a:r>
              <a:rPr lang="zh-TW" altLang="en-US" b="1" spc="-100" smtClean="0">
                <a:solidFill>
                  <a:prstClr val="black"/>
                </a:solidFill>
                <a:latin typeface="微軟正黑體" panose="020B0604030504040204" pitchFamily="34" charset="-120"/>
                <a:ea typeface="微軟正黑體" panose="020B0604030504040204" pitchFamily="34" charset="-120"/>
              </a:rPr>
              <a:t>。</a:t>
            </a:r>
            <a:endParaRPr lang="en-US" altLang="zh-TW" b="1" spc="-100" dirty="0">
              <a:solidFill>
                <a:prstClr val="black"/>
              </a:solidFill>
              <a:latin typeface="微軟正黑體" panose="020B0604030504040204" pitchFamily="34" charset="-120"/>
              <a:ea typeface="微軟正黑體" panose="020B0604030504040204" pitchFamily="34" charset="-120"/>
            </a:endParaRPr>
          </a:p>
        </p:txBody>
      </p:sp>
      <p:sp>
        <p:nvSpPr>
          <p:cNvPr id="98306" name="Rectangle 2"/>
          <p:cNvSpPr>
            <a:spLocks noChangeArrowheads="1"/>
          </p:cNvSpPr>
          <p:nvPr/>
        </p:nvSpPr>
        <p:spPr bwMode="auto">
          <a:xfrm>
            <a:off x="6100006" y="450615"/>
            <a:ext cx="2879998" cy="621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200" b="1" dirty="0">
                <a:solidFill>
                  <a:srgbClr val="003399"/>
                </a:solidFill>
                <a:latin typeface="微軟正黑體" panose="020B0604030504040204" pitchFamily="34" charset="-120"/>
                <a:ea typeface="微軟正黑體" panose="020B0604030504040204" pitchFamily="34" charset="-120"/>
              </a:rPr>
              <a:t>第二章　招標</a:t>
            </a:r>
          </a:p>
        </p:txBody>
      </p:sp>
    </p:spTree>
    <p:extLst>
      <p:ext uri="{BB962C8B-B14F-4D97-AF65-F5344CB8AC3E}">
        <p14:creationId xmlns:p14="http://schemas.microsoft.com/office/powerpoint/2010/main" val="31633360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93538" name="Rectangle 3"/>
          <p:cNvSpPr>
            <a:spLocks noGrp="1" noChangeArrowheads="1"/>
          </p:cNvSpPr>
          <p:nvPr>
            <p:ph sz="half" idx="1"/>
          </p:nvPr>
        </p:nvSpPr>
        <p:spPr>
          <a:xfrm>
            <a:off x="358775" y="152400"/>
            <a:ext cx="5077321" cy="504825"/>
          </a:xfrm>
        </p:spPr>
        <p:txBody>
          <a:bodyPr/>
          <a:lstStyle/>
          <a:p>
            <a:pPr marL="0" indent="0" eaLnBrk="1" hangingPunct="1">
              <a:lnSpc>
                <a:spcPct val="110000"/>
              </a:lnSpc>
              <a:buClr>
                <a:srgbClr val="660033"/>
              </a:buClr>
              <a:buFont typeface="Wingdings 2" panose="05020102010507070707" pitchFamily="18" charset="2"/>
              <a:buNone/>
            </a:pPr>
            <a:r>
              <a:rPr lang="zh-TW" altLang="en-US" sz="2400" b="1" smtClean="0">
                <a:solidFill>
                  <a:srgbClr val="100278"/>
                </a:solidFill>
                <a:latin typeface="微軟正黑體" panose="020B0604030504040204" pitchFamily="34" charset="-120"/>
              </a:rPr>
              <a:t>採購法第</a:t>
            </a:r>
            <a:r>
              <a:rPr lang="en-US" altLang="zh-TW" sz="2400" b="1" smtClean="0">
                <a:solidFill>
                  <a:srgbClr val="100278"/>
                </a:solidFill>
                <a:latin typeface="微軟正黑體" panose="020B0604030504040204" pitchFamily="34" charset="-120"/>
              </a:rPr>
              <a:t>22</a:t>
            </a:r>
            <a:r>
              <a:rPr lang="zh-TW" altLang="en-US" sz="2400" b="1" smtClean="0">
                <a:solidFill>
                  <a:srgbClr val="100278"/>
                </a:solidFill>
                <a:latin typeface="微軟正黑體" panose="020B0604030504040204" pitchFamily="34" charset="-120"/>
              </a:rPr>
              <a:t>條第</a:t>
            </a:r>
            <a:r>
              <a:rPr lang="en-US" altLang="zh-TW" sz="2400" b="1" smtClean="0">
                <a:solidFill>
                  <a:srgbClr val="100278"/>
                </a:solidFill>
                <a:latin typeface="微軟正黑體" panose="020B0604030504040204" pitchFamily="34" charset="-120"/>
              </a:rPr>
              <a:t>1</a:t>
            </a:r>
            <a:r>
              <a:rPr lang="zh-TW" altLang="en-US" sz="2400" b="1" smtClean="0">
                <a:solidFill>
                  <a:srgbClr val="100278"/>
                </a:solidFill>
                <a:latin typeface="微軟正黑體" panose="020B0604030504040204" pitchFamily="34" charset="-120"/>
              </a:rPr>
              <a:t>項各款適用情形</a:t>
            </a:r>
            <a:endParaRPr lang="zh-TW" altLang="en-US" sz="1800" b="1" smtClean="0">
              <a:solidFill>
                <a:srgbClr val="660033"/>
              </a:solidFill>
              <a:latin typeface="微軟正黑體" panose="020B0604030504040204" pitchFamily="34" charset="-120"/>
            </a:endParaRPr>
          </a:p>
        </p:txBody>
      </p:sp>
      <p:graphicFrame>
        <p:nvGraphicFramePr>
          <p:cNvPr id="97444" name="Group 164"/>
          <p:cNvGraphicFramePr>
            <a:graphicFrameLocks noGrp="1"/>
          </p:cNvGraphicFramePr>
          <p:nvPr>
            <p:extLst/>
          </p:nvPr>
        </p:nvGraphicFramePr>
        <p:xfrm>
          <a:off x="287338" y="706438"/>
          <a:ext cx="8677275" cy="5908676"/>
        </p:xfrm>
        <a:graphic>
          <a:graphicData uri="http://schemas.openxmlformats.org/drawingml/2006/table">
            <a:tbl>
              <a:tblPr/>
              <a:tblGrid>
                <a:gridCol w="828675"/>
                <a:gridCol w="5256187"/>
                <a:gridCol w="2592413"/>
              </a:tblGrid>
              <a:tr h="360382">
                <a:tc gridSpan="2">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zh-TW" sz="2200" b="1" i="0" u="none" strike="noStrike" cap="none" normalizeH="0" baseline="0" dirty="0" smtClean="0">
                          <a:ln>
                            <a:noFill/>
                          </a:ln>
                          <a:solidFill>
                            <a:srgbClr val="FFFFCC"/>
                          </a:solidFill>
                          <a:effectLst/>
                          <a:latin typeface="+mj-ea"/>
                          <a:ea typeface="+mj-ea"/>
                          <a:cs typeface="Times New Roman" pitchFamily="18" charset="0"/>
                        </a:rPr>
                        <a:t>採購法第</a:t>
                      </a:r>
                      <a:r>
                        <a:rPr kumimoji="0" lang="en-US" altLang="zh-TW" sz="2200" b="1" i="0" u="none" strike="noStrike" cap="none" normalizeH="0" baseline="0" dirty="0" smtClean="0">
                          <a:ln>
                            <a:noFill/>
                          </a:ln>
                          <a:solidFill>
                            <a:srgbClr val="FFFFCC"/>
                          </a:solidFill>
                          <a:effectLst/>
                          <a:latin typeface="+mj-ea"/>
                          <a:ea typeface="+mj-ea"/>
                          <a:cs typeface="Times New Roman" pitchFamily="18" charset="0"/>
                        </a:rPr>
                        <a:t>22</a:t>
                      </a:r>
                      <a:r>
                        <a:rPr kumimoji="0" lang="zh-TW" altLang="zh-TW" sz="2200" b="1" i="0" u="none" strike="noStrike" cap="none" normalizeH="0" baseline="0" dirty="0" smtClean="0">
                          <a:ln>
                            <a:noFill/>
                          </a:ln>
                          <a:solidFill>
                            <a:srgbClr val="FFFFCC"/>
                          </a:solidFill>
                          <a:effectLst/>
                          <a:latin typeface="+mj-ea"/>
                          <a:ea typeface="+mj-ea"/>
                          <a:cs typeface="Times New Roman" pitchFamily="18" charset="0"/>
                        </a:rPr>
                        <a:t>條第</a:t>
                      </a:r>
                      <a:r>
                        <a:rPr kumimoji="0" lang="en-US" altLang="zh-TW" sz="2200" b="1" i="0" u="none" strike="noStrike" cap="none" normalizeH="0" baseline="0" dirty="0" smtClean="0">
                          <a:ln>
                            <a:noFill/>
                          </a:ln>
                          <a:solidFill>
                            <a:srgbClr val="FFFFCC"/>
                          </a:solidFill>
                          <a:effectLst/>
                          <a:latin typeface="+mj-ea"/>
                          <a:ea typeface="+mj-ea"/>
                          <a:cs typeface="Times New Roman" pitchFamily="18" charset="0"/>
                        </a:rPr>
                        <a:t>1</a:t>
                      </a:r>
                      <a:r>
                        <a:rPr kumimoji="0" lang="zh-TW" altLang="zh-TW" sz="2200" b="1" i="0" u="none" strike="noStrike" cap="none" normalizeH="0" baseline="0" dirty="0" smtClean="0">
                          <a:ln>
                            <a:noFill/>
                          </a:ln>
                          <a:solidFill>
                            <a:srgbClr val="FFFFCC"/>
                          </a:solidFill>
                          <a:effectLst/>
                          <a:latin typeface="+mj-ea"/>
                          <a:ea typeface="+mj-ea"/>
                          <a:cs typeface="Times New Roman" pitchFamily="18" charset="0"/>
                        </a:rPr>
                        <a:t>項各款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dpi="0" rotWithShape="1">
                      <a:blip r:embed="rId3"/>
                      <a:srcRect/>
                      <a:tile tx="0" ty="0" sx="100000" sy="100000" flip="none" algn="tl"/>
                    </a:blipFill>
                  </a:tcPr>
                </a:tc>
                <a:tc hMerge="1">
                  <a:txBody>
                    <a:bodyPr/>
                    <a:lstStyle/>
                    <a:p>
                      <a:endParaRPr lang="zh-TW" altLang="en-US"/>
                    </a:p>
                  </a:txBody>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2200" b="1" i="0" u="none" strike="noStrike" cap="none" normalizeH="0" baseline="0" smtClean="0">
                          <a:ln>
                            <a:noFill/>
                          </a:ln>
                          <a:solidFill>
                            <a:srgbClr val="FFFFCC"/>
                          </a:solidFill>
                          <a:effectLst/>
                          <a:latin typeface="+mj-ea"/>
                          <a:ea typeface="+mj-ea"/>
                          <a:cs typeface="Times New Roman" pitchFamily="18" charset="0"/>
                        </a:rPr>
                        <a:t>適用</a:t>
                      </a:r>
                      <a:r>
                        <a:rPr kumimoji="0" lang="zh-TW" altLang="en-US" sz="2200" b="1" i="0" u="none" strike="noStrike" cap="none" normalizeH="0" baseline="0" smtClean="0">
                          <a:ln>
                            <a:noFill/>
                          </a:ln>
                          <a:solidFill>
                            <a:srgbClr val="FFFFCC"/>
                          </a:solidFill>
                          <a:effectLst/>
                          <a:latin typeface="+mj-ea"/>
                          <a:ea typeface="+mj-ea"/>
                          <a:cs typeface="Times New Roman" pitchFamily="18" charset="0"/>
                        </a:rPr>
                        <a:t>採購性質</a:t>
                      </a:r>
                      <a:endParaRPr kumimoji="0" lang="zh-TW" altLang="zh-TW" sz="2200" b="1" i="0" u="none" strike="noStrike" cap="none" normalizeH="0" baseline="0" smtClean="0">
                        <a:ln>
                          <a:noFill/>
                        </a:ln>
                        <a:solidFill>
                          <a:srgbClr val="FFFFCC"/>
                        </a:solidFill>
                        <a:effectLst/>
                        <a:latin typeface="+mj-ea"/>
                        <a:ea typeface="+mj-ea"/>
                        <a:cs typeface="Times New Roman" pitchFamily="18" charset="0"/>
                      </a:endParaRP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dpi="0" rotWithShape="1">
                      <a:blip r:embed="rId3"/>
                      <a:srcRect/>
                      <a:tile tx="0" ty="0" sx="100000" sy="100000" flip="none" algn="tl"/>
                    </a:blipFill>
                  </a:tcPr>
                </a:tc>
              </a:tr>
              <a:tr h="288940">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2</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70000"/>
                        </a:lnSpc>
                        <a:spcBef>
                          <a:spcPct val="0"/>
                        </a:spcBef>
                        <a:spcAft>
                          <a:spcPct val="0"/>
                        </a:spcAft>
                        <a:buClrTx/>
                        <a:buSzTx/>
                        <a:buFontTx/>
                        <a:buNone/>
                        <a:tabLst/>
                      </a:pPr>
                      <a:r>
                        <a:rPr kumimoji="0" lang="zh-TW" altLang="en-US" sz="1600" b="1" i="0" u="none" strike="noStrike" cap="none" normalizeH="0" baseline="0" dirty="0" smtClean="0">
                          <a:ln>
                            <a:noFill/>
                          </a:ln>
                          <a:solidFill>
                            <a:schemeClr val="tx1"/>
                          </a:solidFill>
                          <a:effectLst/>
                          <a:latin typeface="+mj-ea"/>
                          <a:ea typeface="+mj-ea"/>
                        </a:rPr>
                        <a:t>屬專屬權利、獨家製造或供應、藝術品、秘密諮詢</a:t>
                      </a:r>
                      <a:r>
                        <a:rPr kumimoji="0" lang="zh-TW" altLang="en-US" sz="1600" b="0" i="0" u="none" strike="noStrike" cap="none" normalizeH="0" baseline="0" dirty="0" smtClean="0">
                          <a:ln>
                            <a:noFill/>
                          </a:ln>
                          <a:solidFill>
                            <a:schemeClr val="tx1"/>
                          </a:solidFill>
                          <a:effectLst/>
                          <a:latin typeface="+mj-ea"/>
                          <a:ea typeface="+mj-ea"/>
                        </a:rPr>
                        <a:t> </a:t>
                      </a:r>
                      <a:endParaRPr kumimoji="0" lang="zh-TW" altLang="zh-TW" sz="1600" b="0" i="0" u="none" strike="noStrike" cap="none" normalizeH="0" baseline="0" dirty="0" smtClean="0">
                        <a:ln>
                          <a:noFill/>
                        </a:ln>
                        <a:solidFill>
                          <a:schemeClr val="tx1"/>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工程、財物、勞務</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r>
              <a:tr h="277828">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3</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mj-ea"/>
                          <a:ea typeface="+mj-ea"/>
                        </a:rPr>
                        <a:t>遇有不可預見之緊急事故，且確有必要者  </a:t>
                      </a:r>
                      <a:endParaRPr kumimoji="0" lang="zh-TW" altLang="zh-TW" sz="1600" b="1" i="0" u="none" strike="noStrike" cap="none" normalizeH="0" baseline="0" smtClean="0">
                        <a:ln>
                          <a:noFill/>
                        </a:ln>
                        <a:solidFill>
                          <a:schemeClr val="tx1"/>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工程、財物、勞務</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487706">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4</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smtClean="0">
                          <a:ln>
                            <a:noFill/>
                          </a:ln>
                          <a:solidFill>
                            <a:schemeClr val="tx1"/>
                          </a:solidFill>
                          <a:effectLst/>
                          <a:latin typeface="+mj-ea"/>
                          <a:ea typeface="+mj-ea"/>
                        </a:rPr>
                        <a:t>原有採購之後續維修、零配件供應、更換或擴充，因相容或互通性之需要</a:t>
                      </a:r>
                      <a:r>
                        <a:rPr kumimoji="0" lang="en-US" altLang="zh-TW" sz="1600" b="1" i="0" u="none" strike="noStrike" cap="none" normalizeH="0" baseline="0" dirty="0" smtClean="0">
                          <a:ln>
                            <a:noFill/>
                          </a:ln>
                          <a:solidFill>
                            <a:srgbClr val="C00000"/>
                          </a:solidFill>
                          <a:effectLst/>
                          <a:latin typeface="+mj-ea"/>
                          <a:ea typeface="+mj-ea"/>
                        </a:rPr>
                        <a:t>(</a:t>
                      </a:r>
                      <a:r>
                        <a:rPr kumimoji="0" lang="zh-TW" altLang="en-US" sz="1600" b="1" i="0" u="none" strike="noStrike" cap="none" normalizeH="0" baseline="0" dirty="0" smtClean="0">
                          <a:ln>
                            <a:noFill/>
                          </a:ln>
                          <a:solidFill>
                            <a:srgbClr val="C00000"/>
                          </a:solidFill>
                          <a:effectLst/>
                          <a:latin typeface="+mj-ea"/>
                          <a:ea typeface="+mj-ea"/>
                        </a:rPr>
                        <a:t>原有研究發展案之後續研究發展</a:t>
                      </a:r>
                      <a:r>
                        <a:rPr kumimoji="0" lang="en-US" altLang="zh-TW" sz="1600" b="1" i="0" u="none" strike="noStrike" cap="none" normalizeH="0" baseline="0" dirty="0" smtClean="0">
                          <a:ln>
                            <a:noFill/>
                          </a:ln>
                          <a:solidFill>
                            <a:srgbClr val="C00000"/>
                          </a:solidFill>
                          <a:effectLst/>
                          <a:latin typeface="+mj-ea"/>
                          <a:ea typeface="+mj-ea"/>
                        </a:rPr>
                        <a:t>)</a:t>
                      </a:r>
                      <a:r>
                        <a:rPr kumimoji="0" lang="zh-TW" altLang="en-US" sz="1600" b="1" i="0" u="none" strike="noStrike" cap="none" normalizeH="0" baseline="0" dirty="0" smtClean="0">
                          <a:ln>
                            <a:noFill/>
                          </a:ln>
                          <a:solidFill>
                            <a:schemeClr val="tx1"/>
                          </a:solidFill>
                          <a:effectLst/>
                          <a:latin typeface="+mj-ea"/>
                          <a:ea typeface="+mj-ea"/>
                        </a:rPr>
                        <a:t> </a:t>
                      </a:r>
                      <a:endParaRPr kumimoji="0" lang="zh-TW" altLang="zh-TW" sz="1600" b="1" i="0" u="none" strike="noStrike" cap="none" normalizeH="0" baseline="0" dirty="0" smtClean="0">
                        <a:ln>
                          <a:noFill/>
                        </a:ln>
                        <a:solidFill>
                          <a:schemeClr val="tx1"/>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工程、財物、勞務</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r>
              <a:tr h="487706">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5</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smtClean="0">
                          <a:ln>
                            <a:noFill/>
                          </a:ln>
                          <a:solidFill>
                            <a:schemeClr val="tx1"/>
                          </a:solidFill>
                          <a:effectLst/>
                          <a:latin typeface="+mj-ea"/>
                          <a:ea typeface="+mj-ea"/>
                        </a:rPr>
                        <a:t>屬原型或首次製造、供應之標的，以研究發展、實驗或開發性質辦理者</a:t>
                      </a:r>
                      <a:r>
                        <a:rPr kumimoji="0" lang="en-US" altLang="zh-TW" sz="1600" b="1" i="0" u="none" strike="noStrike" cap="none" normalizeH="0" baseline="0" dirty="0" smtClean="0">
                          <a:ln>
                            <a:noFill/>
                          </a:ln>
                          <a:solidFill>
                            <a:srgbClr val="C00000"/>
                          </a:solidFill>
                          <a:effectLst/>
                          <a:latin typeface="+mj-ea"/>
                          <a:ea typeface="+mj-ea"/>
                        </a:rPr>
                        <a:t>(</a:t>
                      </a:r>
                      <a:r>
                        <a:rPr kumimoji="0" lang="zh-TW" altLang="en-US" sz="1600" b="1" i="0" u="none" strike="noStrike" cap="none" normalizeH="0" baseline="0" dirty="0" smtClean="0">
                          <a:ln>
                            <a:noFill/>
                          </a:ln>
                          <a:solidFill>
                            <a:srgbClr val="C00000"/>
                          </a:solidFill>
                          <a:effectLst/>
                          <a:latin typeface="+mj-ea"/>
                          <a:ea typeface="+mj-ea"/>
                        </a:rPr>
                        <a:t>屬原型或首次供應之研究發展</a:t>
                      </a:r>
                      <a:r>
                        <a:rPr kumimoji="0" lang="en-US" altLang="zh-TW" sz="1600" b="1" i="0" u="none" strike="noStrike" cap="none" normalizeH="0" baseline="0" dirty="0" smtClean="0">
                          <a:ln>
                            <a:noFill/>
                          </a:ln>
                          <a:solidFill>
                            <a:srgbClr val="C00000"/>
                          </a:solidFill>
                          <a:effectLst/>
                          <a:latin typeface="+mj-ea"/>
                          <a:ea typeface="+mj-ea"/>
                        </a:rPr>
                        <a:t>)</a:t>
                      </a:r>
                      <a:endParaRPr kumimoji="0" lang="zh-TW" altLang="zh-TW" sz="1600" b="1" i="0" u="none" strike="noStrike" cap="none" normalizeH="0" baseline="0" dirty="0" smtClean="0">
                        <a:ln>
                          <a:noFill/>
                        </a:ln>
                        <a:solidFill>
                          <a:srgbClr val="C00000"/>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工程、財物、勞務</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531841">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6</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mj-ea"/>
                          <a:ea typeface="+mj-ea"/>
                        </a:rPr>
                        <a:t>在原招標目的範圍內，因未能預見之情形，必須追加契約以外之工程</a:t>
                      </a:r>
                      <a:endParaRPr kumimoji="0" lang="zh-TW" altLang="zh-TW" sz="1600" b="0" i="0" u="none" strike="noStrike" cap="none" normalizeH="0" baseline="0" smtClean="0">
                        <a:ln>
                          <a:noFill/>
                        </a:ln>
                        <a:solidFill>
                          <a:schemeClr val="tx1"/>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工程</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r>
              <a:tr h="487706">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7</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smtClean="0">
                          <a:ln>
                            <a:noFill/>
                          </a:ln>
                          <a:solidFill>
                            <a:schemeClr val="tx1"/>
                          </a:solidFill>
                          <a:effectLst/>
                          <a:latin typeface="+mj-ea"/>
                          <a:ea typeface="+mj-ea"/>
                        </a:rPr>
                        <a:t>原有採購之後續擴充，且已於原招標公告及招標文件敘明擴充之期間、金額或數量者</a:t>
                      </a:r>
                      <a:r>
                        <a:rPr kumimoji="0" lang="en-US" altLang="zh-TW" sz="1600" b="1" i="0" u="none" strike="noStrike" cap="none" normalizeH="0" baseline="0" dirty="0" smtClean="0">
                          <a:ln>
                            <a:noFill/>
                          </a:ln>
                          <a:solidFill>
                            <a:srgbClr val="C00000"/>
                          </a:solidFill>
                          <a:effectLst/>
                          <a:latin typeface="+mj-ea"/>
                          <a:ea typeface="+mj-ea"/>
                        </a:rPr>
                        <a:t>(</a:t>
                      </a:r>
                      <a:r>
                        <a:rPr kumimoji="0" lang="zh-TW" altLang="en-US" sz="1600" b="1" i="0" u="none" strike="noStrike" cap="none" normalizeH="0" baseline="0" dirty="0" smtClean="0">
                          <a:ln>
                            <a:noFill/>
                          </a:ln>
                          <a:solidFill>
                            <a:srgbClr val="C00000"/>
                          </a:solidFill>
                          <a:effectLst/>
                          <a:latin typeface="+mj-ea"/>
                          <a:ea typeface="+mj-ea"/>
                        </a:rPr>
                        <a:t>與原研究者辦理議價續約</a:t>
                      </a:r>
                      <a:r>
                        <a:rPr kumimoji="0" lang="en-US" altLang="zh-TW" sz="1600" b="1" i="0" u="none" strike="noStrike" cap="none" normalizeH="0" baseline="0" dirty="0" smtClean="0">
                          <a:ln>
                            <a:noFill/>
                          </a:ln>
                          <a:solidFill>
                            <a:srgbClr val="C00000"/>
                          </a:solidFill>
                          <a:effectLst/>
                          <a:latin typeface="+mj-ea"/>
                          <a:ea typeface="+mj-ea"/>
                        </a:rPr>
                        <a:t>)</a:t>
                      </a:r>
                      <a:endParaRPr kumimoji="0" lang="zh-TW" altLang="zh-TW" sz="1600" b="1" i="0" u="none" strike="noStrike" cap="none" normalizeH="0" baseline="0" dirty="0" smtClean="0">
                        <a:ln>
                          <a:noFill/>
                        </a:ln>
                        <a:solidFill>
                          <a:schemeClr val="tx1"/>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工程、財物、勞務</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334981">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8</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mj-ea"/>
                          <a:ea typeface="+mj-ea"/>
                        </a:rPr>
                        <a:t>在集中交易或公開競價市場採購財物</a:t>
                      </a:r>
                      <a:endParaRPr kumimoji="0" lang="zh-TW" altLang="zh-TW" sz="1600" b="0" i="0" u="none" strike="noStrike" cap="none" normalizeH="0" baseline="0" smtClean="0">
                        <a:ln>
                          <a:noFill/>
                        </a:ln>
                        <a:solidFill>
                          <a:schemeClr val="tx1"/>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財物</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r>
              <a:tr h="274335">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9</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mj-ea"/>
                          <a:ea typeface="+mj-ea"/>
                        </a:rPr>
                        <a:t>委託專業服務、技術服務、資訊服務或社會福利服務 </a:t>
                      </a:r>
                      <a:endParaRPr kumimoji="0" lang="zh-TW" altLang="zh-TW" sz="1600" b="1" i="0" u="none" strike="noStrike" cap="none" normalizeH="0" baseline="0" smtClean="0">
                        <a:ln>
                          <a:noFill/>
                        </a:ln>
                        <a:solidFill>
                          <a:schemeClr val="tx1"/>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勞務</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274335">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10</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mj-ea"/>
                          <a:ea typeface="+mj-ea"/>
                        </a:rPr>
                        <a:t>辦理設計競賽</a:t>
                      </a:r>
                      <a:endParaRPr kumimoji="0" lang="zh-TW" altLang="zh-TW" sz="1600" b="0" i="0" u="none" strike="noStrike" cap="none" normalizeH="0" baseline="0" smtClean="0">
                        <a:ln>
                          <a:noFill/>
                        </a:ln>
                        <a:solidFill>
                          <a:schemeClr val="tx1"/>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工程、財物、勞務</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r>
              <a:tr h="274335">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11</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mj-ea"/>
                          <a:ea typeface="+mj-ea"/>
                        </a:rPr>
                        <a:t>指定地區採購房地產</a:t>
                      </a:r>
                      <a:endParaRPr kumimoji="0" lang="zh-TW" altLang="zh-TW" sz="1600" b="0" i="0" u="none" strike="noStrike" cap="none" normalizeH="0" baseline="0" smtClean="0">
                        <a:ln>
                          <a:noFill/>
                        </a:ln>
                        <a:solidFill>
                          <a:schemeClr val="tx1"/>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財物</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731559">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12</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mj-ea"/>
                          <a:ea typeface="+mj-ea"/>
                        </a:rPr>
                        <a:t>購買身心障礙者、原住民或受刑人個人、身心障礙福利機構或團體、政府立案之原住民團體、監獄工場、慈善機構及庇護工場所提供之非營利產品或勞務</a:t>
                      </a:r>
                      <a:endParaRPr kumimoji="0" lang="zh-TW" altLang="zh-TW" sz="1600" b="1" i="0" u="none" strike="noStrike" cap="none" normalizeH="0" baseline="0" smtClean="0">
                        <a:ln>
                          <a:noFill/>
                        </a:ln>
                        <a:solidFill>
                          <a:schemeClr val="tx1"/>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財物、勞務</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r>
              <a:tr h="274335">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13</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mj-ea"/>
                          <a:ea typeface="+mj-ea"/>
                        </a:rPr>
                        <a:t>委託進行科技、技術引進、行政或學術研究發展  </a:t>
                      </a:r>
                      <a:endParaRPr kumimoji="0" lang="zh-TW" altLang="zh-TW" sz="1600" b="1" i="0" u="none" strike="noStrike" cap="none" normalizeH="0" baseline="0" smtClean="0">
                        <a:ln>
                          <a:noFill/>
                        </a:ln>
                        <a:solidFill>
                          <a:schemeClr val="tx1"/>
                        </a:solidFill>
                        <a:effectLst/>
                        <a:latin typeface="+mj-ea"/>
                        <a:ea typeface="+mj-ea"/>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勞務</a:t>
                      </a:r>
                      <a:r>
                        <a:rPr kumimoji="0" lang="zh-TW" altLang="zh-TW" sz="1800" b="1" i="0" u="none" strike="noStrike" kern="1200" cap="none" normalizeH="0" baseline="0" smtClean="0">
                          <a:ln>
                            <a:noFill/>
                          </a:ln>
                          <a:solidFill>
                            <a:srgbClr val="660033"/>
                          </a:solidFill>
                          <a:effectLst/>
                          <a:latin typeface="+mj-ea"/>
                          <a:ea typeface="+mn-ea"/>
                          <a:cs typeface="Times New Roman" pitchFamily="18" charset="0"/>
                        </a:rPr>
                        <a:t>、財物</a:t>
                      </a:r>
                      <a:endParaRPr kumimoji="0" lang="zh-TW" altLang="zh-TW" sz="1800" b="1" i="0" u="none" strike="noStrike" cap="none" normalizeH="0" baseline="0" smtClean="0">
                        <a:ln>
                          <a:noFill/>
                        </a:ln>
                        <a:solidFill>
                          <a:srgbClr val="660033"/>
                        </a:solidFill>
                        <a:effectLst/>
                        <a:latin typeface="+mj-ea"/>
                        <a:ea typeface="+mj-ea"/>
                        <a:cs typeface="Times New Roman" pitchFamily="18" charset="0"/>
                      </a:endParaRP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334981">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14</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mj-ea"/>
                          <a:ea typeface="+mj-ea"/>
                          <a:cs typeface="Times New Roman" pitchFamily="18" charset="0"/>
                        </a:rPr>
                        <a:t>藝文採購</a:t>
                      </a:r>
                      <a:endParaRPr kumimoji="0" lang="zh-TW" altLang="zh-TW" sz="1600" b="1" i="0" u="none" strike="noStrike" cap="none" normalizeH="0" baseline="0" smtClean="0">
                        <a:ln>
                          <a:noFill/>
                        </a:ln>
                        <a:solidFill>
                          <a:schemeClr val="tx1"/>
                        </a:solidFill>
                        <a:effectLst/>
                        <a:latin typeface="+mj-ea"/>
                        <a:ea typeface="+mj-ea"/>
                        <a:cs typeface="Times New Roman" pitchFamily="18" charset="0"/>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勞務</a:t>
                      </a:r>
                      <a:r>
                        <a:rPr kumimoji="0" lang="zh-TW" altLang="zh-TW" sz="1800" b="1" i="0" u="none" strike="noStrike" kern="1200" cap="none" normalizeH="0" baseline="0" smtClean="0">
                          <a:ln>
                            <a:noFill/>
                          </a:ln>
                          <a:solidFill>
                            <a:srgbClr val="660033"/>
                          </a:solidFill>
                          <a:effectLst/>
                          <a:latin typeface="+mj-ea"/>
                          <a:ea typeface="+mn-ea"/>
                          <a:cs typeface="Times New Roman" pitchFamily="18" charset="0"/>
                        </a:rPr>
                        <a:t>、財物</a:t>
                      </a:r>
                      <a:endParaRPr kumimoji="0" lang="zh-TW" altLang="zh-TW" sz="1800" b="1" i="0" u="none" strike="noStrike" cap="none" normalizeH="0" baseline="0" smtClean="0">
                        <a:ln>
                          <a:noFill/>
                        </a:ln>
                        <a:solidFill>
                          <a:srgbClr val="660033"/>
                        </a:solidFill>
                        <a:effectLst/>
                        <a:latin typeface="+mj-ea"/>
                        <a:ea typeface="+mj-ea"/>
                        <a:cs typeface="Times New Roman" pitchFamily="18" charset="0"/>
                      </a:endParaRP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r>
              <a:tr h="487706">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rgbClr val="0000FF"/>
                          </a:solidFill>
                          <a:effectLst/>
                          <a:latin typeface="+mj-ea"/>
                          <a:ea typeface="+mj-ea"/>
                          <a:cs typeface="Times New Roman" pitchFamily="18" charset="0"/>
                        </a:rPr>
                        <a:t>15</a:t>
                      </a:r>
                      <a:r>
                        <a:rPr kumimoji="0" lang="zh-TW" altLang="zh-TW" sz="1800" b="1" i="0" u="none" strike="noStrike" cap="none" normalizeH="0" baseline="0" smtClean="0">
                          <a:ln>
                            <a:noFill/>
                          </a:ln>
                          <a:solidFill>
                            <a:srgbClr val="0000FF"/>
                          </a:solidFill>
                          <a:effectLst/>
                          <a:latin typeface="+mj-ea"/>
                          <a:ea typeface="+mj-ea"/>
                          <a:cs typeface="Times New Roman" pitchFamily="18" charset="0"/>
                        </a:rPr>
                        <a:t>款</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chemeClr val="tx1"/>
                          </a:solidFill>
                          <a:effectLst/>
                          <a:latin typeface="+mj-ea"/>
                          <a:ea typeface="+mj-ea"/>
                          <a:cs typeface="Times New Roman" pitchFamily="18" charset="0"/>
                        </a:rPr>
                        <a:t>公營事業為商業性轉售或用於製造產品、提供服務以供轉售目的所為之採購 </a:t>
                      </a:r>
                      <a:endParaRPr kumimoji="0" lang="zh-TW" altLang="zh-TW" sz="1600" b="1" i="0" u="none" strike="noStrike" cap="none" normalizeH="0" baseline="0" smtClean="0">
                        <a:ln>
                          <a:noFill/>
                        </a:ln>
                        <a:solidFill>
                          <a:schemeClr val="tx1"/>
                        </a:solidFill>
                        <a:effectLst/>
                        <a:latin typeface="+mj-ea"/>
                        <a:ea typeface="+mj-ea"/>
                        <a:cs typeface="Times New Roman" pitchFamily="18" charset="0"/>
                      </a:endParaRPr>
                    </a:p>
                  </a:txBody>
                  <a:tcPr marL="68572" marR="68572" marT="0" marB="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lvl1pPr algn="l" eaLnBrk="0" hangingPunct="0">
                        <a:spcBef>
                          <a:spcPct val="20000"/>
                        </a:spcBef>
                        <a:buClr>
                          <a:schemeClr val="accent1"/>
                        </a:buClr>
                        <a:buSzPct val="70000"/>
                        <a:buFont typeface="Wingdings 2" pitchFamily="18" charset="2"/>
                        <a:defRPr sz="2800">
                          <a:solidFill>
                            <a:schemeClr val="tx2"/>
                          </a:solidFill>
                          <a:latin typeface="Franklin Gothic Book" pitchFamily="34" charset="0"/>
                        </a:defRPr>
                      </a:lvl1pPr>
                      <a:lvl2pPr marL="742950" indent="-285750" algn="l" eaLnBrk="0" hangingPunct="0">
                        <a:spcBef>
                          <a:spcPct val="20000"/>
                        </a:spcBef>
                        <a:buClr>
                          <a:schemeClr val="accent1"/>
                        </a:buClr>
                        <a:buSzPct val="70000"/>
                        <a:buFont typeface="Wingdings 2" pitchFamily="18" charset="2"/>
                        <a:defRPr sz="2400">
                          <a:solidFill>
                            <a:schemeClr val="tx2"/>
                          </a:solidFill>
                          <a:latin typeface="Franklin Gothic Book" pitchFamily="34" charset="0"/>
                        </a:defRPr>
                      </a:lvl2pPr>
                      <a:lvl3pPr marL="1143000" indent="-228600" algn="l" eaLnBrk="0" hangingPunct="0">
                        <a:spcBef>
                          <a:spcPct val="20000"/>
                        </a:spcBef>
                        <a:buClr>
                          <a:schemeClr val="accent1"/>
                        </a:buClr>
                        <a:buSzPct val="70000"/>
                        <a:buFont typeface="Wingdings 2" pitchFamily="18" charset="2"/>
                        <a:defRPr sz="2000">
                          <a:solidFill>
                            <a:schemeClr val="tx2"/>
                          </a:solidFill>
                          <a:latin typeface="Franklin Gothic Book" pitchFamily="34" charset="0"/>
                        </a:defRPr>
                      </a:lvl3pPr>
                      <a:lvl4pPr marL="1600200" indent="-228600" algn="l" eaLnBrk="0" hangingPunct="0">
                        <a:spcBef>
                          <a:spcPct val="20000"/>
                        </a:spcBef>
                        <a:buClr>
                          <a:schemeClr val="accent1"/>
                        </a:buClr>
                        <a:buSzPct val="70000"/>
                        <a:buFont typeface="Wingdings 2" pitchFamily="18" charset="2"/>
                        <a:defRPr>
                          <a:solidFill>
                            <a:schemeClr val="tx2"/>
                          </a:solidFill>
                          <a:latin typeface="Franklin Gothic Book" pitchFamily="34" charset="0"/>
                        </a:defRPr>
                      </a:lvl4pPr>
                      <a:lvl5pPr marL="2057400" indent="-228600" algn="l" eaLnBrk="0" hangingPunct="0">
                        <a:spcBef>
                          <a:spcPct val="20000"/>
                        </a:spcBef>
                        <a:buClr>
                          <a:schemeClr val="accent1"/>
                        </a:buClr>
                        <a:buSzPct val="60000"/>
                        <a:buFont typeface="Wingdings 2" pitchFamily="18" charset="2"/>
                        <a:defRPr sz="16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defRPr sz="1600">
                          <a:solidFill>
                            <a:schemeClr val="tx2"/>
                          </a:solidFill>
                          <a:latin typeface="Franklin Gothic Book"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smtClean="0">
                          <a:ln>
                            <a:noFill/>
                          </a:ln>
                          <a:solidFill>
                            <a:srgbClr val="660033"/>
                          </a:solidFill>
                          <a:effectLst/>
                          <a:latin typeface="+mj-ea"/>
                          <a:ea typeface="+mj-ea"/>
                          <a:cs typeface="Times New Roman" pitchFamily="18" charset="0"/>
                        </a:rPr>
                        <a:t>工程、財物、勞務</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bl>
          </a:graphicData>
        </a:graphic>
      </p:graphicFrame>
    </p:spTree>
    <p:extLst>
      <p:ext uri="{BB962C8B-B14F-4D97-AF65-F5344CB8AC3E}">
        <p14:creationId xmlns:p14="http://schemas.microsoft.com/office/powerpoint/2010/main" val="35842178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136396" y="684576"/>
            <a:ext cx="747252" cy="212520"/>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43</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2915816" y="404664"/>
            <a:ext cx="3168352" cy="540060"/>
          </a:xfrm>
        </p:spPr>
        <p:txBody>
          <a:bodyPr wrap="square" lIns="91440" tIns="45720" rIns="91440" bIns="45720" numCol="1" anchorCtr="0" compatLnSpc="1">
            <a:prstTxWarp prst="textNoShape">
              <a:avLst/>
            </a:prstTxWarp>
            <a:noAutofit/>
          </a:bodyPr>
          <a:lstStyle/>
          <a:p>
            <a:pPr eaLnBrk="1" hangingPunct="1">
              <a:defRPr/>
            </a:pPr>
            <a:r>
              <a:rPr lang="zh-TW" altLang="en-US" b="1" cap="none" smtClean="0">
                <a:solidFill>
                  <a:srgbClr val="003399"/>
                </a:solidFill>
                <a:effectLst/>
                <a:latin typeface="微軟正黑體" panose="020B0604030504040204" pitchFamily="34" charset="-120"/>
              </a:rPr>
              <a:t>訂定技術規格</a:t>
            </a:r>
            <a:endParaRPr lang="zh-TW" altLang="en-US" b="1" cap="none">
              <a:solidFill>
                <a:srgbClr val="003399"/>
              </a:solidFill>
              <a:effectLst/>
              <a:latin typeface="微軟正黑體" panose="020B0604030504040204" pitchFamily="34" charset="-120"/>
              <a:ea typeface="微軟正黑體" panose="020B0604030504040204" pitchFamily="34" charset="-120"/>
            </a:endParaRPr>
          </a:p>
        </p:txBody>
      </p:sp>
      <p:sp>
        <p:nvSpPr>
          <p:cNvPr id="7" name="Rectangle 11"/>
          <p:cNvSpPr>
            <a:spLocks noChangeArrowheads="1"/>
          </p:cNvSpPr>
          <p:nvPr/>
        </p:nvSpPr>
        <p:spPr bwMode="auto">
          <a:xfrm>
            <a:off x="215516" y="1124744"/>
            <a:ext cx="8596124" cy="3672408"/>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700" b="1" dirty="0">
                <a:solidFill>
                  <a:prstClr val="black"/>
                </a:solidFill>
                <a:latin typeface="微軟正黑體" panose="020B0604030504040204" pitchFamily="34" charset="-120"/>
                <a:ea typeface="微軟正黑體" panose="020B0604030504040204" pitchFamily="34" charset="-120"/>
              </a:rPr>
              <a:t>採購</a:t>
            </a:r>
            <a:r>
              <a:rPr lang="zh-TW" altLang="en-US" sz="2700" b="1">
                <a:solidFill>
                  <a:prstClr val="black"/>
                </a:solidFill>
                <a:latin typeface="微軟正黑體" panose="020B0604030504040204" pitchFamily="34" charset="-120"/>
                <a:ea typeface="微軟正黑體" panose="020B0604030504040204" pitchFamily="34" charset="-120"/>
              </a:rPr>
              <a:t>法</a:t>
            </a:r>
            <a:r>
              <a:rPr lang="zh-TW" altLang="en-US" sz="2700" b="1" smtClean="0">
                <a:solidFill>
                  <a:prstClr val="black"/>
                </a:solidFill>
                <a:latin typeface="微軟正黑體" panose="020B0604030504040204" pitchFamily="34" charset="-120"/>
                <a:ea typeface="微軟正黑體" panose="020B0604030504040204" pitchFamily="34" charset="-120"/>
              </a:rPr>
              <a:t>第</a:t>
            </a:r>
            <a:r>
              <a:rPr lang="en-US" altLang="zh-TW" sz="2700" b="1" smtClean="0">
                <a:solidFill>
                  <a:prstClr val="black"/>
                </a:solidFill>
                <a:latin typeface="微軟正黑體" panose="020B0604030504040204" pitchFamily="34" charset="-120"/>
                <a:ea typeface="微軟正黑體" panose="020B0604030504040204" pitchFamily="34" charset="-120"/>
              </a:rPr>
              <a:t>26</a:t>
            </a:r>
            <a:r>
              <a:rPr lang="zh-TW" altLang="en-US" sz="2700" b="1" smtClean="0">
                <a:solidFill>
                  <a:prstClr val="black"/>
                </a:solidFill>
                <a:latin typeface="微軟正黑體" panose="020B0604030504040204" pitchFamily="34" charset="-120"/>
                <a:ea typeface="微軟正黑體" panose="020B0604030504040204" pitchFamily="34" charset="-120"/>
              </a:rPr>
              <a:t>條：</a:t>
            </a:r>
            <a:endParaRPr lang="en-US" altLang="zh-TW" sz="2700" b="1" smtClean="0">
              <a:solidFill>
                <a:prstClr val="black"/>
              </a:solidFill>
              <a:latin typeface="微軟正黑體" panose="020B0604030504040204" pitchFamily="34" charset="-120"/>
              <a:ea typeface="微軟正黑體" panose="020B0604030504040204" pitchFamily="34" charset="-120"/>
            </a:endParaRPr>
          </a:p>
          <a:p>
            <a:pPr marL="0" indent="717550" algn="just" eaLnBrk="1" hangingPunct="1">
              <a:spcBef>
                <a:spcPct val="20000"/>
              </a:spcBef>
              <a:buClr>
                <a:prstClr val="black"/>
              </a:buClr>
              <a:buSzPct val="75000"/>
              <a:defRPr/>
            </a:pPr>
            <a:r>
              <a:rPr lang="zh-TW" altLang="en-US" sz="2700" b="1">
                <a:solidFill>
                  <a:srgbClr val="0000FF"/>
                </a:solidFill>
                <a:latin typeface="微軟正黑體" panose="020B0604030504040204" pitchFamily="34" charset="-120"/>
                <a:ea typeface="微軟正黑體" panose="020B0604030504040204" pitchFamily="34" charset="-120"/>
              </a:rPr>
              <a:t>機關辦理</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公告金額以上之採購</a:t>
            </a:r>
            <a:r>
              <a:rPr lang="zh-TW" altLang="en-US" sz="2700" b="1">
                <a:solidFill>
                  <a:srgbClr val="0000FF"/>
                </a:solidFill>
                <a:latin typeface="微軟正黑體" panose="020B0604030504040204" pitchFamily="34" charset="-120"/>
                <a:ea typeface="微軟正黑體" panose="020B0604030504040204" pitchFamily="34" charset="-120"/>
              </a:rPr>
              <a:t>，</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應依功能或效益訂定招標文件</a:t>
            </a:r>
            <a:r>
              <a:rPr lang="zh-TW" altLang="en-US" sz="2700" b="1">
                <a:solidFill>
                  <a:srgbClr val="0000FF"/>
                </a:solidFill>
                <a:latin typeface="微軟正黑體" panose="020B0604030504040204" pitchFamily="34" charset="-120"/>
                <a:ea typeface="微軟正黑體" panose="020B0604030504040204" pitchFamily="34" charset="-120"/>
              </a:rPr>
              <a:t>。其</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有國際標準或國家標準者</a:t>
            </a:r>
            <a:r>
              <a:rPr lang="zh-TW" altLang="en-US" sz="2700" b="1">
                <a:solidFill>
                  <a:srgbClr val="0000FF"/>
                </a:solidFill>
                <a:latin typeface="微軟正黑體" panose="020B0604030504040204" pitchFamily="34" charset="-120"/>
                <a:ea typeface="微軟正黑體" panose="020B0604030504040204" pitchFamily="34" charset="-120"/>
              </a:rPr>
              <a:t>，</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應從其規定</a:t>
            </a:r>
            <a:r>
              <a:rPr lang="zh-TW" altLang="en-US" sz="2700" b="1">
                <a:solidFill>
                  <a:srgbClr val="0000FF"/>
                </a:solidFill>
                <a:latin typeface="微軟正黑體" panose="020B0604030504040204" pitchFamily="34" charset="-120"/>
                <a:ea typeface="微軟正黑體" panose="020B0604030504040204" pitchFamily="34" charset="-120"/>
              </a:rPr>
              <a:t>。</a:t>
            </a:r>
          </a:p>
          <a:p>
            <a:pPr marL="0" indent="717550" algn="just" eaLnBrk="1" hangingPunct="1">
              <a:spcBef>
                <a:spcPct val="20000"/>
              </a:spcBef>
              <a:buClr>
                <a:prstClr val="black"/>
              </a:buClr>
              <a:buSzPct val="75000"/>
              <a:defRPr/>
            </a:pPr>
            <a:r>
              <a:rPr lang="zh-TW" altLang="en-US" sz="2700" b="1">
                <a:solidFill>
                  <a:srgbClr val="0000FF"/>
                </a:solidFill>
                <a:latin typeface="微軟正黑體" panose="020B0604030504040204" pitchFamily="34" charset="-120"/>
                <a:ea typeface="微軟正黑體" panose="020B0604030504040204" pitchFamily="34" charset="-120"/>
              </a:rPr>
              <a:t>機關所</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擬定</a:t>
            </a:r>
            <a:r>
              <a:rPr lang="zh-TW" altLang="en-US" sz="2700" b="1">
                <a:solidFill>
                  <a:srgbClr val="0000FF"/>
                </a:solidFill>
                <a:latin typeface="微軟正黑體" panose="020B0604030504040204" pitchFamily="34" charset="-120"/>
                <a:ea typeface="微軟正黑體" panose="020B0604030504040204" pitchFamily="34" charset="-120"/>
              </a:rPr>
              <a:t>、採用或適用</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之技術規格</a:t>
            </a:r>
            <a:r>
              <a:rPr lang="zh-TW" altLang="en-US" sz="2700" b="1">
                <a:solidFill>
                  <a:srgbClr val="0000FF"/>
                </a:solidFill>
                <a:latin typeface="微軟正黑體" panose="020B0604030504040204" pitchFamily="34" charset="-120"/>
                <a:ea typeface="微軟正黑體" panose="020B0604030504040204" pitchFamily="34" charset="-120"/>
              </a:rPr>
              <a:t>，其所標示之擬採購產品或服務之特性，諸如品質、性能、安全、尺寸、符號、術語、包裝、標誌及標示或生產程序、方法及評估之程序，</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在目的及效果上均不得限制競爭</a:t>
            </a:r>
            <a:r>
              <a:rPr lang="zh-TW" altLang="en-US" sz="2700" b="1">
                <a:solidFill>
                  <a:srgbClr val="0000FF"/>
                </a:solidFill>
                <a:latin typeface="微軟正黑體" panose="020B0604030504040204" pitchFamily="34" charset="-120"/>
                <a:ea typeface="微軟正黑體" panose="020B0604030504040204" pitchFamily="34" charset="-120"/>
              </a:rPr>
              <a:t>。</a:t>
            </a:r>
          </a:p>
          <a:p>
            <a:pPr marL="0" indent="717550" algn="just" eaLnBrk="1" hangingPunct="1">
              <a:spcBef>
                <a:spcPct val="20000"/>
              </a:spcBef>
              <a:buClr>
                <a:prstClr val="black"/>
              </a:buClr>
              <a:buSzPct val="75000"/>
              <a:defRPr/>
            </a:pPr>
            <a:r>
              <a:rPr lang="zh-TW" altLang="en-US" sz="2700" b="1">
                <a:solidFill>
                  <a:srgbClr val="0000FF"/>
                </a:solidFill>
                <a:latin typeface="微軟正黑體" panose="020B0604030504040204" pitchFamily="34" charset="-120"/>
                <a:ea typeface="微軟正黑體" panose="020B0604030504040204" pitchFamily="34" charset="-120"/>
              </a:rPr>
              <a:t>招標文件</a:t>
            </a:r>
            <a:r>
              <a:rPr lang="zh-TW" altLang="en-US" sz="2700" b="1" u="heavy">
                <a:solidFill>
                  <a:srgbClr val="0000FF"/>
                </a:solidFill>
                <a:uFill>
                  <a:solidFill>
                    <a:srgbClr val="660033"/>
                  </a:solidFill>
                </a:uFill>
                <a:latin typeface="微軟正黑體" panose="020B0604030504040204" pitchFamily="34" charset="-120"/>
                <a:ea typeface="微軟正黑體" panose="020B0604030504040204" pitchFamily="34" charset="-120"/>
              </a:rPr>
              <a:t>不得要求或提及特定之商標或商名、專利、設計或型式、特定來源地、生產者或供應</a:t>
            </a:r>
            <a:r>
              <a:rPr lang="zh-TW" altLang="en-US" sz="2700" b="1">
                <a:solidFill>
                  <a:srgbClr val="0000FF"/>
                </a:solidFill>
                <a:latin typeface="微軟正黑體" panose="020B0604030504040204" pitchFamily="34" charset="-120"/>
                <a:ea typeface="微軟正黑體" panose="020B0604030504040204" pitchFamily="34" charset="-120"/>
              </a:rPr>
              <a:t>者。</a:t>
            </a:r>
            <a:r>
              <a:rPr lang="zh-TW" altLang="en-US" sz="2700" b="1" u="heavy">
                <a:solidFill>
                  <a:srgbClr val="0000FF"/>
                </a:solidFill>
                <a:uFill>
                  <a:solidFill>
                    <a:srgbClr val="006600"/>
                  </a:solidFill>
                </a:uFill>
                <a:latin typeface="微軟正黑體" panose="020B0604030504040204" pitchFamily="34" charset="-120"/>
                <a:ea typeface="微軟正黑體" panose="020B0604030504040204" pitchFamily="34" charset="-120"/>
              </a:rPr>
              <a:t>但無法以精確之方式說明招標要求</a:t>
            </a:r>
            <a:r>
              <a:rPr lang="zh-TW" altLang="en-US" sz="2700" b="1">
                <a:solidFill>
                  <a:srgbClr val="0000FF"/>
                </a:solidFill>
                <a:latin typeface="微軟正黑體" panose="020B0604030504040204" pitchFamily="34" charset="-120"/>
                <a:ea typeface="微軟正黑體" panose="020B0604030504040204" pitchFamily="34" charset="-120"/>
              </a:rPr>
              <a:t>，而已在</a:t>
            </a:r>
            <a:r>
              <a:rPr lang="zh-TW" altLang="en-US" sz="2700" b="1" u="heavy">
                <a:solidFill>
                  <a:srgbClr val="0000FF"/>
                </a:solidFill>
                <a:uFill>
                  <a:solidFill>
                    <a:srgbClr val="006600"/>
                  </a:solidFill>
                </a:uFill>
                <a:latin typeface="微軟正黑體" panose="020B0604030504040204" pitchFamily="34" charset="-120"/>
                <a:ea typeface="微軟正黑體" panose="020B0604030504040204" pitchFamily="34" charset="-120"/>
              </a:rPr>
              <a:t>招標文件</a:t>
            </a:r>
            <a:r>
              <a:rPr lang="zh-TW" altLang="en-US" sz="2700" b="1">
                <a:solidFill>
                  <a:srgbClr val="0000FF"/>
                </a:solidFill>
                <a:latin typeface="微軟正黑體" panose="020B0604030504040204" pitchFamily="34" charset="-120"/>
                <a:ea typeface="微軟正黑體" panose="020B0604030504040204" pitchFamily="34" charset="-120"/>
              </a:rPr>
              <a:t>內</a:t>
            </a:r>
            <a:r>
              <a:rPr lang="zh-TW" altLang="en-US" sz="2700" b="1" u="heavy">
                <a:solidFill>
                  <a:srgbClr val="0000FF"/>
                </a:solidFill>
                <a:uFill>
                  <a:solidFill>
                    <a:srgbClr val="006600"/>
                  </a:solidFill>
                </a:uFill>
                <a:latin typeface="微軟正黑體" panose="020B0604030504040204" pitchFamily="34" charset="-120"/>
                <a:ea typeface="微軟正黑體" panose="020B0604030504040204" pitchFamily="34" charset="-120"/>
              </a:rPr>
              <a:t>註明</a:t>
            </a:r>
            <a:r>
              <a:rPr lang="zh-TW" altLang="en-US" sz="2700" b="1">
                <a:solidFill>
                  <a:srgbClr val="0000FF"/>
                </a:solidFill>
                <a:latin typeface="微軟正黑體" panose="020B0604030504040204" pitchFamily="34" charset="-120"/>
                <a:ea typeface="微軟正黑體" panose="020B0604030504040204" pitchFamily="34" charset="-120"/>
              </a:rPr>
              <a:t>諸如</a:t>
            </a:r>
            <a:r>
              <a:rPr lang="zh-TW" altLang="en-US" sz="2700" b="1" u="heavy">
                <a:solidFill>
                  <a:srgbClr val="0000FF"/>
                </a:solidFill>
                <a:uFill>
                  <a:solidFill>
                    <a:srgbClr val="006600"/>
                  </a:solidFill>
                </a:uFill>
                <a:latin typeface="微軟正黑體" panose="020B0604030504040204" pitchFamily="34" charset="-120"/>
                <a:ea typeface="微軟正黑體" panose="020B0604030504040204" pitchFamily="34" charset="-120"/>
              </a:rPr>
              <a:t>「或同等品」字樣</a:t>
            </a:r>
            <a:r>
              <a:rPr lang="zh-TW" altLang="en-US" sz="2700" b="1">
                <a:solidFill>
                  <a:srgbClr val="0000FF"/>
                </a:solidFill>
                <a:latin typeface="微軟正黑體" panose="020B0604030504040204" pitchFamily="34" charset="-120"/>
                <a:ea typeface="微軟正黑體" panose="020B0604030504040204" pitchFamily="34" charset="-120"/>
              </a:rPr>
              <a:t>者，</a:t>
            </a:r>
            <a:r>
              <a:rPr lang="zh-TW" altLang="en-US" sz="2700" b="1" u="heavy">
                <a:solidFill>
                  <a:srgbClr val="0000FF"/>
                </a:solidFill>
                <a:uFill>
                  <a:solidFill>
                    <a:srgbClr val="006600"/>
                  </a:solidFill>
                </a:uFill>
                <a:latin typeface="微軟正黑體" panose="020B0604030504040204" pitchFamily="34" charset="-120"/>
                <a:ea typeface="微軟正黑體" panose="020B0604030504040204" pitchFamily="34" charset="-120"/>
              </a:rPr>
              <a:t>不在此限</a:t>
            </a:r>
            <a:r>
              <a:rPr lang="zh-TW" altLang="en-US" sz="2700" b="1">
                <a:solidFill>
                  <a:srgbClr val="0000FF"/>
                </a:solidFill>
                <a:latin typeface="微軟正黑體" panose="020B0604030504040204" pitchFamily="34" charset="-120"/>
                <a:ea typeface="微軟正黑體" panose="020B0604030504040204" pitchFamily="34" charset="-120"/>
              </a:rPr>
              <a:t>。</a:t>
            </a:r>
            <a:endParaRPr lang="zh-TW" altLang="en-US" sz="2700" b="1" dirty="0">
              <a:solidFill>
                <a:srgbClr val="00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38063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41AEE5D7-2AFF-4C6E-AB61-789078302E50}" type="slidenum">
              <a:rPr lang="en-US" altLang="zh-TW" sz="1400" smtClean="0">
                <a:solidFill>
                  <a:srgbClr val="AD1F1F"/>
                </a:solidFill>
                <a:latin typeface="Times New Roman" panose="02020603050405020304" pitchFamily="18" charset="0"/>
              </a:rPr>
              <a:pPr>
                <a:spcBef>
                  <a:spcPct val="0"/>
                </a:spcBef>
                <a:buClrTx/>
                <a:buSzTx/>
                <a:buFontTx/>
                <a:buNone/>
                <a:defRPr/>
              </a:pPr>
              <a:t>44</a:t>
            </a:fld>
            <a:endParaRPr lang="en-US" altLang="zh-TW" sz="1400" smtClean="0">
              <a:solidFill>
                <a:srgbClr val="AD1F1F"/>
              </a:solidFill>
              <a:latin typeface="Times New Roman" panose="02020603050405020304" pitchFamily="18" charset="0"/>
            </a:endParaRPr>
          </a:p>
        </p:txBody>
      </p:sp>
      <p:sp>
        <p:nvSpPr>
          <p:cNvPr id="98306" name="Rectangle 2">
            <a:extLst>
              <a:ext uri="{FF2B5EF4-FFF2-40B4-BE49-F238E27FC236}"/>
            </a:extLst>
          </p:cNvPr>
          <p:cNvSpPr>
            <a:spLocks noGrp="1" noChangeArrowheads="1"/>
          </p:cNvSpPr>
          <p:nvPr>
            <p:ph type="title" idx="4294967295"/>
          </p:nvPr>
        </p:nvSpPr>
        <p:spPr>
          <a:xfrm>
            <a:off x="467544" y="260648"/>
            <a:ext cx="4392488" cy="730250"/>
          </a:xfrm>
        </p:spPr>
        <p:txBody>
          <a:bodyPr wrap="square" lIns="91440" tIns="45720" rIns="91440" bIns="45720" numCol="1" anchorCtr="0" compatLnSpc="1">
            <a:prstTxWarp prst="textNoShape">
              <a:avLst/>
            </a:prstTxWarp>
          </a:bodyPr>
          <a:lstStyle/>
          <a:p>
            <a:pPr eaLnBrk="1" hangingPunct="1">
              <a:defRPr/>
            </a:pPr>
            <a:r>
              <a:rPr lang="zh-TW" altLang="en-US" b="1" cap="none">
                <a:solidFill>
                  <a:srgbClr val="003399"/>
                </a:solidFill>
                <a:effectLst/>
                <a:latin typeface="微軟正黑體" panose="020B0604030504040204" pitchFamily="34" charset="-120"/>
                <a:ea typeface="微軟正黑體" panose="020B0604030504040204" pitchFamily="34" charset="-120"/>
              </a:rPr>
              <a:t>技術</a:t>
            </a:r>
            <a:r>
              <a:rPr lang="zh-TW" altLang="en-US" b="1" cap="none" smtClean="0">
                <a:solidFill>
                  <a:srgbClr val="003399"/>
                </a:solidFill>
                <a:effectLst/>
                <a:latin typeface="微軟正黑體" panose="020B0604030504040204" pitchFamily="34" charset="-120"/>
                <a:ea typeface="微軟正黑體" panose="020B0604030504040204" pitchFamily="34" charset="-120"/>
              </a:rPr>
              <a:t>規格訂定</a:t>
            </a:r>
            <a:endParaRPr lang="zh-TW" altLang="en-US" b="1" cap="none" dirty="0">
              <a:solidFill>
                <a:srgbClr val="003399"/>
              </a:solidFill>
              <a:effectLst/>
              <a:latin typeface="微軟正黑體" panose="020B0604030504040204" pitchFamily="34" charset="-120"/>
              <a:ea typeface="微軟正黑體" panose="020B0604030504040204" pitchFamily="34" charset="-120"/>
            </a:endParaRPr>
          </a:p>
        </p:txBody>
      </p:sp>
      <p:sp>
        <p:nvSpPr>
          <p:cNvPr id="5" name="雲朵形圖說文字 4"/>
          <p:cNvSpPr/>
          <p:nvPr/>
        </p:nvSpPr>
        <p:spPr>
          <a:xfrm>
            <a:off x="323528" y="2176948"/>
            <a:ext cx="7241431" cy="4284476"/>
          </a:xfrm>
          <a:prstGeom prst="cloudCallout">
            <a:avLst>
              <a:gd name="adj1" fmla="val -23085"/>
              <a:gd name="adj2" fmla="val -57721"/>
            </a:avLst>
          </a:prstGeom>
          <a:blipFill>
            <a:blip r:embed="rId3"/>
            <a:tile tx="0" ty="0" sx="100000" sy="100000" flip="none" algn="tl"/>
          </a:blip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zh-TW" altLang="en-US" sz="2600" b="1">
                <a:solidFill>
                  <a:srgbClr val="000066"/>
                </a:solidFill>
                <a:latin typeface="微軟正黑體" panose="020B0604030504040204" pitchFamily="34" charset="-120"/>
                <a:ea typeface="微軟正黑體" panose="020B0604030504040204" pitchFamily="34" charset="-120"/>
              </a:rPr>
              <a:t>一、國家標準</a:t>
            </a:r>
            <a:r>
              <a:rPr lang="en-US" altLang="zh-TW" sz="2600" b="1">
                <a:solidFill>
                  <a:srgbClr val="000066"/>
                </a:solidFill>
                <a:latin typeface="微軟正黑體" panose="020B0604030504040204" pitchFamily="34" charset="-120"/>
                <a:ea typeface="微軟正黑體" panose="020B0604030504040204" pitchFamily="34" charset="-120"/>
              </a:rPr>
              <a:t>(CNS)</a:t>
            </a:r>
          </a:p>
          <a:p>
            <a:pPr marL="623888" indent="-623888" algn="just" eaLnBrk="1" hangingPunct="1">
              <a:defRPr/>
            </a:pPr>
            <a:r>
              <a:rPr lang="zh-TW" altLang="en-US" sz="2600" b="1">
                <a:solidFill>
                  <a:srgbClr val="000066"/>
                </a:solidFill>
                <a:latin typeface="微軟正黑體" panose="020B0604030504040204" pitchFamily="34" charset="-120"/>
                <a:ea typeface="微軟正黑體" panose="020B0604030504040204" pitchFamily="34" charset="-120"/>
              </a:rPr>
              <a:t>二、國際標準化組織或國際標準組織所採用，可供公眾使用之標準，例如：</a:t>
            </a:r>
            <a:endParaRPr lang="en-US" altLang="zh-TW" sz="2600" b="1">
              <a:solidFill>
                <a:srgbClr val="000066"/>
              </a:solidFill>
              <a:latin typeface="微軟正黑體" panose="020B0604030504040204" pitchFamily="34" charset="-120"/>
              <a:ea typeface="微軟正黑體" panose="020B0604030504040204" pitchFamily="34" charset="-120"/>
            </a:endParaRPr>
          </a:p>
          <a:p>
            <a:pPr marL="892175" indent="-177800" algn="just" eaLnBrk="1" hangingPunct="1">
              <a:buClr>
                <a:srgbClr val="0000FF"/>
              </a:buClr>
              <a:buFont typeface="Wingdings" panose="05000000000000000000" pitchFamily="2" charset="2"/>
              <a:buChar char="n"/>
              <a:defRPr/>
            </a:pPr>
            <a:r>
              <a:rPr lang="zh-TW" altLang="en-US" sz="2600" b="1">
                <a:solidFill>
                  <a:srgbClr val="000066"/>
                </a:solidFill>
                <a:latin typeface="微軟正黑體" panose="020B0604030504040204" pitchFamily="34" charset="-120"/>
                <a:ea typeface="微軟正黑體" panose="020B0604030504040204" pitchFamily="34" charset="-120"/>
              </a:rPr>
              <a:t>國際標準組織</a:t>
            </a:r>
            <a:r>
              <a:rPr lang="en-US" altLang="zh-TW" sz="2600" b="1">
                <a:solidFill>
                  <a:srgbClr val="000066"/>
                </a:solidFill>
                <a:latin typeface="微軟正黑體" panose="020B0604030504040204" pitchFamily="34" charset="-120"/>
                <a:ea typeface="微軟正黑體" panose="020B0604030504040204" pitchFamily="34" charset="-120"/>
              </a:rPr>
              <a:t>(ISO)</a:t>
            </a:r>
          </a:p>
          <a:p>
            <a:pPr marL="892175" indent="-177800" algn="just" eaLnBrk="1" hangingPunct="1">
              <a:buClr>
                <a:srgbClr val="0000FF"/>
              </a:buClr>
              <a:buFont typeface="Wingdings" panose="05000000000000000000" pitchFamily="2" charset="2"/>
              <a:buChar char="n"/>
              <a:defRPr/>
            </a:pPr>
            <a:r>
              <a:rPr lang="zh-TW" altLang="en-US" sz="2600" b="1">
                <a:solidFill>
                  <a:srgbClr val="000066"/>
                </a:solidFill>
                <a:latin typeface="微軟正黑體" panose="020B0604030504040204" pitchFamily="34" charset="-120"/>
                <a:ea typeface="微軟正黑體" panose="020B0604030504040204" pitchFamily="34" charset="-120"/>
              </a:rPr>
              <a:t>國際電工委員會</a:t>
            </a:r>
            <a:r>
              <a:rPr lang="en-US" altLang="zh-TW" sz="2600" b="1">
                <a:solidFill>
                  <a:srgbClr val="000066"/>
                </a:solidFill>
                <a:latin typeface="微軟正黑體" panose="020B0604030504040204" pitchFamily="34" charset="-120"/>
                <a:ea typeface="微軟正黑體" panose="020B0604030504040204" pitchFamily="34" charset="-120"/>
              </a:rPr>
              <a:t>(IEC)</a:t>
            </a:r>
          </a:p>
          <a:p>
            <a:pPr marL="892175" indent="-177800" algn="just" eaLnBrk="1" hangingPunct="1">
              <a:buClr>
                <a:srgbClr val="0000FF"/>
              </a:buClr>
              <a:buFont typeface="Wingdings" panose="05000000000000000000" pitchFamily="2" charset="2"/>
              <a:buChar char="n"/>
              <a:defRPr/>
            </a:pPr>
            <a:r>
              <a:rPr lang="zh-TW" altLang="en-US" sz="2600" b="1">
                <a:solidFill>
                  <a:srgbClr val="000066"/>
                </a:solidFill>
                <a:latin typeface="微軟正黑體" panose="020B0604030504040204" pitchFamily="34" charset="-120"/>
                <a:ea typeface="微軟正黑體" panose="020B0604030504040204" pitchFamily="34" charset="-120"/>
              </a:rPr>
              <a:t>國際法定計量組織</a:t>
            </a:r>
            <a:r>
              <a:rPr lang="en-US" altLang="zh-TW" sz="2600" b="1">
                <a:solidFill>
                  <a:srgbClr val="000066"/>
                </a:solidFill>
                <a:latin typeface="微軟正黑體" panose="020B0604030504040204" pitchFamily="34" charset="-120"/>
                <a:ea typeface="微軟正黑體" panose="020B0604030504040204" pitchFamily="34" charset="-120"/>
              </a:rPr>
              <a:t>(OIML)</a:t>
            </a:r>
            <a:endParaRPr lang="zh-TW" altLang="en-US" sz="2600" b="1" dirty="0">
              <a:solidFill>
                <a:srgbClr val="000066"/>
              </a:solidFill>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3491880" y="1232756"/>
            <a:ext cx="5307330" cy="523220"/>
          </a:xfrm>
          <a:prstGeom prst="rect">
            <a:avLst/>
          </a:prstGeom>
          <a:solidFill>
            <a:srgbClr val="0000FF"/>
          </a:solidFill>
        </p:spPr>
        <p:txBody>
          <a:bodyPr wrap="square" rtlCol="0">
            <a:spAutoFit/>
          </a:bodyPr>
          <a:lstStyle/>
          <a:p>
            <a:r>
              <a:rPr lang="zh-TW" altLang="en-US" sz="2800" b="1">
                <a:solidFill>
                  <a:srgbClr val="FFFF00"/>
                </a:solidFill>
                <a:latin typeface="微軟正黑體" panose="020B0604030504040204" pitchFamily="34" charset="-120"/>
                <a:ea typeface="微軟正黑體" panose="020B0604030504040204" pitchFamily="34" charset="-120"/>
                <a:cs typeface="Times New Roman" panose="02020603050405020304" pitchFamily="18" charset="0"/>
              </a:rPr>
              <a:t>政府採購法第</a:t>
            </a:r>
            <a:r>
              <a:rPr lang="en-US" altLang="zh-TW" sz="2800" b="1">
                <a:solidFill>
                  <a:srgbClr val="FFFF00"/>
                </a:solidFill>
                <a:latin typeface="微軟正黑體" panose="020B0604030504040204" pitchFamily="34" charset="-120"/>
                <a:ea typeface="微軟正黑體" panose="020B0604030504040204" pitchFamily="34" charset="-120"/>
                <a:cs typeface="Times New Roman" panose="02020603050405020304" pitchFamily="18" charset="0"/>
              </a:rPr>
              <a:t>26</a:t>
            </a:r>
            <a:r>
              <a:rPr lang="zh-TW" altLang="en-US" sz="2800" b="1">
                <a:solidFill>
                  <a:srgbClr val="FFFF00"/>
                </a:solidFill>
                <a:latin typeface="微軟正黑體" panose="020B0604030504040204" pitchFamily="34" charset="-120"/>
                <a:ea typeface="微軟正黑體" panose="020B0604030504040204" pitchFamily="34" charset="-120"/>
                <a:cs typeface="Times New Roman" panose="02020603050405020304" pitchFamily="18" charset="0"/>
              </a:rPr>
              <a:t>條執行注意事項</a:t>
            </a:r>
            <a:endParaRPr lang="zh-TW" altLang="en-US" sz="2800">
              <a:solidFill>
                <a:prstClr val="black"/>
              </a:solidFill>
              <a:latin typeface="微軟正黑體" panose="020B0604030504040204" pitchFamily="34" charset="-120"/>
              <a:ea typeface="微軟正黑體" panose="020B0604030504040204" pitchFamily="34" charset="-120"/>
            </a:endParaRPr>
          </a:p>
        </p:txBody>
      </p:sp>
      <p:cxnSp>
        <p:nvCxnSpPr>
          <p:cNvPr id="8" name="弧形接點 7"/>
          <p:cNvCxnSpPr>
            <a:endCxn id="6" idx="1"/>
          </p:cNvCxnSpPr>
          <p:nvPr/>
        </p:nvCxnSpPr>
        <p:spPr>
          <a:xfrm>
            <a:off x="2807804" y="860093"/>
            <a:ext cx="684076" cy="634273"/>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63835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BC603935-1FD4-4D3B-8332-881449CA3150}" type="slidenum">
              <a:rPr lang="en-US" altLang="zh-TW" sz="1400" smtClean="0">
                <a:solidFill>
                  <a:srgbClr val="AD1F1F"/>
                </a:solidFill>
                <a:latin typeface="Times New Roman" panose="02020603050405020304" pitchFamily="18" charset="0"/>
              </a:rPr>
              <a:pPr>
                <a:spcBef>
                  <a:spcPct val="0"/>
                </a:spcBef>
                <a:buClrTx/>
                <a:buSzTx/>
                <a:buFontTx/>
                <a:buNone/>
                <a:defRPr/>
              </a:pPr>
              <a:t>45</a:t>
            </a:fld>
            <a:endParaRPr lang="en-US" altLang="zh-TW" sz="140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357188" y="225425"/>
            <a:ext cx="8499475" cy="3311525"/>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0000"/>
              </a:spcBef>
              <a:buClr>
                <a:prstClr val="black"/>
              </a:buClr>
              <a:buSzPct val="75000"/>
              <a:buFont typeface="Wingdings" pitchFamily="2" charset="2"/>
              <a:buChar char="l"/>
              <a:defRPr/>
            </a:pPr>
            <a:r>
              <a:rPr lang="zh-TW" altLang="en-US" sz="2800" b="1" dirty="0">
                <a:solidFill>
                  <a:srgbClr val="AD1F1F"/>
                </a:solidFill>
                <a:latin typeface="微軟正黑體" panose="020B0604030504040204" pitchFamily="34" charset="-120"/>
                <a:ea typeface="微軟正黑體" panose="020B0604030504040204" pitchFamily="34" charset="-120"/>
              </a:rPr>
              <a:t>採購</a:t>
            </a:r>
            <a:r>
              <a:rPr lang="zh-TW" altLang="en-US" sz="2800" b="1">
                <a:solidFill>
                  <a:srgbClr val="AD1F1F"/>
                </a:solidFill>
                <a:latin typeface="微軟正黑體" panose="020B0604030504040204" pitchFamily="34" charset="-120"/>
                <a:ea typeface="微軟正黑體" panose="020B0604030504040204" pitchFamily="34" charset="-120"/>
              </a:rPr>
              <a:t>法第</a:t>
            </a:r>
            <a:r>
              <a:rPr lang="en-US" altLang="zh-TW" sz="2800" b="1">
                <a:solidFill>
                  <a:srgbClr val="AD1F1F"/>
                </a:solidFill>
                <a:latin typeface="微軟正黑體" panose="020B0604030504040204" pitchFamily="34" charset="-120"/>
                <a:ea typeface="微軟正黑體" panose="020B0604030504040204" pitchFamily="34" charset="-120"/>
              </a:rPr>
              <a:t>26-1</a:t>
            </a:r>
            <a:r>
              <a:rPr lang="zh-TW" altLang="en-US" sz="2800" b="1">
                <a:solidFill>
                  <a:srgbClr val="AD1F1F"/>
                </a:solidFill>
                <a:latin typeface="微軟正黑體" panose="020B0604030504040204" pitchFamily="34" charset="-120"/>
                <a:ea typeface="微軟正黑體" panose="020B0604030504040204" pitchFamily="34" charset="-120"/>
              </a:rPr>
              <a:t>條</a:t>
            </a:r>
            <a:r>
              <a:rPr lang="en-US" altLang="zh-TW" sz="2800" b="1">
                <a:solidFill>
                  <a:srgbClr val="0000FF"/>
                </a:solidFill>
                <a:latin typeface="微軟正黑體" panose="020B0604030504040204" pitchFamily="34" charset="-120"/>
                <a:ea typeface="微軟正黑體" panose="020B0604030504040204" pitchFamily="34" charset="-120"/>
              </a:rPr>
              <a:t>(108</a:t>
            </a:r>
            <a:r>
              <a:rPr lang="zh-TW" altLang="en-US" sz="2800" b="1">
                <a:solidFill>
                  <a:srgbClr val="0000FF"/>
                </a:solidFill>
                <a:latin typeface="微軟正黑體" panose="020B0604030504040204" pitchFamily="34" charset="-120"/>
                <a:ea typeface="微軟正黑體" panose="020B0604030504040204" pitchFamily="34" charset="-120"/>
              </a:rPr>
              <a:t>年</a:t>
            </a:r>
            <a:r>
              <a:rPr lang="en-US" altLang="zh-TW" sz="2800" b="1">
                <a:solidFill>
                  <a:srgbClr val="0000FF"/>
                </a:solidFill>
                <a:latin typeface="微軟正黑體" panose="020B0604030504040204" pitchFamily="34" charset="-120"/>
                <a:ea typeface="微軟正黑體" panose="020B0604030504040204" pitchFamily="34" charset="-120"/>
              </a:rPr>
              <a:t>5</a:t>
            </a:r>
            <a:r>
              <a:rPr lang="zh-TW" altLang="en-US" sz="2800" b="1">
                <a:solidFill>
                  <a:srgbClr val="0000FF"/>
                </a:solidFill>
                <a:latin typeface="微軟正黑體" panose="020B0604030504040204" pitchFamily="34" charset="-120"/>
                <a:ea typeface="微軟正黑體" panose="020B0604030504040204" pitchFamily="34" charset="-120"/>
              </a:rPr>
              <a:t>月</a:t>
            </a:r>
            <a:r>
              <a:rPr lang="en-US" altLang="zh-TW" sz="2800" b="1">
                <a:solidFill>
                  <a:srgbClr val="0000FF"/>
                </a:solidFill>
                <a:latin typeface="微軟正黑體" panose="020B0604030504040204" pitchFamily="34" charset="-120"/>
                <a:ea typeface="微軟正黑體" panose="020B0604030504040204" pitchFamily="34" charset="-120"/>
              </a:rPr>
              <a:t>22</a:t>
            </a:r>
            <a:r>
              <a:rPr lang="zh-TW" altLang="en-US" sz="2800" b="1">
                <a:solidFill>
                  <a:srgbClr val="0000FF"/>
                </a:solidFill>
                <a:latin typeface="微軟正黑體" panose="020B0604030504040204" pitchFamily="34" charset="-120"/>
                <a:ea typeface="微軟正黑體" panose="020B0604030504040204" pitchFamily="34" charset="-120"/>
              </a:rPr>
              <a:t>日增訂</a:t>
            </a:r>
            <a:r>
              <a:rPr lang="en-US" altLang="zh-TW" sz="2800" b="1">
                <a:solidFill>
                  <a:srgbClr val="0000FF"/>
                </a:solidFill>
                <a:latin typeface="微軟正黑體" panose="020B0604030504040204" pitchFamily="34" charset="-120"/>
                <a:ea typeface="微軟正黑體" panose="020B0604030504040204" pitchFamily="34" charset="-120"/>
              </a:rPr>
              <a:t>)</a:t>
            </a:r>
            <a:endParaRPr lang="zh-TW" altLang="en-US" sz="2800" b="1" dirty="0">
              <a:solidFill>
                <a:prstClr val="black"/>
              </a:solidFill>
              <a:latin typeface="微軟正黑體" panose="020B0604030504040204" pitchFamily="34" charset="-120"/>
              <a:ea typeface="微軟正黑體" panose="020B0604030504040204" pitchFamily="34" charset="-120"/>
            </a:endParaRPr>
          </a:p>
          <a:p>
            <a:pPr marL="258763" lvl="1" indent="555625" algn="just" eaLnBrk="1" hangingPunct="1">
              <a:buClr>
                <a:srgbClr val="006699"/>
              </a:buClr>
              <a:buSzPct val="75000"/>
              <a:defRPr/>
            </a:pPr>
            <a:r>
              <a:rPr lang="zh-TW" altLang="en-US" sz="2800" b="1" u="sng">
                <a:solidFill>
                  <a:prstClr val="black"/>
                </a:solidFill>
                <a:latin typeface="微軟正黑體" panose="020B0604030504040204" pitchFamily="34" charset="-120"/>
                <a:ea typeface="微軟正黑體" panose="020B0604030504040204" pitchFamily="34" charset="-120"/>
              </a:rPr>
              <a:t>機關得視採購之特性及實際需要，以促進自然資源保育與環境保護為目的，依前條規定擬定技術規格，及節省能源、節約資源、減少溫室氣體排放之相關措施。</a:t>
            </a:r>
          </a:p>
          <a:p>
            <a:pPr marL="258763" lvl="1" indent="555625" algn="just" eaLnBrk="1" hangingPunct="1">
              <a:buClr>
                <a:srgbClr val="006699"/>
              </a:buClr>
              <a:buSzPct val="75000"/>
              <a:defRPr/>
            </a:pPr>
            <a:r>
              <a:rPr lang="zh-TW" altLang="en-US" sz="2800" b="1" u="sng">
                <a:solidFill>
                  <a:srgbClr val="006600"/>
                </a:solidFill>
                <a:latin typeface="微軟正黑體" panose="020B0604030504040204" pitchFamily="34" charset="-120"/>
                <a:ea typeface="微軟正黑體" panose="020B0604030504040204" pitchFamily="34" charset="-120"/>
              </a:rPr>
              <a:t>前項增加</a:t>
            </a:r>
            <a:r>
              <a:rPr lang="zh-TW" altLang="en-US" sz="2800" b="1" u="sng">
                <a:solidFill>
                  <a:prstClr val="black"/>
                </a:solidFill>
                <a:latin typeface="微軟正黑體" panose="020B0604030504040204" pitchFamily="34" charset="-120"/>
                <a:ea typeface="微軟正黑體" panose="020B0604030504040204" pitchFamily="34" charset="-120"/>
              </a:rPr>
              <a:t>計畫經費或技術服務</a:t>
            </a:r>
            <a:r>
              <a:rPr lang="zh-TW" altLang="en-US" sz="2800" b="1" u="sng">
                <a:solidFill>
                  <a:srgbClr val="006600"/>
                </a:solidFill>
                <a:latin typeface="微軟正黑體" panose="020B0604030504040204" pitchFamily="34" charset="-120"/>
                <a:ea typeface="微軟正黑體" panose="020B0604030504040204" pitchFamily="34" charset="-120"/>
              </a:rPr>
              <a:t>費用者</a:t>
            </a:r>
            <a:r>
              <a:rPr lang="zh-TW" altLang="en-US" sz="2800" b="1" u="sng">
                <a:solidFill>
                  <a:prstClr val="black"/>
                </a:solidFill>
                <a:latin typeface="微軟正黑體" panose="020B0604030504040204" pitchFamily="34" charset="-120"/>
                <a:ea typeface="微軟正黑體" panose="020B0604030504040204" pitchFamily="34" charset="-120"/>
              </a:rPr>
              <a:t>，於擬定規格或措施時</a:t>
            </a:r>
            <a:r>
              <a:rPr lang="zh-TW" altLang="en-US" sz="2800" b="1" u="sng">
                <a:solidFill>
                  <a:srgbClr val="006600"/>
                </a:solidFill>
                <a:latin typeface="微軟正黑體" panose="020B0604030504040204" pitchFamily="34" charset="-120"/>
                <a:ea typeface="微軟正黑體" panose="020B0604030504040204" pitchFamily="34" charset="-120"/>
              </a:rPr>
              <a:t>應併入計畫報核編列預算</a:t>
            </a:r>
            <a:r>
              <a:rPr lang="zh-TW" altLang="en-US" sz="2800" b="1" u="sng">
                <a:solidFill>
                  <a:prstClr val="black"/>
                </a:solidFill>
                <a:latin typeface="微軟正黑體" panose="020B0604030504040204" pitchFamily="34" charset="-120"/>
                <a:ea typeface="微軟正黑體" panose="020B0604030504040204" pitchFamily="34" charset="-120"/>
              </a:rPr>
              <a:t>。</a:t>
            </a:r>
          </a:p>
        </p:txBody>
      </p:sp>
      <p:sp>
        <p:nvSpPr>
          <p:cNvPr id="6" name="Rectangle 11"/>
          <p:cNvSpPr>
            <a:spLocks noChangeArrowheads="1"/>
          </p:cNvSpPr>
          <p:nvPr/>
        </p:nvSpPr>
        <p:spPr bwMode="auto">
          <a:xfrm>
            <a:off x="215900" y="3392488"/>
            <a:ext cx="8499475" cy="3328987"/>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0000"/>
              </a:spcBef>
              <a:buClr>
                <a:prstClr val="black"/>
              </a:buClr>
              <a:buSzPct val="75000"/>
              <a:buFont typeface="Wingdings" pitchFamily="2" charset="2"/>
              <a:buChar char="l"/>
              <a:defRPr/>
            </a:pPr>
            <a:r>
              <a:rPr lang="zh-TW" altLang="en-US" b="1">
                <a:solidFill>
                  <a:srgbClr val="0000FF"/>
                </a:solidFill>
                <a:latin typeface="微軟正黑體" panose="020B0604030504040204" pitchFamily="34" charset="-120"/>
                <a:ea typeface="微軟正黑體" panose="020B0604030504040204" pitchFamily="34" charset="-120"/>
              </a:rPr>
              <a:t>增訂說明</a:t>
            </a:r>
            <a:endParaRPr lang="zh-TW" altLang="en-US" b="1" dirty="0">
              <a:solidFill>
                <a:prstClr val="black"/>
              </a:solidFill>
              <a:latin typeface="微軟正黑體" panose="020B0604030504040204" pitchFamily="34" charset="-120"/>
              <a:ea typeface="微軟正黑體" panose="020B0604030504040204" pitchFamily="34" charset="-120"/>
            </a:endParaRPr>
          </a:p>
          <a:p>
            <a:pPr marL="622300" lvl="1" indent="-622300" algn="just" eaLnBrk="1" hangingPunct="1">
              <a:buClr>
                <a:srgbClr val="006699"/>
              </a:buClr>
              <a:buSzPct val="75000"/>
              <a:defRPr/>
            </a:pPr>
            <a:r>
              <a:rPr lang="zh-TW" altLang="en-US" b="1">
                <a:solidFill>
                  <a:srgbClr val="0000FF"/>
                </a:solidFill>
                <a:latin typeface="微軟正黑體" panose="020B0604030504040204" pitchFamily="34" charset="-120"/>
                <a:ea typeface="微軟正黑體" panose="020B0604030504040204" pitchFamily="34" charset="-120"/>
              </a:rPr>
              <a:t>一、</a:t>
            </a:r>
            <a:r>
              <a:rPr lang="zh-TW" altLang="en-US" b="1" u="sng">
                <a:solidFill>
                  <a:srgbClr val="660033"/>
                </a:solidFill>
                <a:latin typeface="微軟正黑體" panose="020B0604030504040204" pitchFamily="34" charset="-120"/>
                <a:ea typeface="微軟正黑體" panose="020B0604030504040204" pitchFamily="34" charset="-120"/>
              </a:rPr>
              <a:t>參考</a:t>
            </a:r>
            <a:r>
              <a:rPr lang="zh-TW" altLang="en-US" b="1">
                <a:solidFill>
                  <a:srgbClr val="0000FF"/>
                </a:solidFill>
                <a:latin typeface="微軟正黑體" panose="020B0604030504040204" pitchFamily="34" charset="-120"/>
                <a:ea typeface="微軟正黑體" panose="020B0604030504040204" pitchFamily="34" charset="-120"/>
              </a:rPr>
              <a:t>修正版世界貿易組織</a:t>
            </a:r>
            <a:r>
              <a:rPr lang="en-US" altLang="zh-TW" b="1">
                <a:solidFill>
                  <a:srgbClr val="0000FF"/>
                </a:solidFill>
                <a:latin typeface="微軟正黑體" panose="020B0604030504040204" pitchFamily="34" charset="-120"/>
                <a:ea typeface="微軟正黑體" panose="020B0604030504040204" pitchFamily="34" charset="-120"/>
              </a:rPr>
              <a:t>(WTO)</a:t>
            </a:r>
            <a:r>
              <a:rPr lang="zh-TW" altLang="en-US" b="1" u="sng">
                <a:solidFill>
                  <a:srgbClr val="660033"/>
                </a:solidFill>
                <a:latin typeface="微軟正黑體" panose="020B0604030504040204" pitchFamily="34" charset="-120"/>
                <a:ea typeface="微軟正黑體" panose="020B0604030504040204" pitchFamily="34" charset="-120"/>
              </a:rPr>
              <a:t>政府採購協定</a:t>
            </a:r>
            <a:r>
              <a:rPr lang="en-US" altLang="zh-TW" b="1">
                <a:solidFill>
                  <a:srgbClr val="0000FF"/>
                </a:solidFill>
                <a:latin typeface="微軟正黑體" panose="020B0604030504040204" pitchFamily="34" charset="-120"/>
                <a:ea typeface="微軟正黑體" panose="020B0604030504040204" pitchFamily="34" charset="-120"/>
              </a:rPr>
              <a:t>(GPA)</a:t>
            </a:r>
            <a:r>
              <a:rPr lang="zh-TW" altLang="en-US" b="1" u="sng">
                <a:solidFill>
                  <a:srgbClr val="660033"/>
                </a:solidFill>
                <a:latin typeface="微軟正黑體" panose="020B0604030504040204" pitchFamily="34" charset="-120"/>
                <a:ea typeface="微軟正黑體" panose="020B0604030504040204" pitchFamily="34" charset="-120"/>
              </a:rPr>
              <a:t>第</a:t>
            </a:r>
            <a:r>
              <a:rPr lang="en-US" altLang="zh-TW" b="1" u="sng">
                <a:solidFill>
                  <a:srgbClr val="660033"/>
                </a:solidFill>
                <a:latin typeface="微軟正黑體" panose="020B0604030504040204" pitchFamily="34" charset="-120"/>
                <a:ea typeface="微軟正黑體" panose="020B0604030504040204" pitchFamily="34" charset="-120"/>
              </a:rPr>
              <a:t>10</a:t>
            </a:r>
            <a:r>
              <a:rPr lang="zh-TW" altLang="en-US" b="1" u="sng">
                <a:solidFill>
                  <a:srgbClr val="660033"/>
                </a:solidFill>
                <a:latin typeface="微軟正黑體" panose="020B0604030504040204" pitchFamily="34" charset="-120"/>
                <a:ea typeface="微軟正黑體" panose="020B0604030504040204" pitchFamily="34" charset="-120"/>
              </a:rPr>
              <a:t>條第</a:t>
            </a:r>
            <a:r>
              <a:rPr lang="en-US" altLang="zh-TW" b="1" u="sng">
                <a:solidFill>
                  <a:srgbClr val="660033"/>
                </a:solidFill>
                <a:latin typeface="微軟正黑體" panose="020B0604030504040204" pitchFamily="34" charset="-120"/>
                <a:ea typeface="微軟正黑體" panose="020B0604030504040204" pitchFamily="34" charset="-120"/>
              </a:rPr>
              <a:t>6</a:t>
            </a:r>
            <a:r>
              <a:rPr lang="zh-TW" altLang="en-US" b="1" u="sng">
                <a:solidFill>
                  <a:srgbClr val="660033"/>
                </a:solidFill>
                <a:latin typeface="微軟正黑體" panose="020B0604030504040204" pitchFamily="34" charset="-120"/>
                <a:ea typeface="微軟正黑體" panose="020B0604030504040204" pitchFamily="34" charset="-120"/>
              </a:rPr>
              <a:t>項規定</a:t>
            </a:r>
            <a:r>
              <a:rPr lang="zh-TW" altLang="en-US" b="1">
                <a:solidFill>
                  <a:srgbClr val="0000FF"/>
                </a:solidFill>
                <a:latin typeface="微軟正黑體" panose="020B0604030504040204" pitchFamily="34" charset="-120"/>
                <a:ea typeface="微軟正黑體" panose="020B0604030504040204" pitchFamily="34" charset="-120"/>
              </a:rPr>
              <a:t>：「為茲明確，締約國及其採購機關，得依本條文規定，擬定、採用或應用技術規格以促進自然資源之保育或環境保護。」第一項定明</a:t>
            </a:r>
            <a:r>
              <a:rPr lang="zh-TW" altLang="en-US" b="1" u="sng">
                <a:solidFill>
                  <a:srgbClr val="660033"/>
                </a:solidFill>
                <a:latin typeface="微軟正黑體" panose="020B0604030504040204" pitchFamily="34" charset="-120"/>
                <a:ea typeface="微軟正黑體" panose="020B0604030504040204" pitchFamily="34" charset="-120"/>
              </a:rPr>
              <a:t>機關得視需要擬訂技術規格及節省能源、節約資源、減少溫室氣體排放之相關措施</a:t>
            </a:r>
            <a:r>
              <a:rPr lang="zh-TW" altLang="en-US" b="1">
                <a:solidFill>
                  <a:srgbClr val="0000FF"/>
                </a:solidFill>
                <a:latin typeface="微軟正黑體" panose="020B0604030504040204" pitchFamily="34" charset="-120"/>
                <a:ea typeface="微軟正黑體" panose="020B0604030504040204" pitchFamily="34" charset="-120"/>
              </a:rPr>
              <a:t>，</a:t>
            </a:r>
            <a:r>
              <a:rPr lang="zh-TW" altLang="en-US" b="1" u="sng">
                <a:solidFill>
                  <a:srgbClr val="660033"/>
                </a:solidFill>
                <a:latin typeface="微軟正黑體" panose="020B0604030504040204" pitchFamily="34" charset="-120"/>
                <a:ea typeface="微軟正黑體" panose="020B0604030504040204" pitchFamily="34" charset="-120"/>
              </a:rPr>
              <a:t>以符合全球環保趨勢</a:t>
            </a:r>
            <a:r>
              <a:rPr lang="zh-TW" altLang="en-US" b="1">
                <a:solidFill>
                  <a:srgbClr val="0000FF"/>
                </a:solidFill>
                <a:latin typeface="微軟正黑體" panose="020B0604030504040204" pitchFamily="34" charset="-120"/>
                <a:ea typeface="微軟正黑體" panose="020B0604030504040204" pitchFamily="34" charset="-120"/>
              </a:rPr>
              <a:t>。</a:t>
            </a:r>
          </a:p>
          <a:p>
            <a:pPr marL="622300" lvl="1" indent="-622300" algn="just" eaLnBrk="1" hangingPunct="1">
              <a:buClr>
                <a:srgbClr val="006699"/>
              </a:buClr>
              <a:buSzPct val="75000"/>
              <a:defRPr/>
            </a:pPr>
            <a:r>
              <a:rPr lang="zh-TW" altLang="en-US" b="1">
                <a:solidFill>
                  <a:srgbClr val="0000FF"/>
                </a:solidFill>
                <a:latin typeface="微軟正黑體" panose="020B0604030504040204" pitchFamily="34" charset="-120"/>
                <a:ea typeface="微軟正黑體" panose="020B0604030504040204" pitchFamily="34" charset="-120"/>
              </a:rPr>
              <a:t>二、第二項定明依採購特性增加之技術規格、措施</a:t>
            </a:r>
            <a:r>
              <a:rPr lang="zh-TW" altLang="en-US" b="1" u="sng">
                <a:solidFill>
                  <a:srgbClr val="660033"/>
                </a:solidFill>
                <a:latin typeface="微軟正黑體" panose="020B0604030504040204" pitchFamily="34" charset="-120"/>
                <a:ea typeface="微軟正黑體" panose="020B0604030504040204" pitchFamily="34" charset="-120"/>
              </a:rPr>
              <a:t>應同時考量編列相應之計畫預算</a:t>
            </a:r>
            <a:r>
              <a:rPr lang="zh-TW" altLang="en-US" b="1">
                <a:solidFill>
                  <a:srgbClr val="0000FF"/>
                </a:solidFill>
                <a:latin typeface="微軟正黑體" panose="020B0604030504040204" pitchFamily="34" charset="-120"/>
                <a:ea typeface="微軟正黑體" panose="020B0604030504040204" pitchFamily="34" charset="-120"/>
              </a:rPr>
              <a:t>，以達預期採購效益。</a:t>
            </a:r>
          </a:p>
        </p:txBody>
      </p:sp>
    </p:spTree>
    <p:extLst>
      <p:ext uri="{BB962C8B-B14F-4D97-AF65-F5344CB8AC3E}">
        <p14:creationId xmlns:p14="http://schemas.microsoft.com/office/powerpoint/2010/main" val="4097443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41AEE5D7-2AFF-4C6E-AB61-789078302E50}" type="slidenum">
              <a:rPr lang="en-US" altLang="zh-TW" sz="1400" smtClean="0">
                <a:solidFill>
                  <a:srgbClr val="AD1F1F"/>
                </a:solidFill>
                <a:latin typeface="Times New Roman" panose="02020603050405020304" pitchFamily="18" charset="0"/>
              </a:rPr>
              <a:pPr>
                <a:spcBef>
                  <a:spcPct val="0"/>
                </a:spcBef>
                <a:buClrTx/>
                <a:buSzTx/>
                <a:buFontTx/>
                <a:buNone/>
                <a:defRPr/>
              </a:pPr>
              <a:t>46</a:t>
            </a:fld>
            <a:endParaRPr lang="en-US" altLang="zh-TW" sz="140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6638415" y="134582"/>
            <a:ext cx="2470089" cy="648072"/>
          </a:xfrm>
        </p:spPr>
        <p:txBody>
          <a:bodyPr wrap="square" lIns="91440" tIns="45720" rIns="91440" bIns="45720" numCol="1" anchorCtr="0" compatLnSpc="1">
            <a:prstTxWarp prst="textNoShape">
              <a:avLst/>
            </a:prstTxWarp>
            <a:normAutofit/>
          </a:bodyPr>
          <a:lstStyle/>
          <a:p>
            <a:pPr eaLnBrk="1" hangingPunct="1">
              <a:defRPr/>
            </a:pPr>
            <a:r>
              <a:rPr lang="zh-TW" altLang="en-US" sz="2800" b="1" cap="none" smtClean="0">
                <a:solidFill>
                  <a:srgbClr val="660033"/>
                </a:solidFill>
                <a:effectLst/>
                <a:latin typeface="微軟正黑體" panose="020B0604030504040204" pitchFamily="34" charset="-120"/>
                <a:ea typeface="微軟正黑體" panose="020B0604030504040204" pitchFamily="34" charset="-120"/>
              </a:rPr>
              <a:t>國際標準釋例</a:t>
            </a:r>
            <a:endParaRPr lang="zh-TW" altLang="en-US" sz="2800" b="1" cap="none" dirty="0">
              <a:solidFill>
                <a:srgbClr val="660033"/>
              </a:solidFill>
              <a:effectLst/>
              <a:latin typeface="微軟正黑體" panose="020B0604030504040204" pitchFamily="34" charset="-120"/>
              <a:ea typeface="微軟正黑體" panose="020B0604030504040204" pitchFamily="34" charset="-120"/>
            </a:endParaRPr>
          </a:p>
        </p:txBody>
      </p:sp>
      <p:sp>
        <p:nvSpPr>
          <p:cNvPr id="6" name="Rectangle 3"/>
          <p:cNvSpPr txBox="1">
            <a:spLocks noChangeArrowheads="1"/>
          </p:cNvSpPr>
          <p:nvPr/>
        </p:nvSpPr>
        <p:spPr bwMode="auto">
          <a:xfrm>
            <a:off x="107950" y="620688"/>
            <a:ext cx="8785225"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268288" indent="-268288" algn="just" eaLnBrk="1" hangingPunct="1">
              <a:buClr>
                <a:srgbClr val="000099"/>
              </a:buClr>
              <a:buFont typeface="Wingdings" panose="05000000000000000000" pitchFamily="2" charset="2"/>
              <a:buChar char="l"/>
              <a:defRPr/>
            </a:pPr>
            <a:r>
              <a:rPr kumimoji="0" lang="en-US" altLang="zh-TW" sz="2600" b="1" u="dbl" smtClean="0">
                <a:solidFill>
                  <a:srgbClr val="0000FF"/>
                </a:solidFill>
                <a:uFill>
                  <a:solidFill>
                    <a:srgbClr val="006600"/>
                  </a:solidFill>
                </a:uFill>
                <a:latin typeface="微軟正黑體" panose="020B0604030504040204" pitchFamily="34" charset="-120"/>
              </a:rPr>
              <a:t>112.06.21</a:t>
            </a:r>
            <a:r>
              <a:rPr kumimoji="0" lang="zh-TW" altLang="en-US" sz="2600" b="1" u="dbl" smtClean="0">
                <a:solidFill>
                  <a:srgbClr val="0000FF"/>
                </a:solidFill>
                <a:uFill>
                  <a:solidFill>
                    <a:srgbClr val="006600"/>
                  </a:solidFill>
                </a:uFill>
                <a:latin typeface="微軟正黑體" panose="020B0604030504040204" pitchFamily="34" charset="-120"/>
              </a:rPr>
              <a:t>工程</a:t>
            </a:r>
            <a:r>
              <a:rPr kumimoji="0" lang="zh-TW" altLang="en-US" sz="2600" b="1" u="dbl">
                <a:solidFill>
                  <a:srgbClr val="0000FF"/>
                </a:solidFill>
                <a:uFill>
                  <a:solidFill>
                    <a:srgbClr val="006600"/>
                  </a:solidFill>
                </a:uFill>
                <a:latin typeface="微軟正黑體" panose="020B0604030504040204" pitchFamily="34" charset="-120"/>
              </a:rPr>
              <a:t>企字第</a:t>
            </a:r>
            <a:r>
              <a:rPr kumimoji="0" lang="en-US" altLang="zh-TW" sz="2600" b="1" u="dbl">
                <a:solidFill>
                  <a:srgbClr val="0000FF"/>
                </a:solidFill>
                <a:uFill>
                  <a:solidFill>
                    <a:srgbClr val="006600"/>
                  </a:solidFill>
                </a:uFill>
                <a:latin typeface="微軟正黑體" panose="020B0604030504040204" pitchFamily="34" charset="-120"/>
              </a:rPr>
              <a:t>1120009533</a:t>
            </a:r>
            <a:r>
              <a:rPr kumimoji="0" lang="zh-TW" altLang="en-US" sz="2600" b="1" u="dbl">
                <a:solidFill>
                  <a:srgbClr val="0000FF"/>
                </a:solidFill>
                <a:uFill>
                  <a:solidFill>
                    <a:srgbClr val="006600"/>
                  </a:solidFill>
                </a:uFill>
                <a:latin typeface="微軟正黑體" panose="020B0604030504040204" pitchFamily="34" charset="-120"/>
              </a:rPr>
              <a:t>號</a:t>
            </a:r>
            <a:r>
              <a:rPr kumimoji="0" lang="zh-TW" altLang="en-US" sz="2600" b="1" u="dbl" smtClean="0">
                <a:solidFill>
                  <a:srgbClr val="0000FF"/>
                </a:solidFill>
                <a:uFill>
                  <a:solidFill>
                    <a:srgbClr val="006600"/>
                  </a:solidFill>
                </a:uFill>
                <a:latin typeface="微軟正黑體" panose="020B0604030504040204" pitchFamily="34" charset="-120"/>
              </a:rPr>
              <a:t>函</a:t>
            </a:r>
            <a:r>
              <a:rPr kumimoji="0" lang="en-US" altLang="zh-TW" sz="2600" b="1" smtClean="0">
                <a:solidFill>
                  <a:srgbClr val="006600"/>
                </a:solidFill>
                <a:uFill>
                  <a:solidFill>
                    <a:srgbClr val="006600"/>
                  </a:solidFill>
                </a:uFill>
                <a:latin typeface="微軟正黑體" panose="020B0604030504040204" pitchFamily="34" charset="-120"/>
              </a:rPr>
              <a:t>(</a:t>
            </a:r>
            <a:r>
              <a:rPr kumimoji="0" lang="zh-TW" altLang="en-US" sz="2600" b="1">
                <a:solidFill>
                  <a:srgbClr val="006600"/>
                </a:solidFill>
                <a:uFill>
                  <a:solidFill>
                    <a:srgbClr val="006600"/>
                  </a:solidFill>
                </a:uFill>
                <a:latin typeface="微軟正黑體" panose="020B0604030504040204" pitchFamily="34" charset="-120"/>
              </a:rPr>
              <a:t>辦理涉及馬達之採購，</a:t>
            </a:r>
            <a:r>
              <a:rPr kumimoji="0" lang="zh-TW" altLang="en-US" sz="2600" b="1" smtClean="0">
                <a:solidFill>
                  <a:srgbClr val="006600"/>
                </a:solidFill>
                <a:uFill>
                  <a:solidFill>
                    <a:srgbClr val="006600"/>
                  </a:solidFill>
                </a:uFill>
                <a:latin typeface="微軟正黑體" panose="020B0604030504040204" pitchFamily="34" charset="-120"/>
              </a:rPr>
              <a:t>得採用</a:t>
            </a:r>
            <a:r>
              <a:rPr kumimoji="0" lang="zh-TW" altLang="en-US" sz="2600" b="1">
                <a:solidFill>
                  <a:srgbClr val="006600"/>
                </a:solidFill>
                <a:uFill>
                  <a:solidFill>
                    <a:srgbClr val="006600"/>
                  </a:solidFill>
                </a:uFill>
                <a:latin typeface="微軟正黑體" panose="020B0604030504040204" pitchFamily="34" charset="-120"/>
              </a:rPr>
              <a:t>國際電工委員會</a:t>
            </a:r>
            <a:r>
              <a:rPr kumimoji="0" lang="en-US" altLang="zh-TW" sz="2600" b="1">
                <a:solidFill>
                  <a:srgbClr val="006600"/>
                </a:solidFill>
                <a:uFill>
                  <a:solidFill>
                    <a:srgbClr val="006600"/>
                  </a:solidFill>
                </a:uFill>
                <a:latin typeface="微軟正黑體" panose="020B0604030504040204" pitchFamily="34" charset="-120"/>
              </a:rPr>
              <a:t>(IEC)</a:t>
            </a:r>
            <a:r>
              <a:rPr kumimoji="0" lang="zh-TW" altLang="en-US" sz="2600" b="1">
                <a:solidFill>
                  <a:srgbClr val="006600"/>
                </a:solidFill>
                <a:uFill>
                  <a:solidFill>
                    <a:srgbClr val="006600"/>
                  </a:solidFill>
                </a:uFill>
                <a:latin typeface="微軟正黑體" panose="020B0604030504040204" pitchFamily="34" charset="-120"/>
              </a:rPr>
              <a:t>所訂</a:t>
            </a:r>
            <a:r>
              <a:rPr kumimoji="0" lang="en-US" altLang="zh-TW" sz="2600" b="1">
                <a:solidFill>
                  <a:srgbClr val="006600"/>
                </a:solidFill>
                <a:uFill>
                  <a:solidFill>
                    <a:srgbClr val="006600"/>
                  </a:solidFill>
                </a:uFill>
                <a:latin typeface="微軟正黑體" panose="020B0604030504040204" pitchFamily="34" charset="-120"/>
              </a:rPr>
              <a:t>IE4</a:t>
            </a:r>
            <a:r>
              <a:rPr kumimoji="0" lang="zh-TW" altLang="en-US" sz="2600" b="1">
                <a:solidFill>
                  <a:srgbClr val="006600"/>
                </a:solidFill>
                <a:uFill>
                  <a:solidFill>
                    <a:srgbClr val="006600"/>
                  </a:solidFill>
                </a:uFill>
                <a:latin typeface="微軟正黑體" panose="020B0604030504040204" pitchFamily="34" charset="-120"/>
              </a:rPr>
              <a:t>標準訂定規格</a:t>
            </a:r>
            <a:r>
              <a:rPr kumimoji="0" lang="en-US" altLang="zh-TW" sz="2600" b="1" smtClean="0">
                <a:solidFill>
                  <a:srgbClr val="006600"/>
                </a:solidFill>
                <a:uFill>
                  <a:solidFill>
                    <a:srgbClr val="006600"/>
                  </a:solidFill>
                </a:uFill>
                <a:latin typeface="微軟正黑體" panose="020B0604030504040204" pitchFamily="34" charset="-120"/>
              </a:rPr>
              <a:t>)</a:t>
            </a:r>
            <a:endParaRPr kumimoji="0" lang="zh-TW" altLang="en-US" sz="2600" b="1" smtClean="0">
              <a:solidFill>
                <a:srgbClr val="006600"/>
              </a:solidFill>
              <a:latin typeface="微軟正黑體" panose="020B0604030504040204" pitchFamily="34" charset="-120"/>
            </a:endParaRPr>
          </a:p>
          <a:p>
            <a:pPr marL="268288" indent="-260350" algn="just">
              <a:buClr>
                <a:srgbClr val="660033"/>
              </a:buClr>
              <a:buFont typeface="Wingdings 2" panose="05020102010507070707" pitchFamily="18" charset="2"/>
              <a:buNone/>
              <a:defRPr/>
            </a:pPr>
            <a:r>
              <a:rPr kumimoji="0" lang="zh-TW" altLang="en-US" sz="2600" b="1">
                <a:solidFill>
                  <a:srgbClr val="000099"/>
                </a:solidFill>
                <a:latin typeface="微軟正黑體" panose="020B0604030504040204" pitchFamily="34" charset="-120"/>
              </a:rPr>
              <a:t>一、依行政院</a:t>
            </a:r>
            <a:r>
              <a:rPr kumimoji="0" lang="en-US" altLang="zh-TW" sz="2600" b="1">
                <a:solidFill>
                  <a:srgbClr val="000099"/>
                </a:solidFill>
                <a:latin typeface="微軟正黑體" panose="020B0604030504040204" pitchFamily="34" charset="-120"/>
              </a:rPr>
              <a:t>112</a:t>
            </a:r>
            <a:r>
              <a:rPr kumimoji="0" lang="zh-TW" altLang="en-US" sz="2600" b="1">
                <a:solidFill>
                  <a:srgbClr val="000099"/>
                </a:solidFill>
                <a:latin typeface="微軟正黑體" panose="020B0604030504040204" pitchFamily="34" charset="-120"/>
              </a:rPr>
              <a:t>年</a:t>
            </a:r>
            <a:r>
              <a:rPr kumimoji="0" lang="en-US" altLang="zh-TW" sz="2600" b="1">
                <a:solidFill>
                  <a:srgbClr val="000099"/>
                </a:solidFill>
                <a:latin typeface="微軟正黑體" panose="020B0604030504040204" pitchFamily="34" charset="-120"/>
              </a:rPr>
              <a:t>4</a:t>
            </a:r>
            <a:r>
              <a:rPr kumimoji="0" lang="zh-TW" altLang="en-US" sz="2600" b="1">
                <a:solidFill>
                  <a:srgbClr val="000099"/>
                </a:solidFill>
                <a:latin typeface="微軟正黑體" panose="020B0604030504040204" pitchFamily="34" charset="-120"/>
              </a:rPr>
              <a:t>月</a:t>
            </a:r>
            <a:r>
              <a:rPr kumimoji="0" lang="en-US" altLang="zh-TW" sz="2600" b="1">
                <a:solidFill>
                  <a:srgbClr val="000099"/>
                </a:solidFill>
                <a:latin typeface="微軟正黑體" panose="020B0604030504040204" pitchFamily="34" charset="-120"/>
              </a:rPr>
              <a:t>24</a:t>
            </a:r>
            <a:r>
              <a:rPr kumimoji="0" lang="zh-TW" altLang="en-US" sz="2600" b="1">
                <a:solidFill>
                  <a:srgbClr val="000099"/>
                </a:solidFill>
                <a:latin typeface="微軟正黑體" panose="020B0604030504040204" pitchFamily="34" charset="-120"/>
              </a:rPr>
              <a:t>日院授發綜字第</a:t>
            </a:r>
            <a:r>
              <a:rPr kumimoji="0" lang="en-US" altLang="zh-TW" sz="2600" b="1">
                <a:solidFill>
                  <a:srgbClr val="000099"/>
                </a:solidFill>
                <a:latin typeface="微軟正黑體" panose="020B0604030504040204" pitchFamily="34" charset="-120"/>
              </a:rPr>
              <a:t>1120800740</a:t>
            </a:r>
            <a:r>
              <a:rPr kumimoji="0" lang="zh-TW" altLang="en-US" sz="2600" b="1">
                <a:solidFill>
                  <a:srgbClr val="000099"/>
                </a:solidFill>
                <a:latin typeface="微軟正黑體" panose="020B0604030504040204" pitchFamily="34" charset="-120"/>
              </a:rPr>
              <a:t>號函檢送</a:t>
            </a:r>
            <a:r>
              <a:rPr kumimoji="0" lang="en-US" altLang="zh-TW" sz="2600" b="1">
                <a:solidFill>
                  <a:srgbClr val="000099"/>
                </a:solidFill>
                <a:latin typeface="微軟正黑體" panose="020B0604030504040204" pitchFamily="34" charset="-120"/>
              </a:rPr>
              <a:t>112</a:t>
            </a:r>
            <a:r>
              <a:rPr kumimoji="0" lang="zh-TW" altLang="en-US" sz="2600" b="1">
                <a:solidFill>
                  <a:srgbClr val="000099"/>
                </a:solidFill>
                <a:latin typeface="微軟正黑體" panose="020B0604030504040204" pitchFamily="34" charset="-120"/>
              </a:rPr>
              <a:t>年</a:t>
            </a:r>
            <a:r>
              <a:rPr kumimoji="0" lang="en-US" altLang="zh-TW" sz="2600" b="1">
                <a:solidFill>
                  <a:srgbClr val="000099"/>
                </a:solidFill>
                <a:latin typeface="微軟正黑體" panose="020B0604030504040204" pitchFamily="34" charset="-120"/>
              </a:rPr>
              <a:t>3</a:t>
            </a:r>
            <a:r>
              <a:rPr kumimoji="0" lang="zh-TW" altLang="en-US" sz="2600" b="1">
                <a:solidFill>
                  <a:srgbClr val="000099"/>
                </a:solidFill>
                <a:latin typeface="微軟正黑體" panose="020B0604030504040204" pitchFamily="34" charset="-120"/>
              </a:rPr>
              <a:t>月</a:t>
            </a:r>
            <a:r>
              <a:rPr kumimoji="0" lang="en-US" altLang="zh-TW" sz="2600" b="1">
                <a:solidFill>
                  <a:srgbClr val="000099"/>
                </a:solidFill>
                <a:latin typeface="微軟正黑體" panose="020B0604030504040204" pitchFamily="34" charset="-120"/>
              </a:rPr>
              <a:t>30</a:t>
            </a:r>
            <a:r>
              <a:rPr kumimoji="0" lang="zh-TW" altLang="en-US" sz="2600" b="1">
                <a:solidFill>
                  <a:srgbClr val="000099"/>
                </a:solidFill>
                <a:latin typeface="微軟正黑體" panose="020B0604030504040204" pitchFamily="34" charset="-120"/>
              </a:rPr>
              <a:t>日「中華民國工商協進會</a:t>
            </a:r>
            <a:r>
              <a:rPr kumimoji="0" lang="en-US" altLang="zh-TW" sz="2600" b="1">
                <a:solidFill>
                  <a:srgbClr val="000099"/>
                </a:solidFill>
                <a:latin typeface="微軟正黑體" panose="020B0604030504040204" pitchFamily="34" charset="-120"/>
              </a:rPr>
              <a:t>112</a:t>
            </a:r>
            <a:r>
              <a:rPr kumimoji="0" lang="zh-TW" altLang="en-US" sz="2600" b="1">
                <a:solidFill>
                  <a:srgbClr val="000099"/>
                </a:solidFill>
                <a:latin typeface="微軟正黑體" panose="020B0604030504040204" pitchFamily="34" charset="-120"/>
              </a:rPr>
              <a:t>年工商早餐會」 會議紀錄辦理。</a:t>
            </a:r>
          </a:p>
          <a:p>
            <a:pPr marL="268288" indent="-260350" algn="just">
              <a:buClr>
                <a:srgbClr val="660033"/>
              </a:buClr>
              <a:buFont typeface="Wingdings 2" panose="05020102010507070707" pitchFamily="18" charset="2"/>
              <a:buNone/>
              <a:defRPr/>
            </a:pPr>
            <a:r>
              <a:rPr kumimoji="0" lang="zh-TW" altLang="en-US" sz="2600" b="1">
                <a:solidFill>
                  <a:srgbClr val="000099"/>
                </a:solidFill>
                <a:latin typeface="微軟正黑體" panose="020B0604030504040204" pitchFamily="34" charset="-120"/>
              </a:rPr>
              <a:t>二、依國際能源總署分析，馬達與其動力機械設備用電量占全球終端用電近一半，工業動力系統若使用高效率馬達可以節省</a:t>
            </a:r>
            <a:r>
              <a:rPr kumimoji="0" lang="en-US" altLang="zh-TW" sz="2600" b="1">
                <a:solidFill>
                  <a:srgbClr val="000099"/>
                </a:solidFill>
                <a:latin typeface="微軟正黑體" panose="020B0604030504040204" pitchFamily="34" charset="-120"/>
              </a:rPr>
              <a:t>4.35%</a:t>
            </a:r>
            <a:r>
              <a:rPr kumimoji="0" lang="zh-TW" altLang="en-US" sz="2600" b="1">
                <a:solidFill>
                  <a:srgbClr val="000099"/>
                </a:solidFill>
                <a:latin typeface="微軟正黑體" panose="020B0604030504040204" pitchFamily="34" charset="-120"/>
              </a:rPr>
              <a:t>至</a:t>
            </a:r>
            <a:r>
              <a:rPr kumimoji="0" lang="en-US" altLang="zh-TW" sz="2600" b="1">
                <a:solidFill>
                  <a:srgbClr val="000099"/>
                </a:solidFill>
                <a:latin typeface="微軟正黑體" panose="020B0604030504040204" pitchFamily="34" charset="-120"/>
              </a:rPr>
              <a:t>11.1%</a:t>
            </a:r>
            <a:r>
              <a:rPr kumimoji="0" lang="zh-TW" altLang="en-US" sz="2600" b="1">
                <a:solidFill>
                  <a:srgbClr val="000099"/>
                </a:solidFill>
                <a:latin typeface="微軟正黑體" panose="020B0604030504040204" pitchFamily="34" charset="-120"/>
              </a:rPr>
              <a:t>的用電量，因此美、加、歐盟、日、韓等均將提升高效率馬達使用率與開發更高效率的馬達設備及相關節能技術視為最重要的課題；依</a:t>
            </a:r>
            <a:r>
              <a:rPr kumimoji="0" lang="en-US" altLang="zh-TW" sz="2600" b="1">
                <a:solidFill>
                  <a:srgbClr val="000099"/>
                </a:solidFill>
                <a:latin typeface="微軟正黑體" panose="020B0604030504040204" pitchFamily="34" charset="-120"/>
              </a:rPr>
              <a:t>IEC</a:t>
            </a:r>
            <a:r>
              <a:rPr kumimoji="0" lang="zh-TW" altLang="en-US" sz="2600" b="1">
                <a:solidFill>
                  <a:srgbClr val="000099"/>
                </a:solidFill>
                <a:latin typeface="微軟正黑體" panose="020B0604030504040204" pitchFamily="34" charset="-120"/>
              </a:rPr>
              <a:t>制定之馬達效率分級，各級馬達效率提升約</a:t>
            </a:r>
            <a:r>
              <a:rPr kumimoji="0" lang="en-US" altLang="zh-TW" sz="2600" b="1">
                <a:solidFill>
                  <a:srgbClr val="000099"/>
                </a:solidFill>
                <a:latin typeface="微軟正黑體" panose="020B0604030504040204" pitchFamily="34" charset="-120"/>
              </a:rPr>
              <a:t>2~3%(</a:t>
            </a:r>
            <a:r>
              <a:rPr kumimoji="0" lang="zh-TW" altLang="en-US" sz="2600" b="1">
                <a:solidFill>
                  <a:srgbClr val="000099"/>
                </a:solidFill>
                <a:latin typeface="微軟正黑體" panose="020B0604030504040204" pitchFamily="34" charset="-120"/>
              </a:rPr>
              <a:t>依馬達功率不同而有差異</a:t>
            </a:r>
            <a:r>
              <a:rPr kumimoji="0" lang="en-US" altLang="zh-TW" sz="2600" b="1">
                <a:solidFill>
                  <a:srgbClr val="000099"/>
                </a:solidFill>
                <a:latin typeface="微軟正黑體" panose="020B0604030504040204" pitchFamily="34" charset="-120"/>
              </a:rPr>
              <a:t>)</a:t>
            </a:r>
            <a:r>
              <a:rPr kumimoji="0" lang="zh-TW" altLang="en-US" sz="2600" b="1">
                <a:solidFill>
                  <a:srgbClr val="000099"/>
                </a:solidFill>
                <a:latin typeface="微軟正黑體" panose="020B0604030504040204" pitchFamily="34" charset="-120"/>
              </a:rPr>
              <a:t>；歐盟將於</a:t>
            </a:r>
            <a:r>
              <a:rPr kumimoji="0" lang="en-US" altLang="zh-TW" sz="2600" b="1">
                <a:solidFill>
                  <a:srgbClr val="000099"/>
                </a:solidFill>
                <a:latin typeface="微軟正黑體" panose="020B0604030504040204" pitchFamily="34" charset="-120"/>
              </a:rPr>
              <a:t>2023</a:t>
            </a:r>
            <a:r>
              <a:rPr kumimoji="0" lang="zh-TW" altLang="en-US" sz="2600" b="1">
                <a:solidFill>
                  <a:srgbClr val="000099"/>
                </a:solidFill>
                <a:latin typeface="微軟正黑體" panose="020B0604030504040204" pitchFamily="34" charset="-120"/>
              </a:rPr>
              <a:t>年</a:t>
            </a:r>
            <a:r>
              <a:rPr kumimoji="0" lang="en-US" altLang="zh-TW" sz="2600" b="1">
                <a:solidFill>
                  <a:srgbClr val="000099"/>
                </a:solidFill>
                <a:latin typeface="微軟正黑體" panose="020B0604030504040204" pitchFamily="34" charset="-120"/>
              </a:rPr>
              <a:t>7</a:t>
            </a:r>
            <a:r>
              <a:rPr kumimoji="0" lang="zh-TW" altLang="en-US" sz="2600" b="1">
                <a:solidFill>
                  <a:srgbClr val="000099"/>
                </a:solidFill>
                <a:latin typeface="微軟正黑體" panose="020B0604030504040204" pitchFamily="34" charset="-120"/>
              </a:rPr>
              <a:t>月針對</a:t>
            </a:r>
            <a:r>
              <a:rPr kumimoji="0" lang="en-US" altLang="zh-TW" sz="2600" b="1">
                <a:solidFill>
                  <a:srgbClr val="000099"/>
                </a:solidFill>
                <a:latin typeface="微軟正黑體" panose="020B0604030504040204" pitchFamily="34" charset="-120"/>
              </a:rPr>
              <a:t>100hp</a:t>
            </a:r>
            <a:r>
              <a:rPr kumimoji="0" lang="zh-TW" altLang="en-US" sz="2600" b="1">
                <a:solidFill>
                  <a:srgbClr val="000099"/>
                </a:solidFill>
                <a:latin typeface="微軟正黑體" panose="020B0604030504040204" pitchFamily="34" charset="-120"/>
              </a:rPr>
              <a:t>以上之大馬力產品實施</a:t>
            </a:r>
            <a:r>
              <a:rPr kumimoji="0" lang="en-US" altLang="zh-TW" sz="2600" b="1">
                <a:solidFill>
                  <a:srgbClr val="000099"/>
                </a:solidFill>
                <a:latin typeface="微軟正黑體" panose="020B0604030504040204" pitchFamily="34" charset="-120"/>
              </a:rPr>
              <a:t>IE4</a:t>
            </a:r>
            <a:r>
              <a:rPr kumimoji="0" lang="zh-TW" altLang="en-US" sz="2600" b="1" smtClean="0">
                <a:solidFill>
                  <a:srgbClr val="000099"/>
                </a:solidFill>
                <a:latin typeface="微軟正黑體" panose="020B0604030504040204" pitchFamily="34" charset="-120"/>
              </a:rPr>
              <a:t>。</a:t>
            </a:r>
            <a:endParaRPr kumimoji="0" lang="en-US" altLang="zh-TW" sz="2600" b="1" dirty="0">
              <a:solidFill>
                <a:srgbClr val="4E3B30"/>
              </a:solidFill>
              <a:latin typeface="微軟正黑體" panose="020B0604030504040204" pitchFamily="34" charset="-120"/>
            </a:endParaRPr>
          </a:p>
        </p:txBody>
      </p:sp>
    </p:spTree>
    <p:extLst>
      <p:ext uri="{BB962C8B-B14F-4D97-AF65-F5344CB8AC3E}">
        <p14:creationId xmlns:p14="http://schemas.microsoft.com/office/powerpoint/2010/main" val="36952671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73058" name="投影片編號版面配置區 5"/>
          <p:cNvSpPr txBox="1">
            <a:spLocks noGrp="1"/>
          </p:cNvSpPr>
          <p:nvPr/>
        </p:nvSpPr>
        <p:spPr bwMode="auto">
          <a:xfrm>
            <a:off x="8496436" y="608378"/>
            <a:ext cx="576064" cy="372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nchorCtr="1">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pPr>
            <a:fld id="{AB14C51C-EBE7-4600-9737-FE9E7CF6860D}" type="slidenum">
              <a:rPr kumimoji="0" lang="zh-TW" altLang="en-US" sz="1800" b="1">
                <a:solidFill>
                  <a:srgbClr val="660033"/>
                </a:solidFill>
                <a:latin typeface="Times New Roman" panose="02020603050405020304" pitchFamily="18" charset="0"/>
              </a:rPr>
              <a:pPr eaLnBrk="1" hangingPunct="1">
                <a:spcBef>
                  <a:spcPct val="0"/>
                </a:spcBef>
                <a:buClrTx/>
                <a:buSzTx/>
                <a:buFontTx/>
                <a:buNone/>
              </a:pPr>
              <a:t>47</a:t>
            </a:fld>
            <a:endParaRPr kumimoji="0" lang="en-US" altLang="zh-TW" sz="1800" b="1">
              <a:solidFill>
                <a:srgbClr val="660033"/>
              </a:solidFill>
              <a:latin typeface="Times New Roman" panose="02020603050405020304" pitchFamily="18" charset="0"/>
            </a:endParaRPr>
          </a:p>
        </p:txBody>
      </p:sp>
      <p:sp>
        <p:nvSpPr>
          <p:cNvPr id="378882" name="Rectangle 2"/>
          <p:cNvSpPr>
            <a:spLocks noGrp="1" noChangeArrowheads="1"/>
          </p:cNvSpPr>
          <p:nvPr>
            <p:ph type="title" idx="4294967295"/>
          </p:nvPr>
        </p:nvSpPr>
        <p:spPr>
          <a:xfrm>
            <a:off x="1619672" y="366936"/>
            <a:ext cx="6048672" cy="541784"/>
          </a:xfrm>
          <a:solidFill>
            <a:schemeClr val="tx1"/>
          </a:solidFill>
        </p:spPr>
        <p:txBody>
          <a:bodyPr wrap="square" lIns="91440" tIns="45720" rIns="91440" bIns="45720" numCol="1" anchorCtr="0" compatLnSpc="1">
            <a:prstTxWarp prst="textNoShape">
              <a:avLst/>
            </a:prstTxWarp>
            <a:noAutofit/>
          </a:bodyPr>
          <a:lstStyle/>
          <a:p>
            <a:pPr algn="just" eaLnBrk="1" hangingPunct="1">
              <a:defRPr/>
            </a:pPr>
            <a:r>
              <a:rPr lang="zh-TW" altLang="en-US" sz="3200" b="1" cap="none">
                <a:solidFill>
                  <a:srgbClr val="FFFF00"/>
                </a:solidFill>
                <a:effectLst/>
                <a:latin typeface="+mj-ea"/>
                <a:cs typeface="Times New Roman" panose="02020603050405020304" pitchFamily="18" charset="0"/>
              </a:rPr>
              <a:t>政府採購法第</a:t>
            </a:r>
            <a:r>
              <a:rPr lang="en-US" altLang="zh-TW" sz="3200" b="1" cap="none">
                <a:solidFill>
                  <a:srgbClr val="FFFF00"/>
                </a:solidFill>
                <a:effectLst/>
                <a:latin typeface="+mj-ea"/>
                <a:cs typeface="Times New Roman" panose="02020603050405020304" pitchFamily="18" charset="0"/>
              </a:rPr>
              <a:t>26</a:t>
            </a:r>
            <a:r>
              <a:rPr lang="zh-TW" altLang="en-US" sz="3200" b="1" cap="none">
                <a:solidFill>
                  <a:srgbClr val="FFFF00"/>
                </a:solidFill>
                <a:effectLst/>
                <a:latin typeface="+mj-ea"/>
                <a:cs typeface="Times New Roman" panose="02020603050405020304" pitchFamily="18" charset="0"/>
              </a:rPr>
              <a:t>條執行注意事項</a:t>
            </a:r>
            <a:endParaRPr lang="en-US" altLang="zh-TW" sz="3200" b="1" cap="none" dirty="0">
              <a:solidFill>
                <a:srgbClr val="FFFF00"/>
              </a:solidFill>
              <a:effectLst/>
              <a:latin typeface="+mj-ea"/>
              <a:cs typeface="Times New Roman" panose="02020603050405020304" pitchFamily="18" charset="0"/>
            </a:endParaRPr>
          </a:p>
        </p:txBody>
      </p:sp>
      <p:sp>
        <p:nvSpPr>
          <p:cNvPr id="9" name="Rectangle 3"/>
          <p:cNvSpPr txBox="1">
            <a:spLocks noChangeArrowheads="1"/>
          </p:cNvSpPr>
          <p:nvPr/>
        </p:nvSpPr>
        <p:spPr bwMode="auto">
          <a:xfrm>
            <a:off x="251520" y="1043248"/>
            <a:ext cx="8496944" cy="544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algn="just" eaLnBrk="1" hangingPunct="1">
              <a:lnSpc>
                <a:spcPts val="3400"/>
              </a:lnSpc>
              <a:spcBef>
                <a:spcPts val="0"/>
              </a:spcBef>
              <a:buClr>
                <a:srgbClr val="003366"/>
              </a:buClr>
              <a:defRPr/>
            </a:pPr>
            <a:r>
              <a:rPr lang="zh-TW" altLang="en-US" b="1" kern="0">
                <a:solidFill>
                  <a:srgbClr val="0000FF"/>
                </a:solidFill>
                <a:latin typeface="微軟正黑體" panose="020B0604030504040204" pitchFamily="34" charset="-120"/>
              </a:rPr>
              <a:t>訂定技術規格，</a:t>
            </a:r>
            <a:r>
              <a:rPr lang="zh-TW" altLang="en-US" b="1" u="sng" kern="0">
                <a:solidFill>
                  <a:srgbClr val="006600"/>
                </a:solidFill>
                <a:latin typeface="微軟正黑體" panose="020B0604030504040204" pitchFamily="34" charset="-120"/>
              </a:rPr>
              <a:t>應以達成</a:t>
            </a:r>
            <a:r>
              <a:rPr lang="zh-TW" altLang="en-US" b="1" kern="0">
                <a:solidFill>
                  <a:srgbClr val="0000FF"/>
                </a:solidFill>
                <a:latin typeface="微軟正黑體" panose="020B0604030504040204" pitchFamily="34" charset="-120"/>
              </a:rPr>
              <a:t>機關於</a:t>
            </a:r>
            <a:r>
              <a:rPr lang="zh-TW" altLang="en-US" b="1" u="sng" kern="0">
                <a:solidFill>
                  <a:srgbClr val="006600"/>
                </a:solidFill>
                <a:latin typeface="微軟正黑體" panose="020B0604030504040204" pitchFamily="34" charset="-120"/>
              </a:rPr>
              <a:t>功能</a:t>
            </a:r>
            <a:r>
              <a:rPr lang="zh-TW" altLang="en-US" b="1" kern="0">
                <a:solidFill>
                  <a:srgbClr val="0000FF"/>
                </a:solidFill>
                <a:latin typeface="微軟正黑體" panose="020B0604030504040204" pitchFamily="34" charset="-120"/>
              </a:rPr>
              <a:t>、</a:t>
            </a:r>
            <a:r>
              <a:rPr lang="zh-TW" altLang="en-US" b="1" u="sng" kern="0">
                <a:solidFill>
                  <a:srgbClr val="006600"/>
                </a:solidFill>
                <a:latin typeface="微軟正黑體" panose="020B0604030504040204" pitchFamily="34" charset="-120"/>
              </a:rPr>
              <a:t>效益</a:t>
            </a:r>
            <a:r>
              <a:rPr lang="zh-TW" altLang="en-US" b="1" kern="0">
                <a:solidFill>
                  <a:srgbClr val="0000FF"/>
                </a:solidFill>
                <a:latin typeface="微軟正黑體" panose="020B0604030504040204" pitchFamily="34" charset="-120"/>
              </a:rPr>
              <a:t>或</a:t>
            </a:r>
            <a:r>
              <a:rPr lang="zh-TW" altLang="en-US" b="1" u="sng" kern="0">
                <a:solidFill>
                  <a:srgbClr val="006600"/>
                </a:solidFill>
                <a:latin typeface="微軟正黑體" panose="020B0604030504040204" pitchFamily="34" charset="-120"/>
              </a:rPr>
              <a:t>特性</a:t>
            </a:r>
            <a:r>
              <a:rPr lang="zh-TW" altLang="en-US" b="1" kern="0">
                <a:solidFill>
                  <a:srgbClr val="0000FF"/>
                </a:solidFill>
                <a:latin typeface="微軟正黑體" panose="020B0604030504040204" pitchFamily="34" charset="-120"/>
              </a:rPr>
              <a:t>等需求</a:t>
            </a:r>
            <a:r>
              <a:rPr lang="zh-TW" altLang="en-US" b="1" u="sng" kern="0">
                <a:solidFill>
                  <a:srgbClr val="006600"/>
                </a:solidFill>
                <a:latin typeface="微軟正黑體" panose="020B0604030504040204" pitchFamily="34" charset="-120"/>
              </a:rPr>
              <a:t>必須</a:t>
            </a:r>
            <a:r>
              <a:rPr lang="zh-TW" altLang="en-US" b="1" kern="0">
                <a:solidFill>
                  <a:srgbClr val="0000FF"/>
                </a:solidFill>
                <a:latin typeface="微軟正黑體" panose="020B0604030504040204" pitchFamily="34" charset="-120"/>
              </a:rPr>
              <a:t>者</a:t>
            </a:r>
            <a:r>
              <a:rPr lang="zh-TW" altLang="en-US" b="1" u="sng" kern="0">
                <a:solidFill>
                  <a:srgbClr val="006600"/>
                </a:solidFill>
                <a:latin typeface="微軟正黑體" panose="020B0604030504040204" pitchFamily="34" charset="-120"/>
              </a:rPr>
              <a:t>為限</a:t>
            </a:r>
            <a:r>
              <a:rPr lang="zh-TW" altLang="en-US" b="1" kern="0">
                <a:solidFill>
                  <a:srgbClr val="0000FF"/>
                </a:solidFill>
                <a:latin typeface="微軟正黑體" panose="020B0604030504040204" pitchFamily="34" charset="-120"/>
              </a:rPr>
              <a:t>。</a:t>
            </a:r>
            <a:r>
              <a:rPr lang="zh-TW" altLang="en-US" b="1" u="sng" kern="0">
                <a:solidFill>
                  <a:srgbClr val="006600"/>
                </a:solidFill>
                <a:latin typeface="微軟正黑體" panose="020B0604030504040204" pitchFamily="34" charset="-120"/>
              </a:rPr>
              <a:t>如有採購較佳之功能、效益或特性等之標的之必要，宜採最有利標決標或依政府採購法施行細則第</a:t>
            </a:r>
            <a:r>
              <a:rPr lang="en-US" altLang="zh-TW" b="1" u="sng" kern="0">
                <a:solidFill>
                  <a:srgbClr val="006600"/>
                </a:solidFill>
                <a:latin typeface="微軟正黑體" panose="020B0604030504040204" pitchFamily="34" charset="-120"/>
              </a:rPr>
              <a:t>63</a:t>
            </a:r>
            <a:r>
              <a:rPr lang="zh-TW" altLang="en-US" b="1" u="sng" kern="0">
                <a:solidFill>
                  <a:srgbClr val="006600"/>
                </a:solidFill>
                <a:latin typeface="微軟正黑體" panose="020B0604030504040204" pitchFamily="34" charset="-120"/>
              </a:rPr>
              <a:t>條規定辦理</a:t>
            </a:r>
            <a:r>
              <a:rPr lang="zh-TW" altLang="en-US" b="1" kern="0">
                <a:solidFill>
                  <a:srgbClr val="0000FF"/>
                </a:solidFill>
                <a:latin typeface="微軟正黑體" panose="020B0604030504040204" pitchFamily="34" charset="-120"/>
              </a:rPr>
              <a:t>。 </a:t>
            </a:r>
            <a:r>
              <a:rPr lang="en-US" altLang="zh-TW" sz="2400" b="1" kern="0" spc="-100">
                <a:solidFill>
                  <a:srgbClr val="C00000"/>
                </a:solidFill>
                <a:latin typeface="微軟正黑體" panose="020B0604030504040204" pitchFamily="34" charset="-120"/>
              </a:rPr>
              <a:t>(</a:t>
            </a:r>
            <a:r>
              <a:rPr lang="zh-TW" altLang="en-US" sz="2400" b="1" kern="0" spc="-100">
                <a:solidFill>
                  <a:srgbClr val="C00000"/>
                </a:solidFill>
                <a:latin typeface="微軟正黑體" panose="020B0604030504040204" pitchFamily="34" charset="-120"/>
              </a:rPr>
              <a:t>第</a:t>
            </a:r>
            <a:r>
              <a:rPr lang="en-US" altLang="zh-TW" sz="2400" b="1" kern="0" spc="-100">
                <a:solidFill>
                  <a:srgbClr val="C00000"/>
                </a:solidFill>
                <a:latin typeface="微軟正黑體" panose="020B0604030504040204" pitchFamily="34" charset="-120"/>
              </a:rPr>
              <a:t>2</a:t>
            </a:r>
            <a:r>
              <a:rPr lang="zh-TW" altLang="en-US" sz="2400" b="1" kern="0" spc="-100">
                <a:solidFill>
                  <a:srgbClr val="C00000"/>
                </a:solidFill>
                <a:latin typeface="微軟正黑體" panose="020B0604030504040204" pitchFamily="34" charset="-120"/>
              </a:rPr>
              <a:t>點</a:t>
            </a:r>
            <a:r>
              <a:rPr lang="en-US" altLang="zh-TW" sz="2400" b="1" kern="0" spc="-100">
                <a:solidFill>
                  <a:srgbClr val="C00000"/>
                </a:solidFill>
                <a:latin typeface="微軟正黑體" panose="020B0604030504040204" pitchFamily="34" charset="-120"/>
              </a:rPr>
              <a:t>)</a:t>
            </a:r>
          </a:p>
          <a:p>
            <a:pPr algn="just" eaLnBrk="1" hangingPunct="1">
              <a:lnSpc>
                <a:spcPts val="3400"/>
              </a:lnSpc>
              <a:spcBef>
                <a:spcPts val="0"/>
              </a:spcBef>
              <a:buClr>
                <a:srgbClr val="003366"/>
              </a:buClr>
              <a:defRPr/>
            </a:pPr>
            <a:r>
              <a:rPr lang="zh-TW" altLang="en-US" b="1" kern="0" spc="-100">
                <a:solidFill>
                  <a:srgbClr val="0000FF"/>
                </a:solidFill>
                <a:latin typeface="微軟正黑體" panose="020B0604030504040204" pitchFamily="34" charset="-120"/>
              </a:rPr>
              <a:t>目的及效果上不得限制競爭，以</a:t>
            </a:r>
            <a:r>
              <a:rPr lang="zh-TW" altLang="en-US" b="1" u="sng" kern="0" spc="-100">
                <a:solidFill>
                  <a:srgbClr val="006600"/>
                </a:solidFill>
                <a:latin typeface="微軟正黑體" panose="020B0604030504040204" pitchFamily="34" charset="-120"/>
              </a:rPr>
              <a:t>機關所必須</a:t>
            </a:r>
            <a:r>
              <a:rPr lang="zh-TW" altLang="en-US" b="1" kern="0" spc="-100">
                <a:solidFill>
                  <a:srgbClr val="0000FF"/>
                </a:solidFill>
                <a:latin typeface="微軟正黑體" panose="020B0604030504040204" pitchFamily="34" charset="-120"/>
              </a:rPr>
              <a:t>者認定，</a:t>
            </a:r>
            <a:r>
              <a:rPr lang="zh-TW" altLang="en-US" b="1" u="sng" kern="0">
                <a:solidFill>
                  <a:srgbClr val="006600"/>
                </a:solidFill>
                <a:latin typeface="微軟正黑體" panose="020B0604030504040204" pitchFamily="34" charset="-120"/>
              </a:rPr>
              <a:t>不以符合</a:t>
            </a:r>
            <a:r>
              <a:rPr lang="zh-TW" altLang="en-US" b="1" kern="0">
                <a:solidFill>
                  <a:srgbClr val="0000FF"/>
                </a:solidFill>
                <a:latin typeface="微軟正黑體" panose="020B0604030504040204" pitchFamily="34" charset="-120"/>
              </a:rPr>
              <a:t>該規格之</a:t>
            </a:r>
            <a:r>
              <a:rPr lang="zh-TW" altLang="en-US" b="1" u="sng" kern="0">
                <a:solidFill>
                  <a:srgbClr val="006600"/>
                </a:solidFill>
                <a:latin typeface="微軟正黑體" panose="020B0604030504040204" pitchFamily="34" charset="-120"/>
              </a:rPr>
              <a:t>廠商家數多寡</a:t>
            </a:r>
            <a:r>
              <a:rPr lang="zh-TW" altLang="en-US" b="1" kern="0">
                <a:solidFill>
                  <a:srgbClr val="0000FF"/>
                </a:solidFill>
                <a:latin typeface="微軟正黑體" panose="020B0604030504040204" pitchFamily="34" charset="-120"/>
              </a:rPr>
              <a:t>為</a:t>
            </a:r>
            <a:r>
              <a:rPr lang="zh-TW" altLang="en-US" b="1" u="sng" kern="0">
                <a:solidFill>
                  <a:srgbClr val="006600"/>
                </a:solidFill>
                <a:latin typeface="微軟正黑體" panose="020B0604030504040204" pitchFamily="34" charset="-120"/>
              </a:rPr>
              <a:t>判斷</a:t>
            </a:r>
            <a:r>
              <a:rPr lang="zh-TW" altLang="en-US" b="1" kern="0">
                <a:solidFill>
                  <a:srgbClr val="0000FF"/>
                </a:solidFill>
                <a:latin typeface="微軟正黑體" panose="020B0604030504040204" pitchFamily="34" charset="-120"/>
              </a:rPr>
              <a:t>依據。</a:t>
            </a:r>
            <a:r>
              <a:rPr lang="en-US" altLang="zh-TW" sz="2400" b="1" kern="0" spc="-100">
                <a:solidFill>
                  <a:srgbClr val="C00000"/>
                </a:solidFill>
                <a:latin typeface="微軟正黑體" panose="020B0604030504040204" pitchFamily="34" charset="-120"/>
              </a:rPr>
              <a:t>(</a:t>
            </a:r>
            <a:r>
              <a:rPr lang="zh-TW" altLang="en-US" sz="2400" b="1" kern="0" spc="-100">
                <a:solidFill>
                  <a:srgbClr val="C00000"/>
                </a:solidFill>
                <a:latin typeface="微軟正黑體" panose="020B0604030504040204" pitchFamily="34" charset="-120"/>
              </a:rPr>
              <a:t>第</a:t>
            </a:r>
            <a:r>
              <a:rPr lang="en-US" altLang="zh-TW" sz="2400" b="1" kern="0" spc="-100">
                <a:solidFill>
                  <a:srgbClr val="C00000"/>
                </a:solidFill>
                <a:latin typeface="微軟正黑體" panose="020B0604030504040204" pitchFamily="34" charset="-120"/>
              </a:rPr>
              <a:t>3</a:t>
            </a:r>
            <a:r>
              <a:rPr lang="zh-TW" altLang="en-US" sz="2400" b="1" kern="0" spc="-100">
                <a:solidFill>
                  <a:srgbClr val="C00000"/>
                </a:solidFill>
                <a:latin typeface="微軟正黑體" panose="020B0604030504040204" pitchFamily="34" charset="-120"/>
              </a:rPr>
              <a:t>點</a:t>
            </a:r>
            <a:r>
              <a:rPr lang="en-US" altLang="zh-TW" sz="2400" b="1" kern="0" spc="-100">
                <a:solidFill>
                  <a:srgbClr val="C00000"/>
                </a:solidFill>
                <a:latin typeface="微軟正黑體" panose="020B0604030504040204" pitchFamily="34" charset="-120"/>
              </a:rPr>
              <a:t>)</a:t>
            </a:r>
          </a:p>
          <a:p>
            <a:pPr algn="just" eaLnBrk="1" hangingPunct="1">
              <a:lnSpc>
                <a:spcPts val="3400"/>
              </a:lnSpc>
              <a:spcBef>
                <a:spcPts val="0"/>
              </a:spcBef>
              <a:buClr>
                <a:srgbClr val="003366"/>
              </a:buClr>
              <a:defRPr/>
            </a:pPr>
            <a:r>
              <a:rPr lang="zh-TW" altLang="en-US" b="1" kern="0">
                <a:solidFill>
                  <a:srgbClr val="0000FF"/>
                </a:solidFill>
                <a:latin typeface="微軟正黑體" panose="020B0604030504040204" pitchFamily="34" charset="-120"/>
              </a:rPr>
              <a:t>依「公共工程招標文件公開閱覽制度實施要點」辦理者外，得依</a:t>
            </a:r>
            <a:r>
              <a:rPr lang="en-US" altLang="zh-TW" b="1" kern="0">
                <a:solidFill>
                  <a:srgbClr val="0000FF"/>
                </a:solidFill>
                <a:latin typeface="微軟正黑體" panose="020B0604030504040204" pitchFamily="34" charset="-120"/>
                <a:cs typeface="Times New Roman" panose="02020603050405020304" pitchFamily="18" charset="0"/>
              </a:rPr>
              <a:t>§</a:t>
            </a:r>
            <a:r>
              <a:rPr lang="en-US" altLang="zh-TW" b="1" kern="0">
                <a:solidFill>
                  <a:srgbClr val="0000FF"/>
                </a:solidFill>
                <a:latin typeface="微軟正黑體" panose="020B0604030504040204" pitchFamily="34" charset="-120"/>
              </a:rPr>
              <a:t>34,1</a:t>
            </a:r>
            <a:r>
              <a:rPr lang="zh-TW" altLang="en-US" b="1" kern="0">
                <a:solidFill>
                  <a:srgbClr val="0000FF"/>
                </a:solidFill>
                <a:latin typeface="微軟正黑體" panose="020B0604030504040204" pitchFamily="34" charset="-120"/>
              </a:rPr>
              <a:t>規定</a:t>
            </a:r>
            <a:r>
              <a:rPr lang="zh-TW" altLang="en-US" b="1" u="sng" kern="0">
                <a:solidFill>
                  <a:srgbClr val="006600"/>
                </a:solidFill>
                <a:latin typeface="微軟正黑體" panose="020B0604030504040204" pitchFamily="34" charset="-120"/>
              </a:rPr>
              <a:t>公開徵求廠商提供參考資料</a:t>
            </a:r>
            <a:r>
              <a:rPr lang="zh-TW" altLang="en-US" b="1" kern="0">
                <a:solidFill>
                  <a:srgbClr val="0000FF"/>
                </a:solidFill>
                <a:latin typeface="微軟正黑體" panose="020B0604030504040204" pitchFamily="34" charset="-120"/>
              </a:rPr>
              <a:t>以供研訂。</a:t>
            </a:r>
            <a:r>
              <a:rPr lang="en-US" altLang="zh-TW" sz="2400" b="1" kern="0" spc="-100">
                <a:solidFill>
                  <a:srgbClr val="C00000"/>
                </a:solidFill>
                <a:latin typeface="微軟正黑體" panose="020B0604030504040204" pitchFamily="34" charset="-120"/>
              </a:rPr>
              <a:t>(</a:t>
            </a:r>
            <a:r>
              <a:rPr lang="zh-TW" altLang="en-US" sz="2400" b="1" kern="0" spc="-100">
                <a:solidFill>
                  <a:srgbClr val="C00000"/>
                </a:solidFill>
                <a:latin typeface="微軟正黑體" panose="020B0604030504040204" pitchFamily="34" charset="-120"/>
              </a:rPr>
              <a:t>第</a:t>
            </a:r>
            <a:r>
              <a:rPr lang="en-US" altLang="zh-TW" sz="2400" b="1" kern="0" spc="-100">
                <a:solidFill>
                  <a:srgbClr val="C00000"/>
                </a:solidFill>
                <a:latin typeface="微軟正黑體" panose="020B0604030504040204" pitchFamily="34" charset="-120"/>
              </a:rPr>
              <a:t>5</a:t>
            </a:r>
            <a:r>
              <a:rPr lang="zh-TW" altLang="en-US" sz="2400" b="1" kern="0" spc="-100">
                <a:solidFill>
                  <a:srgbClr val="C00000"/>
                </a:solidFill>
                <a:latin typeface="微軟正黑體" panose="020B0604030504040204" pitchFamily="34" charset="-120"/>
              </a:rPr>
              <a:t>點</a:t>
            </a:r>
            <a:r>
              <a:rPr lang="en-US" altLang="zh-TW" sz="2400" b="1" kern="0" spc="-100">
                <a:solidFill>
                  <a:srgbClr val="C00000"/>
                </a:solidFill>
                <a:latin typeface="微軟正黑體" panose="020B0604030504040204" pitchFamily="34" charset="-120"/>
              </a:rPr>
              <a:t>)</a:t>
            </a:r>
          </a:p>
          <a:p>
            <a:pPr algn="just" eaLnBrk="1" hangingPunct="1">
              <a:lnSpc>
                <a:spcPts val="3400"/>
              </a:lnSpc>
              <a:spcBef>
                <a:spcPts val="0"/>
              </a:spcBef>
              <a:buClr>
                <a:srgbClr val="003366"/>
              </a:buClr>
              <a:defRPr/>
            </a:pPr>
            <a:r>
              <a:rPr lang="zh-TW" altLang="zh-TW" b="1" kern="0">
                <a:solidFill>
                  <a:srgbClr val="0000FF"/>
                </a:solidFill>
                <a:latin typeface="微軟正黑體" panose="020B0604030504040204" pitchFamily="34" charset="-120"/>
                <a:cs typeface="Times New Roman" panose="02020603050405020304" pitchFamily="18" charset="0"/>
              </a:rPr>
              <a:t>訂定技術規格</a:t>
            </a:r>
            <a:r>
              <a:rPr lang="zh-TW" altLang="en-US" b="1" kern="0">
                <a:solidFill>
                  <a:srgbClr val="0000FF"/>
                </a:solidFill>
                <a:latin typeface="微軟正黑體" panose="020B0604030504040204" pitchFamily="34" charset="-120"/>
                <a:cs typeface="Times New Roman" panose="02020603050405020304" pitchFamily="18" charset="0"/>
              </a:rPr>
              <a:t>如</a:t>
            </a:r>
            <a:r>
              <a:rPr lang="zh-TW" altLang="zh-TW" b="1" kern="0">
                <a:solidFill>
                  <a:srgbClr val="0000FF"/>
                </a:solidFill>
                <a:latin typeface="微軟正黑體" panose="020B0604030504040204" pitchFamily="34" charset="-120"/>
                <a:cs typeface="Times New Roman" panose="02020603050405020304" pitchFamily="18" charset="0"/>
              </a:rPr>
              <a:t>國際標準或國家標準</a:t>
            </a:r>
            <a:r>
              <a:rPr lang="zh-TW" altLang="en-US" b="1" kern="0">
                <a:solidFill>
                  <a:srgbClr val="0000FF"/>
                </a:solidFill>
                <a:latin typeface="微軟正黑體" panose="020B0604030504040204" pitchFamily="34" charset="-120"/>
                <a:cs typeface="Times New Roman" panose="02020603050405020304" pitchFamily="18" charset="0"/>
              </a:rPr>
              <a:t>仍</a:t>
            </a:r>
            <a:r>
              <a:rPr lang="zh-TW" altLang="zh-TW" b="1" kern="0">
                <a:solidFill>
                  <a:srgbClr val="0000FF"/>
                </a:solidFill>
                <a:latin typeface="微軟正黑體" panose="020B0604030504040204" pitchFamily="34" charset="-120"/>
                <a:cs typeface="Times New Roman" panose="02020603050405020304" pitchFamily="18" charset="0"/>
              </a:rPr>
              <a:t>未能符合採購需求，須於招標文件載明其他標準（如</a:t>
            </a:r>
            <a:r>
              <a:rPr lang="en-US" altLang="zh-TW" b="1" kern="0">
                <a:solidFill>
                  <a:srgbClr val="0000FF"/>
                </a:solidFill>
                <a:latin typeface="微軟正黑體" panose="020B0604030504040204" pitchFamily="34" charset="-120"/>
                <a:cs typeface="Times New Roman" panose="02020603050405020304" pitchFamily="18" charset="0"/>
              </a:rPr>
              <a:t>JIS</a:t>
            </a:r>
            <a:r>
              <a:rPr lang="zh-TW" altLang="zh-TW" b="1" kern="0">
                <a:solidFill>
                  <a:srgbClr val="0000FF"/>
                </a:solidFill>
                <a:latin typeface="微軟正黑體" panose="020B0604030504040204" pitchFamily="34" charset="-120"/>
                <a:cs typeface="Times New Roman" panose="02020603050405020304" pitchFamily="18" charset="0"/>
              </a:rPr>
              <a:t>、</a:t>
            </a:r>
            <a:r>
              <a:rPr lang="en-US" altLang="zh-TW" b="1" kern="0">
                <a:solidFill>
                  <a:srgbClr val="0000FF"/>
                </a:solidFill>
                <a:latin typeface="微軟正黑體" panose="020B0604030504040204" pitchFamily="34" charset="-120"/>
                <a:cs typeface="Times New Roman" panose="02020603050405020304" pitchFamily="18" charset="0"/>
              </a:rPr>
              <a:t>ACI</a:t>
            </a:r>
            <a:r>
              <a:rPr lang="zh-TW" altLang="en-US" b="1" kern="0">
                <a:solidFill>
                  <a:srgbClr val="0000FF"/>
                </a:solidFill>
                <a:latin typeface="微軟正黑體" panose="020B0604030504040204" pitchFamily="34" charset="-120"/>
                <a:cs typeface="Times New Roman" panose="02020603050405020304" pitchFamily="18" charset="0"/>
              </a:rPr>
              <a:t>、</a:t>
            </a:r>
            <a:r>
              <a:rPr lang="en-US" altLang="zh-TW" b="1" kern="0">
                <a:solidFill>
                  <a:srgbClr val="0000FF"/>
                </a:solidFill>
                <a:latin typeface="微軟正黑體" panose="020B0604030504040204" pitchFamily="34" charset="-120"/>
                <a:cs typeface="Times New Roman" panose="02020603050405020304" pitchFamily="18" charset="0"/>
              </a:rPr>
              <a:t>ASTM</a:t>
            </a:r>
            <a:r>
              <a:rPr lang="zh-TW" altLang="zh-TW" b="1" kern="0">
                <a:solidFill>
                  <a:srgbClr val="0000FF"/>
                </a:solidFill>
                <a:latin typeface="微軟正黑體" panose="020B0604030504040204" pitchFamily="34" charset="-120"/>
                <a:cs typeface="Times New Roman" panose="02020603050405020304" pitchFamily="18" charset="0"/>
              </a:rPr>
              <a:t>等）或訂定較嚴之規格者，應</a:t>
            </a:r>
            <a:r>
              <a:rPr lang="zh-TW" altLang="en-US" b="1" kern="0">
                <a:solidFill>
                  <a:srgbClr val="0000FF"/>
                </a:solidFill>
                <a:latin typeface="微軟正黑體" panose="020B0604030504040204" pitchFamily="34" charset="-120"/>
                <a:cs typeface="Times New Roman" panose="02020603050405020304" pitchFamily="18" charset="0"/>
              </a:rPr>
              <a:t>擇</a:t>
            </a:r>
            <a:r>
              <a:rPr lang="zh-TW" altLang="en-US" b="1" u="sng" kern="0">
                <a:solidFill>
                  <a:srgbClr val="660033"/>
                </a:solidFill>
                <a:latin typeface="微軟正黑體" panose="020B0604030504040204" pitchFamily="34" charset="-120"/>
              </a:rPr>
              <a:t>自行審查</a:t>
            </a:r>
            <a:r>
              <a:rPr lang="zh-TW" altLang="en-US" b="1" kern="0">
                <a:solidFill>
                  <a:srgbClr val="0000FF"/>
                </a:solidFill>
                <a:latin typeface="微軟正黑體" panose="020B0604030504040204" pitchFamily="34" charset="-120"/>
              </a:rPr>
              <a:t>、</a:t>
            </a:r>
            <a:r>
              <a:rPr lang="zh-TW" altLang="en-US" b="1" u="sng" kern="0">
                <a:solidFill>
                  <a:srgbClr val="660033"/>
                </a:solidFill>
                <a:latin typeface="微軟正黑體" panose="020B0604030504040204" pitchFamily="34" charset="-120"/>
              </a:rPr>
              <a:t>開會審查</a:t>
            </a:r>
            <a:r>
              <a:rPr lang="zh-TW" altLang="en-US" b="1" kern="0">
                <a:solidFill>
                  <a:srgbClr val="0000FF"/>
                </a:solidFill>
                <a:latin typeface="微軟正黑體" panose="020B0604030504040204" pitchFamily="34" charset="-120"/>
              </a:rPr>
              <a:t>或</a:t>
            </a:r>
            <a:r>
              <a:rPr lang="zh-TW" altLang="en-US" b="1" u="sng" kern="0">
                <a:solidFill>
                  <a:srgbClr val="660033"/>
                </a:solidFill>
                <a:latin typeface="微軟正黑體" panose="020B0604030504040204" pitchFamily="34" charset="-120"/>
              </a:rPr>
              <a:t>委託審查</a:t>
            </a:r>
            <a:r>
              <a:rPr lang="zh-TW" altLang="zh-TW" b="1" kern="0">
                <a:solidFill>
                  <a:srgbClr val="0000FF"/>
                </a:solidFill>
                <a:latin typeface="微軟正黑體" panose="020B0604030504040204" pitchFamily="34" charset="-120"/>
                <a:cs typeface="Times New Roman" panose="02020603050405020304" pitchFamily="18" charset="0"/>
              </a:rPr>
              <a:t>後再行辦理。</a:t>
            </a:r>
            <a:r>
              <a:rPr lang="en-US" altLang="zh-TW" sz="2400" b="1" kern="0" spc="-100">
                <a:solidFill>
                  <a:srgbClr val="C00000"/>
                </a:solidFill>
                <a:latin typeface="微軟正黑體" panose="020B0604030504040204" pitchFamily="34" charset="-120"/>
              </a:rPr>
              <a:t>(</a:t>
            </a:r>
            <a:r>
              <a:rPr lang="zh-TW" altLang="en-US" sz="2400" b="1" kern="0" spc="-100">
                <a:solidFill>
                  <a:srgbClr val="C00000"/>
                </a:solidFill>
                <a:latin typeface="微軟正黑體" panose="020B0604030504040204" pitchFamily="34" charset="-120"/>
              </a:rPr>
              <a:t>第</a:t>
            </a:r>
            <a:r>
              <a:rPr lang="en-US" altLang="zh-TW" sz="2400" b="1" kern="0" spc="-100">
                <a:solidFill>
                  <a:srgbClr val="C00000"/>
                </a:solidFill>
                <a:latin typeface="微軟正黑體" panose="020B0604030504040204" pitchFamily="34" charset="-120"/>
              </a:rPr>
              <a:t>6</a:t>
            </a:r>
            <a:r>
              <a:rPr lang="zh-TW" altLang="en-US" sz="2400" b="1" kern="0" spc="-100">
                <a:solidFill>
                  <a:srgbClr val="C00000"/>
                </a:solidFill>
                <a:latin typeface="微軟正黑體" panose="020B0604030504040204" pitchFamily="34" charset="-120"/>
              </a:rPr>
              <a:t>點第</a:t>
            </a:r>
            <a:r>
              <a:rPr lang="en-US" altLang="zh-TW" sz="2400" b="1" kern="0" spc="-100">
                <a:solidFill>
                  <a:srgbClr val="C00000"/>
                </a:solidFill>
                <a:latin typeface="微軟正黑體" panose="020B0604030504040204" pitchFamily="34" charset="-120"/>
              </a:rPr>
              <a:t>1</a:t>
            </a:r>
            <a:r>
              <a:rPr lang="zh-TW" altLang="en-US" sz="2400" b="1" kern="0" spc="-100">
                <a:solidFill>
                  <a:srgbClr val="C00000"/>
                </a:solidFill>
                <a:latin typeface="微軟正黑體" panose="020B0604030504040204" pitchFamily="34" charset="-120"/>
              </a:rPr>
              <a:t>項</a:t>
            </a:r>
            <a:r>
              <a:rPr lang="en-US" altLang="zh-TW" sz="2400" b="1" kern="0" spc="-100">
                <a:solidFill>
                  <a:srgbClr val="C00000"/>
                </a:solidFill>
                <a:latin typeface="微軟正黑體" panose="020B0604030504040204" pitchFamily="34" charset="-120"/>
              </a:rPr>
              <a:t>)</a:t>
            </a:r>
          </a:p>
          <a:p>
            <a:pPr algn="just" eaLnBrk="1" hangingPunct="1">
              <a:lnSpc>
                <a:spcPts val="3400"/>
              </a:lnSpc>
              <a:spcBef>
                <a:spcPts val="0"/>
              </a:spcBef>
              <a:buClr>
                <a:srgbClr val="003366"/>
              </a:buClr>
              <a:defRPr/>
            </a:pPr>
            <a:endParaRPr lang="zh-TW" altLang="en-US" kern="0" dirty="0">
              <a:solidFill>
                <a:srgbClr val="0000FF"/>
              </a:solidFill>
              <a:latin typeface="微軟正黑體" panose="020B0604030504040204" pitchFamily="34" charset="-120"/>
            </a:endParaRPr>
          </a:p>
        </p:txBody>
      </p:sp>
    </p:spTree>
    <p:extLst>
      <p:ext uri="{BB962C8B-B14F-4D97-AF65-F5344CB8AC3E}">
        <p14:creationId xmlns:p14="http://schemas.microsoft.com/office/powerpoint/2010/main" val="38623865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73058" name="投影片編號版面配置區 5"/>
          <p:cNvSpPr txBox="1">
            <a:spLocks noGrp="1"/>
          </p:cNvSpPr>
          <p:nvPr/>
        </p:nvSpPr>
        <p:spPr bwMode="auto">
          <a:xfrm>
            <a:off x="8496436" y="608378"/>
            <a:ext cx="576064" cy="372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nchorCtr="1">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pPr>
            <a:fld id="{AB14C51C-EBE7-4600-9737-FE9E7CF6860D}" type="slidenum">
              <a:rPr kumimoji="0" lang="zh-TW" altLang="en-US" sz="1800" b="1">
                <a:solidFill>
                  <a:srgbClr val="660033"/>
                </a:solidFill>
                <a:latin typeface="Times New Roman" panose="02020603050405020304" pitchFamily="18" charset="0"/>
              </a:rPr>
              <a:pPr eaLnBrk="1" hangingPunct="1">
                <a:spcBef>
                  <a:spcPct val="0"/>
                </a:spcBef>
                <a:buClrTx/>
                <a:buSzTx/>
                <a:buFontTx/>
                <a:buNone/>
              </a:pPr>
              <a:t>48</a:t>
            </a:fld>
            <a:endParaRPr kumimoji="0" lang="en-US" altLang="zh-TW" sz="1800" b="1">
              <a:solidFill>
                <a:srgbClr val="660033"/>
              </a:solidFill>
              <a:latin typeface="Times New Roman" panose="02020603050405020304" pitchFamily="18" charset="0"/>
            </a:endParaRPr>
          </a:p>
        </p:txBody>
      </p:sp>
      <p:sp>
        <p:nvSpPr>
          <p:cNvPr id="378882" name="Rectangle 2"/>
          <p:cNvSpPr>
            <a:spLocks noGrp="1" noChangeArrowheads="1"/>
          </p:cNvSpPr>
          <p:nvPr>
            <p:ph type="title" idx="4294967295"/>
          </p:nvPr>
        </p:nvSpPr>
        <p:spPr>
          <a:xfrm>
            <a:off x="1619672" y="366936"/>
            <a:ext cx="6048672" cy="541784"/>
          </a:xfrm>
          <a:solidFill>
            <a:schemeClr val="tx1"/>
          </a:solidFill>
        </p:spPr>
        <p:txBody>
          <a:bodyPr wrap="square" lIns="91440" tIns="45720" rIns="91440" bIns="45720" numCol="1" anchorCtr="0" compatLnSpc="1">
            <a:prstTxWarp prst="textNoShape">
              <a:avLst/>
            </a:prstTxWarp>
            <a:noAutofit/>
          </a:bodyPr>
          <a:lstStyle/>
          <a:p>
            <a:pPr algn="just" eaLnBrk="1" hangingPunct="1">
              <a:defRPr/>
            </a:pPr>
            <a:r>
              <a:rPr lang="zh-TW" altLang="en-US" sz="3200" b="1" cap="none">
                <a:solidFill>
                  <a:srgbClr val="FFFF00"/>
                </a:solidFill>
                <a:effectLst/>
                <a:latin typeface="+mj-ea"/>
                <a:cs typeface="Times New Roman" panose="02020603050405020304" pitchFamily="18" charset="0"/>
              </a:rPr>
              <a:t>政府採購法第</a:t>
            </a:r>
            <a:r>
              <a:rPr lang="en-US" altLang="zh-TW" sz="3200" b="1" cap="none">
                <a:solidFill>
                  <a:srgbClr val="FFFF00"/>
                </a:solidFill>
                <a:effectLst/>
                <a:latin typeface="+mj-ea"/>
                <a:cs typeface="Times New Roman" panose="02020603050405020304" pitchFamily="18" charset="0"/>
              </a:rPr>
              <a:t>26</a:t>
            </a:r>
            <a:r>
              <a:rPr lang="zh-TW" altLang="en-US" sz="3200" b="1" cap="none">
                <a:solidFill>
                  <a:srgbClr val="FFFF00"/>
                </a:solidFill>
                <a:effectLst/>
                <a:latin typeface="+mj-ea"/>
                <a:cs typeface="Times New Roman" panose="02020603050405020304" pitchFamily="18" charset="0"/>
              </a:rPr>
              <a:t>條執行注意事項</a:t>
            </a:r>
            <a:endParaRPr lang="en-US" altLang="zh-TW" sz="3200" b="1" cap="none" dirty="0">
              <a:solidFill>
                <a:srgbClr val="FFFF00"/>
              </a:solidFill>
              <a:effectLst/>
              <a:latin typeface="+mj-ea"/>
              <a:cs typeface="Times New Roman" panose="02020603050405020304" pitchFamily="18" charset="0"/>
            </a:endParaRPr>
          </a:p>
        </p:txBody>
      </p:sp>
      <p:sp>
        <p:nvSpPr>
          <p:cNvPr id="9" name="Rectangle 3"/>
          <p:cNvSpPr txBox="1">
            <a:spLocks noChangeArrowheads="1"/>
          </p:cNvSpPr>
          <p:nvPr/>
        </p:nvSpPr>
        <p:spPr bwMode="auto">
          <a:xfrm>
            <a:off x="323528" y="1115256"/>
            <a:ext cx="8496944" cy="3861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algn="just" eaLnBrk="1" hangingPunct="1">
              <a:lnSpc>
                <a:spcPts val="3400"/>
              </a:lnSpc>
              <a:spcBef>
                <a:spcPts val="0"/>
              </a:spcBef>
              <a:buClr>
                <a:srgbClr val="003366"/>
              </a:buClr>
              <a:defRPr/>
            </a:pPr>
            <a:r>
              <a:rPr lang="zh-TW" altLang="en-US" b="1" u="sng" kern="0">
                <a:solidFill>
                  <a:srgbClr val="660033"/>
                </a:solidFill>
                <a:latin typeface="微軟正黑體" panose="020B0604030504040204" pitchFamily="34" charset="-120"/>
              </a:rPr>
              <a:t>自行審查</a:t>
            </a:r>
            <a:r>
              <a:rPr lang="zh-TW" altLang="en-US" b="1" kern="0">
                <a:solidFill>
                  <a:srgbClr val="0000FF"/>
                </a:solidFill>
                <a:latin typeface="微軟正黑體" panose="020B0604030504040204" pitchFamily="34" charset="-120"/>
              </a:rPr>
              <a:t>、</a:t>
            </a:r>
            <a:r>
              <a:rPr lang="zh-TW" altLang="en-US" b="1" u="sng" kern="0">
                <a:solidFill>
                  <a:srgbClr val="660033"/>
                </a:solidFill>
                <a:latin typeface="微軟正黑體" panose="020B0604030504040204" pitchFamily="34" charset="-120"/>
              </a:rPr>
              <a:t>開會審查</a:t>
            </a:r>
            <a:r>
              <a:rPr lang="zh-TW" altLang="en-US" b="1" kern="0">
                <a:solidFill>
                  <a:srgbClr val="0000FF"/>
                </a:solidFill>
                <a:latin typeface="微軟正黑體" panose="020B0604030504040204" pitchFamily="34" charset="-120"/>
              </a:rPr>
              <a:t>或</a:t>
            </a:r>
            <a:r>
              <a:rPr lang="zh-TW" altLang="en-US" b="1" u="sng" kern="0">
                <a:solidFill>
                  <a:srgbClr val="660033"/>
                </a:solidFill>
                <a:latin typeface="微軟正黑體" panose="020B0604030504040204" pitchFamily="34" charset="-120"/>
              </a:rPr>
              <a:t>委託審查</a:t>
            </a:r>
            <a:r>
              <a:rPr lang="zh-TW" altLang="en-US" b="1" kern="0">
                <a:solidFill>
                  <a:srgbClr val="0000FF"/>
                </a:solidFill>
                <a:latin typeface="微軟正黑體" panose="020B0604030504040204" pitchFamily="34" charset="-120"/>
                <a:cs typeface="Times New Roman" panose="02020603050405020304" pitchFamily="18" charset="0"/>
              </a:rPr>
              <a:t>：</a:t>
            </a:r>
            <a:r>
              <a:rPr lang="en-US" altLang="zh-TW" sz="2400" b="1" kern="0" spc="-100">
                <a:solidFill>
                  <a:srgbClr val="C00000"/>
                </a:solidFill>
                <a:latin typeface="微軟正黑體" panose="020B0604030504040204" pitchFamily="34" charset="-120"/>
              </a:rPr>
              <a:t>(</a:t>
            </a:r>
            <a:r>
              <a:rPr lang="zh-TW" altLang="en-US" sz="2400" b="1" kern="0" spc="-100">
                <a:solidFill>
                  <a:srgbClr val="C00000"/>
                </a:solidFill>
                <a:latin typeface="微軟正黑體" panose="020B0604030504040204" pitchFamily="34" charset="-120"/>
              </a:rPr>
              <a:t>第</a:t>
            </a:r>
            <a:r>
              <a:rPr lang="en-US" altLang="zh-TW" sz="2400" b="1" kern="0" spc="-100">
                <a:solidFill>
                  <a:srgbClr val="C00000"/>
                </a:solidFill>
                <a:latin typeface="微軟正黑體" panose="020B0604030504040204" pitchFamily="34" charset="-120"/>
              </a:rPr>
              <a:t>6</a:t>
            </a:r>
            <a:r>
              <a:rPr lang="zh-TW" altLang="en-US" sz="2400" b="1" kern="0" spc="-100">
                <a:solidFill>
                  <a:srgbClr val="C00000"/>
                </a:solidFill>
                <a:latin typeface="微軟正黑體" panose="020B0604030504040204" pitchFamily="34" charset="-120"/>
              </a:rPr>
              <a:t>點第</a:t>
            </a:r>
            <a:r>
              <a:rPr lang="en-US" altLang="zh-TW" sz="2400" b="1" kern="0" spc="-100">
                <a:solidFill>
                  <a:srgbClr val="C00000"/>
                </a:solidFill>
                <a:latin typeface="微軟正黑體" panose="020B0604030504040204" pitchFamily="34" charset="-120"/>
              </a:rPr>
              <a:t>1</a:t>
            </a:r>
            <a:r>
              <a:rPr lang="zh-TW" altLang="en-US" sz="2400" b="1" kern="0" spc="-100">
                <a:solidFill>
                  <a:srgbClr val="C00000"/>
                </a:solidFill>
                <a:latin typeface="微軟正黑體" panose="020B0604030504040204" pitchFamily="34" charset="-120"/>
              </a:rPr>
              <a:t>項</a:t>
            </a:r>
            <a:r>
              <a:rPr lang="en-US" altLang="zh-TW" sz="2400" b="1" kern="0" spc="-100">
                <a:solidFill>
                  <a:srgbClr val="C00000"/>
                </a:solidFill>
                <a:latin typeface="微軟正黑體" panose="020B0604030504040204" pitchFamily="34" charset="-120"/>
              </a:rPr>
              <a:t>)</a:t>
            </a:r>
          </a:p>
          <a:p>
            <a:pPr marL="633413" indent="-633413" algn="just" eaLnBrk="1" hangingPunct="1">
              <a:lnSpc>
                <a:spcPts val="3400"/>
              </a:lnSpc>
              <a:spcBef>
                <a:spcPts val="0"/>
              </a:spcBef>
              <a:buClr>
                <a:srgbClr val="003366"/>
              </a:buClr>
              <a:buFont typeface="Wingdings" panose="05000000000000000000" pitchFamily="2" charset="2"/>
              <a:buNone/>
              <a:defRPr/>
            </a:pPr>
            <a:r>
              <a:rPr lang="en-US" altLang="zh-TW" b="1" kern="0">
                <a:solidFill>
                  <a:prstClr val="black"/>
                </a:solidFill>
                <a:latin typeface="微軟正黑體" panose="020B0604030504040204" pitchFamily="34" charset="-120"/>
              </a:rPr>
              <a:t>(</a:t>
            </a:r>
            <a:r>
              <a:rPr lang="zh-TW" altLang="en-US" b="1" kern="0">
                <a:solidFill>
                  <a:prstClr val="black"/>
                </a:solidFill>
                <a:latin typeface="微軟正黑體" panose="020B0604030504040204" pitchFamily="34" charset="-120"/>
              </a:rPr>
              <a:t>一</a:t>
            </a:r>
            <a:r>
              <a:rPr lang="en-US" altLang="zh-TW" b="1" kern="0">
                <a:solidFill>
                  <a:prstClr val="black"/>
                </a:solidFill>
                <a:latin typeface="微軟正黑體" panose="020B0604030504040204" pitchFamily="34" charset="-120"/>
              </a:rPr>
              <a:t>)</a:t>
            </a:r>
            <a:r>
              <a:rPr lang="zh-TW" altLang="en-US" b="1" kern="0">
                <a:solidFill>
                  <a:prstClr val="black"/>
                </a:solidFill>
                <a:latin typeface="微軟正黑體" panose="020B0604030504040204" pitchFamily="34" charset="-120"/>
              </a:rPr>
              <a:t>自行審查：簽報機關首長或其授權人員核准。</a:t>
            </a:r>
          </a:p>
          <a:p>
            <a:pPr marL="633413" indent="-633413" algn="just" eaLnBrk="1" hangingPunct="1">
              <a:lnSpc>
                <a:spcPts val="3400"/>
              </a:lnSpc>
              <a:spcBef>
                <a:spcPts val="0"/>
              </a:spcBef>
              <a:buClr>
                <a:srgbClr val="003366"/>
              </a:buClr>
              <a:buFont typeface="Wingdings" panose="05000000000000000000" pitchFamily="2" charset="2"/>
              <a:buNone/>
              <a:defRPr/>
            </a:pPr>
            <a:r>
              <a:rPr lang="en-US" altLang="zh-TW" b="1" kern="0">
                <a:solidFill>
                  <a:prstClr val="black"/>
                </a:solidFill>
                <a:latin typeface="微軟正黑體" panose="020B0604030504040204" pitchFamily="34" charset="-120"/>
              </a:rPr>
              <a:t>(</a:t>
            </a:r>
            <a:r>
              <a:rPr lang="zh-TW" altLang="en-US" b="1" kern="0">
                <a:solidFill>
                  <a:prstClr val="black"/>
                </a:solidFill>
                <a:latin typeface="微軟正黑體" panose="020B0604030504040204" pitchFamily="34" charset="-120"/>
              </a:rPr>
              <a:t>二</a:t>
            </a:r>
            <a:r>
              <a:rPr lang="en-US" altLang="zh-TW" b="1" kern="0">
                <a:solidFill>
                  <a:prstClr val="black"/>
                </a:solidFill>
                <a:latin typeface="微軟正黑體" panose="020B0604030504040204" pitchFamily="34" charset="-120"/>
              </a:rPr>
              <a:t>)</a:t>
            </a:r>
            <a:r>
              <a:rPr lang="zh-TW" altLang="en-US" b="1" kern="0">
                <a:solidFill>
                  <a:prstClr val="black"/>
                </a:solidFill>
                <a:latin typeface="微軟正黑體" panose="020B0604030504040204" pitchFamily="34" charset="-120"/>
              </a:rPr>
              <a:t>開會審查：簽報機關首長或其授權人員召開審查會議，並得邀請專家學者、規劃設計者，與會協助。</a:t>
            </a:r>
          </a:p>
          <a:p>
            <a:pPr marL="633413" indent="-633413" algn="just" eaLnBrk="1" hangingPunct="1">
              <a:lnSpc>
                <a:spcPts val="3400"/>
              </a:lnSpc>
              <a:spcBef>
                <a:spcPts val="0"/>
              </a:spcBef>
              <a:buClr>
                <a:srgbClr val="003366"/>
              </a:buClr>
              <a:buFont typeface="Wingdings" panose="05000000000000000000" pitchFamily="2" charset="2"/>
              <a:buNone/>
              <a:defRPr/>
            </a:pPr>
            <a:r>
              <a:rPr lang="en-US" altLang="zh-TW" b="1" kern="0">
                <a:solidFill>
                  <a:prstClr val="black"/>
                </a:solidFill>
                <a:latin typeface="微軟正黑體" panose="020B0604030504040204" pitchFamily="34" charset="-120"/>
              </a:rPr>
              <a:t>(</a:t>
            </a:r>
            <a:r>
              <a:rPr lang="zh-TW" altLang="en-US" b="1" kern="0">
                <a:solidFill>
                  <a:prstClr val="black"/>
                </a:solidFill>
                <a:latin typeface="微軟正黑體" panose="020B0604030504040204" pitchFamily="34" charset="-120"/>
              </a:rPr>
              <a:t>三</a:t>
            </a:r>
            <a:r>
              <a:rPr lang="en-US" altLang="zh-TW" b="1" kern="0">
                <a:solidFill>
                  <a:prstClr val="black"/>
                </a:solidFill>
                <a:latin typeface="微軟正黑體" panose="020B0604030504040204" pitchFamily="34" charset="-120"/>
              </a:rPr>
              <a:t>)</a:t>
            </a:r>
            <a:r>
              <a:rPr lang="zh-TW" altLang="en-US" b="1" kern="0">
                <a:solidFill>
                  <a:prstClr val="black"/>
                </a:solidFill>
                <a:latin typeface="微軟正黑體" panose="020B0604030504040204" pitchFamily="34" charset="-120"/>
              </a:rPr>
              <a:t>委託審查：委託專業廠商、機構、團體或人士審查，並得召開會議，邀請專家學者與會。</a:t>
            </a:r>
            <a:endParaRPr lang="en-US" altLang="zh-TW" b="1" kern="0">
              <a:solidFill>
                <a:prstClr val="black"/>
              </a:solidFill>
              <a:latin typeface="微軟正黑體" panose="020B0604030504040204" pitchFamily="34" charset="-120"/>
            </a:endParaRPr>
          </a:p>
          <a:p>
            <a:pPr marL="354013" indent="-354013" algn="just" eaLnBrk="1" hangingPunct="1">
              <a:lnSpc>
                <a:spcPts val="3400"/>
              </a:lnSpc>
              <a:spcBef>
                <a:spcPts val="0"/>
              </a:spcBef>
              <a:buClr>
                <a:srgbClr val="003366"/>
              </a:buClr>
              <a:buFont typeface="Wingdings" panose="05000000000000000000" pitchFamily="2" charset="2"/>
              <a:buNone/>
              <a:defRPr/>
            </a:pPr>
            <a:r>
              <a:rPr lang="zh-TW" altLang="en-US" kern="0">
                <a:solidFill>
                  <a:srgbClr val="0000FF"/>
                </a:solidFill>
                <a:latin typeface="微軟正黑體" panose="020B0604030504040204" pitchFamily="34" charset="-120"/>
              </a:rPr>
              <a:t>    </a:t>
            </a:r>
            <a:r>
              <a:rPr lang="zh-TW" altLang="en-US" b="1" kern="0">
                <a:solidFill>
                  <a:srgbClr val="0000FF"/>
                </a:solidFill>
                <a:latin typeface="微軟正黑體" panose="020B0604030504040204" pitchFamily="34" charset="-120"/>
                <a:cs typeface="Times New Roman" panose="02020603050405020304" pitchFamily="18" charset="0"/>
              </a:rPr>
              <a:t>前項技術規格，其有審查前例者，得免重複為之。</a:t>
            </a:r>
            <a:r>
              <a:rPr lang="en-US" altLang="zh-TW" b="1" kern="0" spc="-100">
                <a:solidFill>
                  <a:srgbClr val="C00000"/>
                </a:solidFill>
                <a:latin typeface="微軟正黑體" panose="020B0604030504040204" pitchFamily="34" charset="-120"/>
              </a:rPr>
              <a:t> (</a:t>
            </a:r>
            <a:r>
              <a:rPr lang="zh-TW" altLang="en-US" b="1" kern="0" spc="-100">
                <a:solidFill>
                  <a:srgbClr val="C00000"/>
                </a:solidFill>
                <a:latin typeface="微軟正黑體" panose="020B0604030504040204" pitchFamily="34" charset="-120"/>
              </a:rPr>
              <a:t>第</a:t>
            </a:r>
            <a:r>
              <a:rPr lang="en-US" altLang="zh-TW" b="1" kern="0" spc="-100">
                <a:solidFill>
                  <a:srgbClr val="C00000"/>
                </a:solidFill>
                <a:latin typeface="微軟正黑體" panose="020B0604030504040204" pitchFamily="34" charset="-120"/>
              </a:rPr>
              <a:t>6</a:t>
            </a:r>
            <a:r>
              <a:rPr lang="zh-TW" altLang="en-US" b="1" kern="0" spc="-100">
                <a:solidFill>
                  <a:srgbClr val="C00000"/>
                </a:solidFill>
                <a:latin typeface="微軟正黑體" panose="020B0604030504040204" pitchFamily="34" charset="-120"/>
              </a:rPr>
              <a:t>點</a:t>
            </a:r>
            <a:r>
              <a:rPr lang="zh-TW" altLang="en-US" b="1" kern="0" spc="-100" smtClean="0">
                <a:solidFill>
                  <a:srgbClr val="C00000"/>
                </a:solidFill>
                <a:latin typeface="微軟正黑體" panose="020B0604030504040204" pitchFamily="34" charset="-120"/>
              </a:rPr>
              <a:t>第</a:t>
            </a:r>
            <a:r>
              <a:rPr lang="en-US" altLang="zh-TW" b="1" kern="0" spc="-100" smtClean="0">
                <a:solidFill>
                  <a:srgbClr val="C00000"/>
                </a:solidFill>
                <a:latin typeface="微軟正黑體" panose="020B0604030504040204" pitchFamily="34" charset="-120"/>
              </a:rPr>
              <a:t>2</a:t>
            </a:r>
            <a:r>
              <a:rPr lang="zh-TW" altLang="en-US" b="1" kern="0" spc="-100" smtClean="0">
                <a:solidFill>
                  <a:srgbClr val="C00000"/>
                </a:solidFill>
                <a:latin typeface="微軟正黑體" panose="020B0604030504040204" pitchFamily="34" charset="-120"/>
              </a:rPr>
              <a:t>項</a:t>
            </a:r>
            <a:r>
              <a:rPr lang="en-US" altLang="zh-TW" b="1" kern="0" spc="-100">
                <a:solidFill>
                  <a:srgbClr val="C00000"/>
                </a:solidFill>
                <a:latin typeface="微軟正黑體" panose="020B0604030504040204" pitchFamily="34" charset="-120"/>
              </a:rPr>
              <a:t>)</a:t>
            </a:r>
            <a:endParaRPr lang="zh-TW" altLang="en-US" b="1" kern="0" dirty="0">
              <a:solidFill>
                <a:srgbClr val="0000FF"/>
              </a:solidFill>
              <a:latin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29639015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73058" name="投影片編號版面配置區 5"/>
          <p:cNvSpPr txBox="1">
            <a:spLocks noGrp="1"/>
          </p:cNvSpPr>
          <p:nvPr/>
        </p:nvSpPr>
        <p:spPr bwMode="auto">
          <a:xfrm>
            <a:off x="8375263" y="614642"/>
            <a:ext cx="754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pPr>
            <a:fld id="{AB14C51C-EBE7-4600-9737-FE9E7CF6860D}" type="slidenum">
              <a:rPr kumimoji="0" lang="zh-TW" altLang="en-US" sz="1800" b="1">
                <a:solidFill>
                  <a:srgbClr val="660033"/>
                </a:solidFill>
                <a:latin typeface="Times New Roman" panose="02020603050405020304" pitchFamily="18" charset="0"/>
              </a:rPr>
              <a:pPr eaLnBrk="1" hangingPunct="1">
                <a:spcBef>
                  <a:spcPct val="0"/>
                </a:spcBef>
                <a:buClrTx/>
                <a:buSzTx/>
                <a:buFontTx/>
                <a:buNone/>
              </a:pPr>
              <a:t>49</a:t>
            </a:fld>
            <a:endParaRPr kumimoji="0" lang="en-US" altLang="zh-TW" sz="1800" b="1">
              <a:solidFill>
                <a:srgbClr val="660033"/>
              </a:solidFill>
              <a:latin typeface="Times New Roman" panose="02020603050405020304" pitchFamily="18" charset="0"/>
            </a:endParaRPr>
          </a:p>
        </p:txBody>
      </p:sp>
      <p:sp>
        <p:nvSpPr>
          <p:cNvPr id="378882" name="Rectangle 2"/>
          <p:cNvSpPr>
            <a:spLocks noGrp="1" noChangeArrowheads="1"/>
          </p:cNvSpPr>
          <p:nvPr>
            <p:ph type="title" idx="4294967295"/>
          </p:nvPr>
        </p:nvSpPr>
        <p:spPr>
          <a:xfrm>
            <a:off x="1619672" y="337487"/>
            <a:ext cx="6048672" cy="541784"/>
          </a:xfrm>
          <a:solidFill>
            <a:schemeClr val="tx1"/>
          </a:solidFill>
        </p:spPr>
        <p:txBody>
          <a:bodyPr wrap="square" lIns="91440" tIns="45720" rIns="91440" bIns="45720" numCol="1" anchorCtr="0" compatLnSpc="1">
            <a:prstTxWarp prst="textNoShape">
              <a:avLst/>
            </a:prstTxWarp>
            <a:noAutofit/>
          </a:bodyPr>
          <a:lstStyle/>
          <a:p>
            <a:pPr algn="just" eaLnBrk="1" hangingPunct="1">
              <a:defRPr/>
            </a:pPr>
            <a:r>
              <a:rPr lang="zh-TW" altLang="en-US" sz="3200" b="1" cap="none">
                <a:solidFill>
                  <a:srgbClr val="FFFF00"/>
                </a:solidFill>
                <a:effectLst/>
                <a:latin typeface="+mj-ea"/>
                <a:cs typeface="Times New Roman" panose="02020603050405020304" pitchFamily="18" charset="0"/>
              </a:rPr>
              <a:t>政府採購法第</a:t>
            </a:r>
            <a:r>
              <a:rPr lang="en-US" altLang="zh-TW" sz="3200" b="1" cap="none">
                <a:solidFill>
                  <a:srgbClr val="FFFF00"/>
                </a:solidFill>
                <a:effectLst/>
                <a:latin typeface="+mj-ea"/>
                <a:cs typeface="Times New Roman" panose="02020603050405020304" pitchFamily="18" charset="0"/>
              </a:rPr>
              <a:t>26</a:t>
            </a:r>
            <a:r>
              <a:rPr lang="zh-TW" altLang="en-US" sz="3200" b="1" cap="none">
                <a:solidFill>
                  <a:srgbClr val="FFFF00"/>
                </a:solidFill>
                <a:effectLst/>
                <a:latin typeface="+mj-ea"/>
                <a:cs typeface="Times New Roman" panose="02020603050405020304" pitchFamily="18" charset="0"/>
              </a:rPr>
              <a:t>條執行注意事項</a:t>
            </a:r>
            <a:endParaRPr lang="en-US" altLang="zh-TW" sz="3200" b="1" cap="none" dirty="0">
              <a:solidFill>
                <a:srgbClr val="FFFF00"/>
              </a:solidFill>
              <a:effectLst/>
              <a:latin typeface="+mj-ea"/>
              <a:cs typeface="Times New Roman" panose="02020603050405020304" pitchFamily="18" charset="0"/>
            </a:endParaRPr>
          </a:p>
        </p:txBody>
      </p:sp>
      <p:sp>
        <p:nvSpPr>
          <p:cNvPr id="6" name="Rectangle 3"/>
          <p:cNvSpPr txBox="1">
            <a:spLocks noChangeArrowheads="1"/>
          </p:cNvSpPr>
          <p:nvPr/>
        </p:nvSpPr>
        <p:spPr bwMode="auto">
          <a:xfrm>
            <a:off x="84138" y="1160748"/>
            <a:ext cx="8844346"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algn="just" eaLnBrk="1" hangingPunct="1">
              <a:lnSpc>
                <a:spcPts val="3100"/>
              </a:lnSpc>
              <a:spcBef>
                <a:spcPts val="0"/>
              </a:spcBef>
              <a:buClr>
                <a:prstClr val="black"/>
              </a:buClr>
              <a:defRPr/>
            </a:pPr>
            <a:r>
              <a:rPr lang="zh-TW" altLang="en-US" b="1" kern="0" spc="-100">
                <a:solidFill>
                  <a:srgbClr val="0000FF"/>
                </a:solidFill>
                <a:latin typeface="微軟正黑體" panose="020B0604030504040204" pitchFamily="34" charset="-120"/>
              </a:rPr>
              <a:t>機關或受機關委託擬製招標文件之廠商，</a:t>
            </a:r>
            <a:r>
              <a:rPr lang="zh-TW" altLang="zh-TW" b="1" kern="0" spc="-100">
                <a:solidFill>
                  <a:srgbClr val="0000FF"/>
                </a:solidFill>
                <a:latin typeface="微軟正黑體" panose="020B0604030504040204" pitchFamily="34" charset="-120"/>
              </a:rPr>
              <a:t>基於採購特性及實際需要，</a:t>
            </a:r>
            <a:r>
              <a:rPr lang="zh-TW" altLang="en-US" b="1" u="sng" kern="0" spc="-100">
                <a:solidFill>
                  <a:srgbClr val="006600"/>
                </a:solidFill>
                <a:latin typeface="微軟正黑體" panose="020B0604030504040204" pitchFamily="34" charset="-120"/>
              </a:rPr>
              <a:t>須</a:t>
            </a:r>
            <a:r>
              <a:rPr lang="zh-TW" altLang="zh-TW" b="1" u="sng" kern="0" spc="-100">
                <a:solidFill>
                  <a:srgbClr val="006600"/>
                </a:solidFill>
                <a:latin typeface="微軟正黑體" panose="020B0604030504040204" pitchFamily="34" charset="-120"/>
              </a:rPr>
              <a:t>提及特定之商標或商名、專利、設計或型式、特定來源地、生產者或供應者，</a:t>
            </a:r>
            <a:r>
              <a:rPr lang="zh-TW" altLang="en-US" b="1" kern="0">
                <a:solidFill>
                  <a:srgbClr val="0000FF"/>
                </a:solidFill>
                <a:latin typeface="微軟正黑體" panose="020B0604030504040204" pitchFamily="34" charset="-120"/>
              </a:rPr>
              <a:t>應以</a:t>
            </a:r>
            <a:r>
              <a:rPr lang="zh-TW" altLang="en-US" b="1" u="sng" kern="0">
                <a:solidFill>
                  <a:srgbClr val="660033"/>
                </a:solidFill>
                <a:latin typeface="微軟正黑體" panose="020B0604030504040204" pitchFamily="34" charset="-120"/>
              </a:rPr>
              <a:t>自行審查</a:t>
            </a:r>
            <a:r>
              <a:rPr lang="zh-TW" altLang="en-US" b="1" kern="0">
                <a:solidFill>
                  <a:srgbClr val="0000FF"/>
                </a:solidFill>
                <a:latin typeface="微軟正黑體" panose="020B0604030504040204" pitchFamily="34" charset="-120"/>
              </a:rPr>
              <a:t>、</a:t>
            </a:r>
            <a:r>
              <a:rPr lang="zh-TW" altLang="en-US" b="1" u="sng" kern="0">
                <a:solidFill>
                  <a:srgbClr val="660033"/>
                </a:solidFill>
                <a:latin typeface="微軟正黑體" panose="020B0604030504040204" pitchFamily="34" charset="-120"/>
              </a:rPr>
              <a:t>開會審查</a:t>
            </a:r>
            <a:r>
              <a:rPr lang="zh-TW" altLang="en-US" b="1" kern="0">
                <a:solidFill>
                  <a:srgbClr val="0000FF"/>
                </a:solidFill>
                <a:latin typeface="微軟正黑體" panose="020B0604030504040204" pitchFamily="34" charset="-120"/>
              </a:rPr>
              <a:t>或</a:t>
            </a:r>
            <a:r>
              <a:rPr lang="zh-TW" altLang="en-US" b="1" u="sng" kern="0">
                <a:solidFill>
                  <a:srgbClr val="660033"/>
                </a:solidFill>
                <a:latin typeface="微軟正黑體" panose="020B0604030504040204" pitchFamily="34" charset="-120"/>
              </a:rPr>
              <a:t>委託審查</a:t>
            </a:r>
            <a:r>
              <a:rPr lang="zh-TW" altLang="en-US" b="1" kern="0">
                <a:solidFill>
                  <a:srgbClr val="0000FF"/>
                </a:solidFill>
                <a:latin typeface="微軟正黑體" panose="020B0604030504040204" pitchFamily="34" charset="-120"/>
              </a:rPr>
              <a:t>後審認。</a:t>
            </a:r>
            <a:r>
              <a:rPr lang="zh-TW" altLang="en-US" b="1" kern="0" spc="-100">
                <a:solidFill>
                  <a:srgbClr val="006600"/>
                </a:solidFill>
                <a:latin typeface="微軟正黑體" panose="020B0604030504040204" pitchFamily="34" charset="-120"/>
              </a:rPr>
              <a:t>機關並應規定受委託之廠商</a:t>
            </a:r>
            <a:r>
              <a:rPr lang="zh-TW" altLang="zh-TW" b="1" kern="0" spc="-100">
                <a:solidFill>
                  <a:srgbClr val="006600"/>
                </a:solidFill>
                <a:latin typeface="微軟正黑體" panose="020B0604030504040204" pitchFamily="34" charset="-120"/>
              </a:rPr>
              <a:t>應</a:t>
            </a:r>
            <a:r>
              <a:rPr lang="zh-TW" altLang="zh-TW" b="1" kern="0" spc="-100">
                <a:solidFill>
                  <a:srgbClr val="0000FF"/>
                </a:solidFill>
                <a:latin typeface="微軟正黑體" panose="020B0604030504040204" pitchFamily="34" charset="-120"/>
              </a:rPr>
              <a:t>於提出招標文件前，</a:t>
            </a:r>
            <a:r>
              <a:rPr lang="zh-TW" altLang="zh-TW" b="1" u="sng" kern="0" spc="-100">
                <a:solidFill>
                  <a:srgbClr val="006600"/>
                </a:solidFill>
                <a:latin typeface="微軟正黑體" panose="020B0604030504040204" pitchFamily="34" charset="-120"/>
              </a:rPr>
              <a:t>先向機關書面說明其必要性</a:t>
            </a:r>
            <a:r>
              <a:rPr lang="zh-TW" altLang="en-US" b="1" u="sng" kern="0" spc="-100">
                <a:solidFill>
                  <a:srgbClr val="0000FF"/>
                </a:solidFill>
                <a:latin typeface="微軟正黑體" panose="020B0604030504040204" pitchFamily="34" charset="-120"/>
              </a:rPr>
              <a:t>。</a:t>
            </a:r>
            <a:r>
              <a:rPr lang="en-US" altLang="zh-TW" b="1" kern="0" spc="-100">
                <a:solidFill>
                  <a:srgbClr val="C00000"/>
                </a:solidFill>
                <a:latin typeface="微軟正黑體" panose="020B0604030504040204" pitchFamily="34" charset="-120"/>
              </a:rPr>
              <a:t>(</a:t>
            </a:r>
            <a:r>
              <a:rPr lang="zh-TW" altLang="en-US" b="1" kern="0" spc="-100">
                <a:solidFill>
                  <a:srgbClr val="C00000"/>
                </a:solidFill>
                <a:latin typeface="微軟正黑體" panose="020B0604030504040204" pitchFamily="34" charset="-120"/>
              </a:rPr>
              <a:t>第</a:t>
            </a:r>
            <a:r>
              <a:rPr lang="en-US" altLang="zh-TW" b="1" kern="0" spc="-100">
                <a:solidFill>
                  <a:srgbClr val="C00000"/>
                </a:solidFill>
                <a:latin typeface="微軟正黑體" panose="020B0604030504040204" pitchFamily="34" charset="-120"/>
              </a:rPr>
              <a:t>7</a:t>
            </a:r>
            <a:r>
              <a:rPr lang="zh-TW" altLang="en-US" b="1" kern="0" spc="-100">
                <a:solidFill>
                  <a:srgbClr val="C00000"/>
                </a:solidFill>
                <a:latin typeface="微軟正黑體" panose="020B0604030504040204" pitchFamily="34" charset="-120"/>
              </a:rPr>
              <a:t>點</a:t>
            </a:r>
            <a:r>
              <a:rPr lang="en-US" altLang="zh-TW" b="1" kern="0" spc="-100">
                <a:solidFill>
                  <a:srgbClr val="C00000"/>
                </a:solidFill>
                <a:latin typeface="微軟正黑體" panose="020B0604030504040204" pitchFamily="34" charset="-120"/>
              </a:rPr>
              <a:t>)</a:t>
            </a:r>
          </a:p>
          <a:p>
            <a:pPr algn="just" eaLnBrk="1" hangingPunct="1">
              <a:lnSpc>
                <a:spcPts val="3100"/>
              </a:lnSpc>
              <a:spcBef>
                <a:spcPts val="0"/>
              </a:spcBef>
              <a:buClr>
                <a:prstClr val="black"/>
              </a:buClr>
              <a:defRPr/>
            </a:pPr>
            <a:r>
              <a:rPr lang="zh-TW" altLang="en-US" b="1" kern="0" spc="-100">
                <a:solidFill>
                  <a:srgbClr val="0000FF"/>
                </a:solidFill>
                <a:latin typeface="微軟正黑體" panose="020B0604030504040204" pitchFamily="34" charset="-120"/>
              </a:rPr>
              <a:t>招標文件如須提及特定之廠牌時，應註明「或同等品」字樣，</a:t>
            </a:r>
            <a:r>
              <a:rPr lang="zh-TW" altLang="en-US" b="1" u="sng" kern="0" spc="-100">
                <a:solidFill>
                  <a:prstClr val="black"/>
                </a:solidFill>
                <a:latin typeface="微軟正黑體" panose="020B0604030504040204" pitchFamily="34" charset="-120"/>
              </a:rPr>
              <a:t>所列廠牌應符合</a:t>
            </a:r>
            <a:r>
              <a:rPr lang="zh-TW" altLang="en-US" b="1" kern="0" spc="-100">
                <a:solidFill>
                  <a:srgbClr val="0000FF"/>
                </a:solidFill>
                <a:latin typeface="微軟正黑體" panose="020B0604030504040204" pitchFamily="34" charset="-120"/>
              </a:rPr>
              <a:t>：</a:t>
            </a:r>
            <a:r>
              <a:rPr lang="en-US" altLang="zh-TW" b="1" kern="0" spc="-100">
                <a:solidFill>
                  <a:srgbClr val="0000FF"/>
                </a:solidFill>
                <a:latin typeface="微軟正黑體" panose="020B0604030504040204" pitchFamily="34" charset="-120"/>
              </a:rPr>
              <a:t>(1)</a:t>
            </a:r>
            <a:r>
              <a:rPr lang="zh-TW" altLang="en-US" b="1" u="sng" kern="0" spc="-100">
                <a:solidFill>
                  <a:prstClr val="black"/>
                </a:solidFill>
                <a:latin typeface="微軟正黑體" panose="020B0604030504040204" pitchFamily="34" charset="-120"/>
              </a:rPr>
              <a:t>僅供</a:t>
            </a:r>
            <a:r>
              <a:rPr lang="zh-TW" altLang="en-US" b="1" kern="0" spc="-100">
                <a:solidFill>
                  <a:srgbClr val="0000FF"/>
                </a:solidFill>
                <a:latin typeface="微軟正黑體" panose="020B0604030504040204" pitchFamily="34" charset="-120"/>
              </a:rPr>
              <a:t>廠商</a:t>
            </a:r>
            <a:r>
              <a:rPr lang="zh-TW" altLang="en-US" b="1" u="sng" kern="0" spc="-100">
                <a:solidFill>
                  <a:prstClr val="black"/>
                </a:solidFill>
                <a:latin typeface="微軟正黑體" panose="020B0604030504040204" pitchFamily="34" charset="-120"/>
              </a:rPr>
              <a:t>參考</a:t>
            </a:r>
            <a:r>
              <a:rPr lang="zh-TW" altLang="en-US" b="1" kern="0" spc="-100">
                <a:solidFill>
                  <a:srgbClr val="0000FF"/>
                </a:solidFill>
                <a:latin typeface="微軟正黑體" panose="020B0604030504040204" pitchFamily="34" charset="-120"/>
              </a:rPr>
              <a:t>，</a:t>
            </a:r>
            <a:r>
              <a:rPr lang="zh-TW" altLang="en-US" b="1" u="sng" kern="0" spc="-100">
                <a:solidFill>
                  <a:prstClr val="black"/>
                </a:solidFill>
                <a:latin typeface="微軟正黑體" panose="020B0604030504040204" pitchFamily="34" charset="-120"/>
              </a:rPr>
              <a:t>不得限制</a:t>
            </a:r>
            <a:r>
              <a:rPr lang="zh-TW" altLang="en-US" b="1" kern="0" spc="-100">
                <a:solidFill>
                  <a:srgbClr val="0000FF"/>
                </a:solidFill>
                <a:latin typeface="微軟正黑體" panose="020B0604030504040204" pitchFamily="34" charset="-120"/>
              </a:rPr>
              <a:t>必須</a:t>
            </a:r>
            <a:r>
              <a:rPr lang="zh-TW" altLang="en-US" b="1" u="sng" kern="0" spc="-100">
                <a:solidFill>
                  <a:prstClr val="black"/>
                </a:solidFill>
                <a:latin typeface="微軟正黑體" panose="020B0604030504040204" pitchFamily="34" charset="-120"/>
              </a:rPr>
              <a:t>採用</a:t>
            </a:r>
            <a:r>
              <a:rPr lang="zh-TW" altLang="en-US" b="1" kern="0" spc="-100">
                <a:solidFill>
                  <a:srgbClr val="0000FF"/>
                </a:solidFill>
                <a:latin typeface="微軟正黑體" panose="020B0604030504040204" pitchFamily="34" charset="-120"/>
              </a:rPr>
              <a:t>。</a:t>
            </a:r>
            <a:r>
              <a:rPr lang="en-US" altLang="zh-TW" b="1" kern="0" spc="-100">
                <a:solidFill>
                  <a:srgbClr val="0000FF"/>
                </a:solidFill>
                <a:latin typeface="微軟正黑體" panose="020B0604030504040204" pitchFamily="34" charset="-120"/>
              </a:rPr>
              <a:t>(2)</a:t>
            </a:r>
            <a:r>
              <a:rPr lang="zh-TW" altLang="en-US" b="1" kern="0" spc="-100">
                <a:solidFill>
                  <a:srgbClr val="0000FF"/>
                </a:solidFill>
                <a:latin typeface="微軟正黑體" panose="020B0604030504040204" pitchFamily="34" charset="-120"/>
              </a:rPr>
              <a:t>目前均有製造、供應，</a:t>
            </a:r>
            <a:r>
              <a:rPr lang="zh-TW" altLang="en-US" b="1" u="sng" kern="0" spc="-100">
                <a:solidFill>
                  <a:prstClr val="black"/>
                </a:solidFill>
                <a:latin typeface="微軟正黑體" panose="020B0604030504040204" pitchFamily="34" charset="-120"/>
              </a:rPr>
              <a:t>容易取得價格合理</a:t>
            </a:r>
            <a:r>
              <a:rPr lang="zh-TW" altLang="en-US" b="1" kern="0" spc="-100">
                <a:solidFill>
                  <a:srgbClr val="0000FF"/>
                </a:solidFill>
                <a:latin typeface="微軟正黑體" panose="020B0604030504040204" pitchFamily="34" charset="-120"/>
              </a:rPr>
              <a:t>，能確保採購品質，且代理商、經銷商</a:t>
            </a:r>
            <a:r>
              <a:rPr lang="zh-TW" altLang="en-US" b="1" u="sng" kern="0" spc="-100">
                <a:solidFill>
                  <a:prstClr val="black"/>
                </a:solidFill>
                <a:latin typeface="微軟正黑體" panose="020B0604030504040204" pitchFamily="34" charset="-120"/>
              </a:rPr>
              <a:t>無獨占或聯合行為</a:t>
            </a:r>
            <a:r>
              <a:rPr lang="zh-TW" altLang="en-US" b="1" kern="0" spc="-100">
                <a:solidFill>
                  <a:srgbClr val="0000FF"/>
                </a:solidFill>
                <a:latin typeface="微軟正黑體" panose="020B0604030504040204" pitchFamily="34" charset="-120"/>
              </a:rPr>
              <a:t>。</a:t>
            </a:r>
            <a:r>
              <a:rPr lang="en-US" altLang="zh-TW" b="1" kern="0" spc="-100">
                <a:solidFill>
                  <a:srgbClr val="0000FF"/>
                </a:solidFill>
                <a:latin typeface="微軟正黑體" panose="020B0604030504040204" pitchFamily="34" charset="-120"/>
              </a:rPr>
              <a:t>(3)</a:t>
            </a:r>
            <a:r>
              <a:rPr lang="zh-TW" altLang="en-US" b="1" u="sng" kern="0" spc="-100">
                <a:solidFill>
                  <a:prstClr val="black"/>
                </a:solidFill>
                <a:latin typeface="微軟正黑體" panose="020B0604030504040204" pitchFamily="34" charset="-120"/>
              </a:rPr>
              <a:t>價格</a:t>
            </a:r>
            <a:r>
              <a:rPr lang="zh-TW" altLang="en-US" b="1" kern="0" spc="-100">
                <a:solidFill>
                  <a:srgbClr val="0000FF"/>
                </a:solidFill>
                <a:latin typeface="微軟正黑體" panose="020B0604030504040204" pitchFamily="34" charset="-120"/>
              </a:rPr>
              <a:t>、</a:t>
            </a:r>
            <a:r>
              <a:rPr lang="zh-TW" altLang="en-US" b="1" u="sng" kern="0" spc="-100">
                <a:solidFill>
                  <a:prstClr val="black"/>
                </a:solidFill>
                <a:latin typeface="微軟正黑體" panose="020B0604030504040204" pitchFamily="34" charset="-120"/>
              </a:rPr>
              <a:t>功能</a:t>
            </a:r>
            <a:r>
              <a:rPr lang="zh-TW" altLang="en-US" b="1" kern="0" spc="-100">
                <a:solidFill>
                  <a:srgbClr val="0000FF"/>
                </a:solidFill>
                <a:latin typeface="微軟正黑體" panose="020B0604030504040204" pitchFamily="34" charset="-120"/>
              </a:rPr>
              <a:t>、</a:t>
            </a:r>
            <a:r>
              <a:rPr lang="zh-TW" altLang="en-US" b="1" u="sng" kern="0" spc="-100">
                <a:solidFill>
                  <a:prstClr val="black"/>
                </a:solidFill>
                <a:latin typeface="微軟正黑體" panose="020B0604030504040204" pitchFamily="34" charset="-120"/>
              </a:rPr>
              <a:t>效益</a:t>
            </a:r>
            <a:r>
              <a:rPr lang="zh-TW" altLang="en-US" b="1" kern="0" spc="-100">
                <a:solidFill>
                  <a:srgbClr val="0000FF"/>
                </a:solidFill>
                <a:latin typeface="微軟正黑體" panose="020B0604030504040204" pitchFamily="34" charset="-120"/>
              </a:rPr>
              <a:t>、</a:t>
            </a:r>
            <a:r>
              <a:rPr lang="zh-TW" altLang="en-US" b="1" u="sng" kern="0" spc="-100">
                <a:solidFill>
                  <a:prstClr val="black"/>
                </a:solidFill>
                <a:latin typeface="微軟正黑體" panose="020B0604030504040204" pitchFamily="34" charset="-120"/>
              </a:rPr>
              <a:t>標準及特性</a:t>
            </a:r>
            <a:r>
              <a:rPr lang="zh-TW" altLang="en-US" b="1" kern="0" spc="-100">
                <a:solidFill>
                  <a:srgbClr val="0000FF"/>
                </a:solidFill>
                <a:latin typeface="微軟正黑體" panose="020B0604030504040204" pitchFamily="34" charset="-120"/>
              </a:rPr>
              <a:t>，</a:t>
            </a:r>
            <a:r>
              <a:rPr lang="zh-TW" altLang="en-US" b="1" u="sng" kern="0" spc="-100">
                <a:solidFill>
                  <a:prstClr val="black"/>
                </a:solidFill>
                <a:latin typeface="微軟正黑體" panose="020B0604030504040204" pitchFamily="34" charset="-120"/>
              </a:rPr>
              <a:t>均屬相當</a:t>
            </a:r>
            <a:r>
              <a:rPr lang="zh-TW" altLang="en-US" b="1" kern="0" spc="-100">
                <a:solidFill>
                  <a:srgbClr val="0000FF"/>
                </a:solidFill>
                <a:latin typeface="微軟正黑體" panose="020B0604030504040204" pitchFamily="34" charset="-120"/>
              </a:rPr>
              <a:t>。</a:t>
            </a:r>
            <a:r>
              <a:rPr lang="en-US" altLang="zh-TW" b="1" kern="0" spc="-100">
                <a:solidFill>
                  <a:srgbClr val="C00000"/>
                </a:solidFill>
                <a:latin typeface="微軟正黑體" panose="020B0604030504040204" pitchFamily="34" charset="-120"/>
              </a:rPr>
              <a:t>(</a:t>
            </a:r>
            <a:r>
              <a:rPr lang="zh-TW" altLang="en-US" b="1" kern="0" spc="-100">
                <a:solidFill>
                  <a:srgbClr val="C00000"/>
                </a:solidFill>
                <a:latin typeface="微軟正黑體" panose="020B0604030504040204" pitchFamily="34" charset="-120"/>
              </a:rPr>
              <a:t>第</a:t>
            </a:r>
            <a:r>
              <a:rPr lang="en-US" altLang="zh-TW" b="1" kern="0" spc="-100">
                <a:solidFill>
                  <a:srgbClr val="C00000"/>
                </a:solidFill>
                <a:latin typeface="微軟正黑體" panose="020B0604030504040204" pitchFamily="34" charset="-120"/>
              </a:rPr>
              <a:t>8</a:t>
            </a:r>
            <a:r>
              <a:rPr lang="zh-TW" altLang="en-US" b="1" kern="0" spc="-100">
                <a:solidFill>
                  <a:srgbClr val="C00000"/>
                </a:solidFill>
                <a:latin typeface="微軟正黑體" panose="020B0604030504040204" pitchFamily="34" charset="-120"/>
              </a:rPr>
              <a:t>點</a:t>
            </a:r>
            <a:r>
              <a:rPr lang="en-US" altLang="zh-TW" b="1" kern="0" spc="-100">
                <a:solidFill>
                  <a:srgbClr val="C00000"/>
                </a:solidFill>
                <a:latin typeface="微軟正黑體" panose="020B0604030504040204" pitchFamily="34" charset="-120"/>
              </a:rPr>
              <a:t>)</a:t>
            </a:r>
            <a:endParaRPr lang="en-US" altLang="zh-TW" b="1" kern="0" spc="-100">
              <a:solidFill>
                <a:srgbClr val="0000FF"/>
              </a:solidFill>
              <a:latin typeface="微軟正黑體" panose="020B0604030504040204" pitchFamily="34" charset="-120"/>
            </a:endParaRPr>
          </a:p>
          <a:p>
            <a:pPr algn="just" eaLnBrk="1" hangingPunct="1">
              <a:lnSpc>
                <a:spcPts val="3100"/>
              </a:lnSpc>
              <a:spcBef>
                <a:spcPts val="0"/>
              </a:spcBef>
              <a:buClr>
                <a:prstClr val="black"/>
              </a:buClr>
              <a:defRPr/>
            </a:pPr>
            <a:r>
              <a:rPr lang="zh-TW" altLang="en-US" b="1" kern="0">
                <a:solidFill>
                  <a:srgbClr val="0000FF"/>
                </a:solidFill>
                <a:latin typeface="微軟正黑體" panose="020B0604030504040204" pitchFamily="34" charset="-120"/>
                <a:cs typeface="Times New Roman" panose="02020603050405020304" pitchFamily="18" charset="0"/>
              </a:rPr>
              <a:t>同意廠商依</a:t>
            </a:r>
            <a:r>
              <a:rPr lang="zh-TW" altLang="en-US" b="1" u="sng" kern="0">
                <a:solidFill>
                  <a:srgbClr val="660033"/>
                </a:solidFill>
                <a:latin typeface="微軟正黑體" panose="020B0604030504040204" pitchFamily="34" charset="-120"/>
                <a:cs typeface="Times New Roman" panose="02020603050405020304" pitchFamily="18" charset="0"/>
              </a:rPr>
              <a:t>採購契約要項</a:t>
            </a:r>
            <a:r>
              <a:rPr lang="zh-TW" altLang="en-US" b="1" kern="0">
                <a:solidFill>
                  <a:srgbClr val="0000FF"/>
                </a:solidFill>
                <a:latin typeface="微軟正黑體" panose="020B0604030504040204" pitchFamily="34" charset="-120"/>
                <a:cs typeface="Times New Roman" panose="02020603050405020304" pitchFamily="18" charset="0"/>
              </a:rPr>
              <a:t>第</a:t>
            </a:r>
            <a:r>
              <a:rPr lang="en-US" altLang="zh-TW" b="1" kern="0">
                <a:solidFill>
                  <a:srgbClr val="0000FF"/>
                </a:solidFill>
                <a:latin typeface="微軟正黑體" panose="020B0604030504040204" pitchFamily="34" charset="-120"/>
                <a:cs typeface="Times New Roman" panose="02020603050405020304" pitchFamily="18" charset="0"/>
              </a:rPr>
              <a:t>21</a:t>
            </a:r>
            <a:r>
              <a:rPr lang="zh-TW" altLang="en-US" b="1" kern="0">
                <a:solidFill>
                  <a:srgbClr val="0000FF"/>
                </a:solidFill>
                <a:latin typeface="微軟正黑體" panose="020B0604030504040204" pitchFamily="34" charset="-120"/>
                <a:cs typeface="Times New Roman" panose="02020603050405020304" pitchFamily="18" charset="0"/>
              </a:rPr>
              <a:t>點</a:t>
            </a:r>
            <a:r>
              <a:rPr lang="en-US" altLang="zh-TW" b="1" kern="0">
                <a:solidFill>
                  <a:srgbClr val="006600"/>
                </a:solidFill>
                <a:latin typeface="微軟正黑體" panose="020B0604030504040204" pitchFamily="34" charset="-120"/>
                <a:cs typeface="Times New Roman" panose="02020603050405020304" pitchFamily="18" charset="0"/>
              </a:rPr>
              <a:t>(</a:t>
            </a:r>
            <a:r>
              <a:rPr lang="zh-TW" altLang="en-US" b="1" kern="0">
                <a:solidFill>
                  <a:srgbClr val="006600"/>
                </a:solidFill>
                <a:latin typeface="微軟正黑體" panose="020B0604030504040204" pitchFamily="34" charset="-120"/>
                <a:cs typeface="Times New Roman" panose="02020603050405020304" pitchFamily="18" charset="0"/>
              </a:rPr>
              <a:t>廠商要求契約變更</a:t>
            </a:r>
            <a:r>
              <a:rPr lang="en-US" altLang="zh-TW" b="1" kern="0">
                <a:solidFill>
                  <a:srgbClr val="006600"/>
                </a:solidFill>
                <a:latin typeface="微軟正黑體" panose="020B0604030504040204" pitchFamily="34" charset="-120"/>
                <a:cs typeface="Times New Roman" panose="02020603050405020304" pitchFamily="18" charset="0"/>
              </a:rPr>
              <a:t>)</a:t>
            </a:r>
            <a:r>
              <a:rPr lang="zh-TW" altLang="en-US" b="1" kern="0">
                <a:solidFill>
                  <a:srgbClr val="0000FF"/>
                </a:solidFill>
                <a:latin typeface="微軟正黑體" panose="020B0604030504040204" pitchFamily="34" charset="-120"/>
                <a:cs typeface="Times New Roman" panose="02020603050405020304" pitchFamily="18" charset="0"/>
              </a:rPr>
              <a:t>辦理者，其審查程序，得比照</a:t>
            </a:r>
            <a:r>
              <a:rPr lang="zh-TW" altLang="en-US" b="1" u="sng" kern="0">
                <a:solidFill>
                  <a:srgbClr val="660033"/>
                </a:solidFill>
                <a:latin typeface="微軟正黑體" panose="020B0604030504040204" pitchFamily="34" charset="-120"/>
              </a:rPr>
              <a:t>自行審查</a:t>
            </a:r>
            <a:r>
              <a:rPr lang="zh-TW" altLang="en-US" b="1" kern="0">
                <a:solidFill>
                  <a:srgbClr val="0000FF"/>
                </a:solidFill>
                <a:latin typeface="微軟正黑體" panose="020B0604030504040204" pitchFamily="34" charset="-120"/>
              </a:rPr>
              <a:t>、</a:t>
            </a:r>
            <a:r>
              <a:rPr lang="zh-TW" altLang="en-US" b="1" u="sng" kern="0">
                <a:solidFill>
                  <a:srgbClr val="660033"/>
                </a:solidFill>
                <a:latin typeface="微軟正黑體" panose="020B0604030504040204" pitchFamily="34" charset="-120"/>
              </a:rPr>
              <a:t>開會審查</a:t>
            </a:r>
            <a:r>
              <a:rPr lang="zh-TW" altLang="en-US" b="1" kern="0">
                <a:solidFill>
                  <a:srgbClr val="0000FF"/>
                </a:solidFill>
                <a:latin typeface="微軟正黑體" panose="020B0604030504040204" pitchFamily="34" charset="-120"/>
              </a:rPr>
              <a:t>或</a:t>
            </a:r>
            <a:r>
              <a:rPr lang="zh-TW" altLang="en-US" b="1" u="sng" kern="0">
                <a:solidFill>
                  <a:srgbClr val="660033"/>
                </a:solidFill>
                <a:latin typeface="微軟正黑體" panose="020B0604030504040204" pitchFamily="34" charset="-120"/>
              </a:rPr>
              <a:t>委託審查</a:t>
            </a:r>
            <a:r>
              <a:rPr lang="zh-TW" altLang="en-US" b="1" kern="0">
                <a:solidFill>
                  <a:srgbClr val="0000FF"/>
                </a:solidFill>
                <a:latin typeface="微軟正黑體" panose="020B0604030504040204" pitchFamily="34" charset="-120"/>
                <a:cs typeface="Times New Roman" panose="02020603050405020304" pitchFamily="18" charset="0"/>
              </a:rPr>
              <a:t>辦理。</a:t>
            </a:r>
            <a:r>
              <a:rPr lang="en-US" altLang="zh-TW" b="1" kern="0" spc="-100">
                <a:solidFill>
                  <a:srgbClr val="C00000"/>
                </a:solidFill>
                <a:latin typeface="微軟正黑體" panose="020B0604030504040204" pitchFamily="34" charset="-120"/>
              </a:rPr>
              <a:t>(</a:t>
            </a:r>
            <a:r>
              <a:rPr lang="zh-TW" altLang="en-US" b="1" kern="0" spc="-100">
                <a:solidFill>
                  <a:srgbClr val="C00000"/>
                </a:solidFill>
                <a:latin typeface="微軟正黑體" panose="020B0604030504040204" pitchFamily="34" charset="-120"/>
              </a:rPr>
              <a:t>第</a:t>
            </a:r>
            <a:r>
              <a:rPr lang="en-US" altLang="zh-TW" b="1" kern="0" spc="-100">
                <a:solidFill>
                  <a:srgbClr val="C00000"/>
                </a:solidFill>
                <a:latin typeface="微軟正黑體" panose="020B0604030504040204" pitchFamily="34" charset="-120"/>
              </a:rPr>
              <a:t>13</a:t>
            </a:r>
            <a:r>
              <a:rPr lang="zh-TW" altLang="en-US" b="1" kern="0" spc="-100">
                <a:solidFill>
                  <a:srgbClr val="C00000"/>
                </a:solidFill>
                <a:latin typeface="微軟正黑體" panose="020B0604030504040204" pitchFamily="34" charset="-120"/>
              </a:rPr>
              <a:t>點</a:t>
            </a:r>
            <a:r>
              <a:rPr lang="en-US" altLang="zh-TW" b="1" kern="0" spc="-100">
                <a:solidFill>
                  <a:srgbClr val="C00000"/>
                </a:solidFill>
                <a:latin typeface="微軟正黑體" panose="020B0604030504040204" pitchFamily="34" charset="-120"/>
              </a:rPr>
              <a:t>)</a:t>
            </a:r>
            <a:endParaRPr lang="zh-TW" altLang="en-US" b="1" kern="0" dirty="0">
              <a:solidFill>
                <a:prstClr val="black"/>
              </a:solidFill>
              <a:latin typeface="微軟正黑體" panose="020B0604030504040204" pitchFamily="34" charset="-120"/>
              <a:cs typeface="Times New Roman" pitchFamily="18" charset="0"/>
            </a:endParaRPr>
          </a:p>
        </p:txBody>
      </p:sp>
    </p:spTree>
    <p:extLst>
      <p:ext uri="{BB962C8B-B14F-4D97-AF65-F5344CB8AC3E}">
        <p14:creationId xmlns:p14="http://schemas.microsoft.com/office/powerpoint/2010/main" val="16954979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18786" name="投影片編號版面配置區 15"/>
          <p:cNvSpPr>
            <a:spLocks noGrp="1"/>
          </p:cNvSpPr>
          <p:nvPr>
            <p:ph type="sldNum" sz="quarter" idx="12"/>
          </p:nvPr>
        </p:nvSpPr>
        <p:spPr>
          <a:noFill/>
        </p:spPr>
        <p:txBody>
          <a:bodyPr/>
          <a:lstStyle>
            <a:lvl1pPr>
              <a:spcBef>
                <a:spcPct val="20000"/>
              </a:spcBef>
              <a:buClr>
                <a:schemeClr val="tx1"/>
              </a:buClr>
              <a:buSzPct val="75000"/>
              <a:buFont typeface="Wingdings" panose="05000000000000000000" pitchFamily="2" charset="2"/>
              <a:buChar char="l"/>
              <a:defRPr kumimoji="1" sz="2800">
                <a:solidFill>
                  <a:schemeClr val="tx1"/>
                </a:solidFill>
                <a:latin typeface="Arial" panose="020B0604020202020204" pitchFamily="34" charset="0"/>
                <a:ea typeface="新細明體" panose="02020500000000000000" pitchFamily="18" charset="-120"/>
              </a:defRPr>
            </a:lvl1pPr>
            <a:lvl2pPr marL="742950" indent="-285750">
              <a:spcBef>
                <a:spcPct val="20000"/>
              </a:spcBef>
              <a:buClr>
                <a:schemeClr val="tx1"/>
              </a:buClr>
              <a:buSzPct val="75000"/>
              <a:buChar char="–"/>
              <a:defRPr kumimoji="1" sz="2400">
                <a:solidFill>
                  <a:schemeClr val="tx1"/>
                </a:solidFill>
                <a:latin typeface="Arial" panose="020B0604020202020204" pitchFamily="34" charset="0"/>
                <a:ea typeface="新細明體" panose="02020500000000000000" pitchFamily="18" charset="-120"/>
              </a:defRPr>
            </a:lvl2pPr>
            <a:lvl3pPr marL="1143000" indent="-228600">
              <a:spcBef>
                <a:spcPct val="20000"/>
              </a:spcBef>
              <a:buClr>
                <a:schemeClr val="tx1"/>
              </a:buClr>
              <a:buSzPct val="75000"/>
              <a:buFont typeface="Wingdings" panose="05000000000000000000" pitchFamily="2" charset="2"/>
              <a:buChar char="l"/>
              <a:defRPr kumimoji="1" sz="2000">
                <a:solidFill>
                  <a:schemeClr val="tx1"/>
                </a:solidFill>
                <a:latin typeface="Arial" panose="020B0604020202020204" pitchFamily="34" charset="0"/>
                <a:ea typeface="新細明體" panose="02020500000000000000" pitchFamily="18" charset="-120"/>
              </a:defRPr>
            </a:lvl3pPr>
            <a:lvl4pPr marL="1600200" indent="-228600">
              <a:spcBef>
                <a:spcPct val="20000"/>
              </a:spcBef>
              <a:buClr>
                <a:schemeClr val="tx1"/>
              </a:buClr>
              <a:buSzPct val="80000"/>
              <a:buChar char="–"/>
              <a:defRPr kumimoji="1">
                <a:solidFill>
                  <a:schemeClr val="tx1"/>
                </a:solidFill>
                <a:latin typeface="Arial" panose="020B0604020202020204" pitchFamily="34" charset="0"/>
                <a:ea typeface="新細明體" panose="02020500000000000000" pitchFamily="18" charset="-120"/>
              </a:defRPr>
            </a:lvl4pPr>
            <a:lvl5pPr marL="2057400" indent="-228600">
              <a:spcBef>
                <a:spcPct val="20000"/>
              </a:spcBef>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Arial" panose="020B0604020202020204" pitchFamily="34" charset="0"/>
                <a:ea typeface="新細明體" panose="02020500000000000000" pitchFamily="18" charset="-120"/>
              </a:defRPr>
            </a:lvl9pPr>
          </a:lstStyle>
          <a:p>
            <a:pPr>
              <a:spcBef>
                <a:spcPct val="0"/>
              </a:spcBef>
              <a:buClrTx/>
              <a:buSzTx/>
              <a:buFontTx/>
              <a:buNone/>
            </a:pPr>
            <a:fld id="{73D0429B-E546-4879-982E-44018A0ADB9D}" type="slidenum">
              <a:rPr kumimoji="0" lang="en-US" altLang="zh-TW" sz="2400" smtClean="0">
                <a:solidFill>
                  <a:srgbClr val="003399"/>
                </a:solidFill>
                <a:latin typeface="Times New Roman" panose="02020603050405020304" pitchFamily="18" charset="0"/>
              </a:rPr>
              <a:pPr>
                <a:spcBef>
                  <a:spcPct val="0"/>
                </a:spcBef>
                <a:buClrTx/>
                <a:buSzTx/>
                <a:buFontTx/>
                <a:buNone/>
              </a:pPr>
              <a:t>5</a:t>
            </a:fld>
            <a:endParaRPr kumimoji="0" lang="en-US" altLang="zh-TW" sz="2400" smtClean="0">
              <a:solidFill>
                <a:srgbClr val="003399"/>
              </a:solidFill>
              <a:latin typeface="Times New Roman" panose="02020603050405020304" pitchFamily="18" charset="0"/>
            </a:endParaRPr>
          </a:p>
        </p:txBody>
      </p:sp>
      <p:sp>
        <p:nvSpPr>
          <p:cNvPr id="98315" name="Rectangle 11">
            <a:extLst/>
          </p:cNvPr>
          <p:cNvSpPr>
            <a:spLocks noChangeArrowheads="1"/>
          </p:cNvSpPr>
          <p:nvPr/>
        </p:nvSpPr>
        <p:spPr bwMode="auto">
          <a:xfrm>
            <a:off x="190500" y="225425"/>
            <a:ext cx="8666163" cy="6480175"/>
          </a:xfrm>
          <a:prstGeom prst="rect">
            <a:avLst/>
          </a:prstGeom>
          <a:noFill/>
          <a:ln w="9525">
            <a:noFill/>
            <a:miter lim="800000"/>
            <a:headEnd/>
            <a:tailEnd/>
          </a:ln>
          <a:effectLst/>
        </p:spPr>
        <p:txBody>
          <a:bodyPr/>
          <a:lstStyle/>
          <a:p>
            <a:pPr marL="261938" indent="-261938" algn="just" eaLnBrk="1" hangingPunct="1">
              <a:spcBef>
                <a:spcPct val="20000"/>
              </a:spcBef>
              <a:buClr>
                <a:srgbClr val="003366"/>
              </a:buClr>
              <a:buSzPct val="75000"/>
              <a:buFont typeface="Wingdings" pitchFamily="2" charset="2"/>
              <a:buChar char="l"/>
              <a:defRPr/>
            </a:pPr>
            <a:r>
              <a:rPr lang="zh-TW" altLang="en-US" sz="2200" b="1">
                <a:solidFill>
                  <a:srgbClr val="006600"/>
                </a:solidFill>
                <a:latin typeface="微軟正黑體" panose="020B0604030504040204" pitchFamily="34" charset="-120"/>
                <a:ea typeface="微軟正黑體" panose="020B0604030504040204" pitchFamily="34" charset="-120"/>
              </a:rPr>
              <a:t>施行細則第</a:t>
            </a:r>
            <a:r>
              <a:rPr lang="en-US" altLang="zh-TW" sz="2200" b="1">
                <a:solidFill>
                  <a:srgbClr val="006600"/>
                </a:solidFill>
                <a:latin typeface="微軟正黑體" panose="020B0604030504040204" pitchFamily="34" charset="-120"/>
                <a:ea typeface="微軟正黑體" panose="020B0604030504040204" pitchFamily="34" charset="-120"/>
              </a:rPr>
              <a:t>6</a:t>
            </a:r>
            <a:r>
              <a:rPr lang="zh-TW" altLang="en-US" sz="2200" b="1">
                <a:solidFill>
                  <a:srgbClr val="006600"/>
                </a:solidFill>
                <a:latin typeface="微軟正黑體" panose="020B0604030504040204" pitchFamily="34" charset="-120"/>
                <a:ea typeface="微軟正黑體" panose="020B0604030504040204" pitchFamily="34" charset="-120"/>
              </a:rPr>
              <a:t>條：</a:t>
            </a:r>
            <a:r>
              <a:rPr lang="zh-TW" altLang="en-US" sz="2200" b="1">
                <a:solidFill>
                  <a:srgbClr val="0000FF"/>
                </a:solidFill>
                <a:latin typeface="微軟正黑體" panose="020B0604030504040204" pitchFamily="34" charset="-120"/>
                <a:ea typeface="微軟正黑體" panose="020B0604030504040204" pitchFamily="34" charset="-120"/>
              </a:rPr>
              <a:t>機關辦理採購，其屬巨額採購、查核金額以上之採購、公告金額以上之採購或小額採購，依採購金額於招標前認定之；其</a:t>
            </a:r>
            <a:r>
              <a:rPr lang="zh-TW" altLang="en-US" sz="2200" b="1" u="sng">
                <a:solidFill>
                  <a:srgbClr val="C00000"/>
                </a:solidFill>
                <a:latin typeface="微軟正黑體" panose="020B0604030504040204" pitchFamily="34" charset="-120"/>
                <a:ea typeface="微軟正黑體" panose="020B0604030504040204" pitchFamily="34" charset="-120"/>
              </a:rPr>
              <a:t>採購金額之計算方式</a:t>
            </a:r>
            <a:r>
              <a:rPr lang="zh-TW" altLang="en-US" sz="2200" b="1">
                <a:solidFill>
                  <a:srgbClr val="0000FF"/>
                </a:solidFill>
                <a:latin typeface="微軟正黑體" panose="020B0604030504040204" pitchFamily="34" charset="-120"/>
                <a:ea typeface="微軟正黑體" panose="020B0604030504040204" pitchFamily="34" charset="-120"/>
              </a:rPr>
              <a:t>如下：</a:t>
            </a:r>
            <a:endParaRPr lang="zh-TW" altLang="en-US" sz="2000" b="1" dirty="0">
              <a:solidFill>
                <a:srgbClr val="660033"/>
              </a:solidFill>
              <a:latin typeface="微軟正黑體" panose="020B0604030504040204" pitchFamily="34" charset="-120"/>
              <a:ea typeface="微軟正黑體" panose="020B0604030504040204" pitchFamily="34" charset="-120"/>
            </a:endParaRPr>
          </a:p>
          <a:p>
            <a:pPr marL="280988" lvl="1" algn="just" eaLnBrk="1" hangingPunct="1">
              <a:lnSpc>
                <a:spcPts val="2600"/>
              </a:lnSpc>
              <a:buClr>
                <a:srgbClr val="0000FF"/>
              </a:buClr>
              <a:buSzPct val="75000"/>
              <a:defRPr/>
            </a:pPr>
            <a:r>
              <a:rPr lang="zh-TW" altLang="en-US" sz="2200" b="1" dirty="0">
                <a:solidFill>
                  <a:srgbClr val="0000FF"/>
                </a:solidFill>
                <a:latin typeface="微軟正黑體" panose="020B0604030504040204" pitchFamily="34" charset="-120"/>
                <a:ea typeface="微軟正黑體" panose="020B0604030504040204" pitchFamily="34" charset="-120"/>
              </a:rPr>
              <a:t>一、</a:t>
            </a:r>
            <a:r>
              <a:rPr lang="zh-TW" altLang="en-US" sz="2200" b="1" u="sng" dirty="0">
                <a:solidFill>
                  <a:srgbClr val="660033"/>
                </a:solidFill>
                <a:latin typeface="微軟正黑體" panose="020B0604030504040204" pitchFamily="34" charset="-120"/>
                <a:ea typeface="微軟正黑體" panose="020B0604030504040204" pitchFamily="34" charset="-120"/>
              </a:rPr>
              <a:t>分批採購</a:t>
            </a:r>
            <a:r>
              <a:rPr lang="zh-TW" altLang="en-US" sz="2200" b="1" dirty="0">
                <a:solidFill>
                  <a:srgbClr val="006699"/>
                </a:solidFill>
                <a:latin typeface="微軟正黑體" panose="020B0604030504040204" pitchFamily="34" charset="-120"/>
                <a:ea typeface="微軟正黑體" panose="020B0604030504040204" pitchFamily="34" charset="-120"/>
              </a:rPr>
              <a:t>為全部批數之預算總額。</a:t>
            </a:r>
          </a:p>
          <a:p>
            <a:pPr marL="801688" lvl="1" indent="-520700" algn="just" eaLnBrk="1" hangingPunct="1">
              <a:lnSpc>
                <a:spcPts val="2600"/>
              </a:lnSpc>
              <a:buClr>
                <a:srgbClr val="0000FF"/>
              </a:buClr>
              <a:buSzPct val="75000"/>
              <a:defRPr/>
            </a:pPr>
            <a:r>
              <a:rPr lang="zh-TW" altLang="en-US" sz="2200" b="1" dirty="0">
                <a:solidFill>
                  <a:srgbClr val="0000FF"/>
                </a:solidFill>
                <a:latin typeface="微軟正黑體" panose="020B0604030504040204" pitchFamily="34" charset="-120"/>
                <a:ea typeface="微軟正黑體" panose="020B0604030504040204" pitchFamily="34" charset="-120"/>
              </a:rPr>
              <a:t>二、</a:t>
            </a:r>
            <a:r>
              <a:rPr lang="zh-TW" altLang="en-US" sz="2200" b="1" u="sng" dirty="0">
                <a:solidFill>
                  <a:srgbClr val="660033"/>
                </a:solidFill>
                <a:latin typeface="微軟正黑體" panose="020B0604030504040204" pitchFamily="34" charset="-120"/>
                <a:ea typeface="微軟正黑體" panose="020B0604030504040204" pitchFamily="34" charset="-120"/>
              </a:rPr>
              <a:t>複數決標</a:t>
            </a:r>
            <a:r>
              <a:rPr lang="zh-TW" altLang="en-US" sz="2200" b="1" dirty="0">
                <a:solidFill>
                  <a:srgbClr val="006699"/>
                </a:solidFill>
                <a:latin typeface="微軟正黑體" panose="020B0604030504040204" pitchFamily="34" charset="-120"/>
                <a:ea typeface="微軟正黑體" panose="020B0604030504040204" pitchFamily="34" charset="-120"/>
              </a:rPr>
              <a:t>為全部項目或數量之預算總額。但項目之標的不同者，依個別項目之預算金額認定之。</a:t>
            </a:r>
          </a:p>
          <a:p>
            <a:pPr marL="801688" lvl="1" indent="-520700" algn="just" eaLnBrk="1" hangingPunct="1">
              <a:lnSpc>
                <a:spcPts val="2600"/>
              </a:lnSpc>
              <a:buClr>
                <a:srgbClr val="006699"/>
              </a:buClr>
              <a:buSzPct val="75000"/>
              <a:defRPr/>
            </a:pPr>
            <a:r>
              <a:rPr lang="zh-TW" altLang="en-US" sz="2200" b="1" dirty="0">
                <a:solidFill>
                  <a:srgbClr val="0000FF"/>
                </a:solidFill>
                <a:latin typeface="微軟正黑體" panose="020B0604030504040204" pitchFamily="34" charset="-120"/>
                <a:ea typeface="微軟正黑體" panose="020B0604030504040204" pitchFamily="34" charset="-120"/>
              </a:rPr>
              <a:t>三、</a:t>
            </a:r>
            <a:r>
              <a:rPr lang="zh-TW" altLang="en-US" sz="2200" b="1" dirty="0">
                <a:solidFill>
                  <a:srgbClr val="006699"/>
                </a:solidFill>
                <a:latin typeface="微軟正黑體" panose="020B0604030504040204" pitchFamily="34" charset="-120"/>
                <a:ea typeface="微軟正黑體" panose="020B0604030504040204" pitchFamily="34" charset="-120"/>
              </a:rPr>
              <a:t>招標文件含有選購或</a:t>
            </a:r>
            <a:r>
              <a:rPr lang="zh-TW" altLang="en-US" sz="2200" b="1" u="sng" dirty="0">
                <a:solidFill>
                  <a:srgbClr val="660033"/>
                </a:solidFill>
                <a:latin typeface="微軟正黑體" panose="020B0604030504040204" pitchFamily="34" charset="-120"/>
                <a:ea typeface="微軟正黑體" panose="020B0604030504040204" pitchFamily="34" charset="-120"/>
              </a:rPr>
              <a:t>後續擴充</a:t>
            </a:r>
            <a:r>
              <a:rPr lang="zh-TW" altLang="en-US" sz="2200" b="1" dirty="0">
                <a:solidFill>
                  <a:srgbClr val="006699"/>
                </a:solidFill>
                <a:latin typeface="微軟正黑體" panose="020B0604030504040204" pitchFamily="34" charset="-120"/>
                <a:ea typeface="微軟正黑體" panose="020B0604030504040204" pitchFamily="34" charset="-120"/>
              </a:rPr>
              <a:t>項目者，應將預估選購或擴充項目所需金額計入。</a:t>
            </a:r>
          </a:p>
          <a:p>
            <a:pPr marL="280988" lvl="1" algn="just" eaLnBrk="1" hangingPunct="1">
              <a:lnSpc>
                <a:spcPts val="2600"/>
              </a:lnSpc>
              <a:buClr>
                <a:srgbClr val="006699"/>
              </a:buClr>
              <a:buSzPct val="75000"/>
              <a:defRPr/>
            </a:pPr>
            <a:r>
              <a:rPr lang="zh-TW" altLang="en-US" sz="2200" b="1" dirty="0">
                <a:solidFill>
                  <a:srgbClr val="0000FF"/>
                </a:solidFill>
                <a:latin typeface="微軟正黑體" panose="020B0604030504040204" pitchFamily="34" charset="-120"/>
                <a:ea typeface="微軟正黑體" panose="020B0604030504040204" pitchFamily="34" charset="-120"/>
              </a:rPr>
              <a:t>四、</a:t>
            </a:r>
            <a:r>
              <a:rPr lang="zh-TW" altLang="en-US" sz="2200" b="1" u="sng" dirty="0">
                <a:solidFill>
                  <a:srgbClr val="660033"/>
                </a:solidFill>
                <a:latin typeface="微軟正黑體" panose="020B0604030504040204" pitchFamily="34" charset="-120"/>
                <a:ea typeface="微軟正黑體" panose="020B0604030504040204" pitchFamily="34" charset="-120"/>
              </a:rPr>
              <a:t>預算</a:t>
            </a:r>
            <a:r>
              <a:rPr lang="zh-TW" altLang="en-US" sz="2200" b="1" dirty="0">
                <a:solidFill>
                  <a:srgbClr val="006699"/>
                </a:solidFill>
                <a:latin typeface="微軟正黑體" panose="020B0604030504040204" pitchFamily="34" charset="-120"/>
                <a:ea typeface="微軟正黑體" panose="020B0604030504040204" pitchFamily="34" charset="-120"/>
              </a:rPr>
              <a:t>案</a:t>
            </a:r>
            <a:r>
              <a:rPr lang="zh-TW" altLang="en-US" sz="2200" b="1" u="sng" dirty="0">
                <a:solidFill>
                  <a:srgbClr val="660033"/>
                </a:solidFill>
                <a:latin typeface="微軟正黑體" panose="020B0604030504040204" pitchFamily="34" charset="-120"/>
                <a:ea typeface="微軟正黑體" panose="020B0604030504040204" pitchFamily="34" charset="-120"/>
              </a:rPr>
              <a:t>尚未經立法程序</a:t>
            </a:r>
            <a:r>
              <a:rPr lang="zh-TW" altLang="en-US" sz="2200" b="1" dirty="0">
                <a:solidFill>
                  <a:srgbClr val="006699"/>
                </a:solidFill>
                <a:latin typeface="微軟正黑體" panose="020B0604030504040204" pitchFamily="34" charset="-120"/>
                <a:ea typeface="微軟正黑體" panose="020B0604030504040204" pitchFamily="34" charset="-120"/>
              </a:rPr>
              <a:t>者為預估需用金額。</a:t>
            </a:r>
          </a:p>
          <a:p>
            <a:pPr marL="280988" lvl="1" algn="just" eaLnBrk="1" hangingPunct="1">
              <a:lnSpc>
                <a:spcPts val="2600"/>
              </a:lnSpc>
              <a:buClr>
                <a:srgbClr val="0000FF"/>
              </a:buClr>
              <a:buSzPct val="75000"/>
              <a:defRPr/>
            </a:pPr>
            <a:r>
              <a:rPr lang="zh-TW" altLang="en-US" sz="2200" b="1" dirty="0">
                <a:solidFill>
                  <a:srgbClr val="0000FF"/>
                </a:solidFill>
                <a:latin typeface="微軟正黑體" panose="020B0604030504040204" pitchFamily="34" charset="-120"/>
                <a:ea typeface="微軟正黑體" panose="020B0604030504040204" pitchFamily="34" charset="-120"/>
              </a:rPr>
              <a:t>五、</a:t>
            </a:r>
            <a:r>
              <a:rPr lang="zh-TW" altLang="en-US" sz="2200" b="1" dirty="0">
                <a:solidFill>
                  <a:srgbClr val="006699"/>
                </a:solidFill>
                <a:latin typeface="微軟正黑體" panose="020B0604030504040204" pitchFamily="34" charset="-120"/>
                <a:ea typeface="微軟正黑體" panose="020B0604030504040204" pitchFamily="34" charset="-120"/>
              </a:rPr>
              <a:t>採</a:t>
            </a:r>
            <a:r>
              <a:rPr lang="zh-TW" altLang="en-US" sz="2200" b="1" u="sng" dirty="0">
                <a:solidFill>
                  <a:srgbClr val="660033"/>
                </a:solidFill>
                <a:latin typeface="微軟正黑體" panose="020B0604030504040204" pitchFamily="34" charset="-120"/>
                <a:ea typeface="微軟正黑體" panose="020B0604030504040204" pitchFamily="34" charset="-120"/>
              </a:rPr>
              <a:t>單價決標</a:t>
            </a:r>
            <a:r>
              <a:rPr lang="zh-TW" altLang="en-US" sz="2200" b="1" dirty="0">
                <a:solidFill>
                  <a:srgbClr val="006699"/>
                </a:solidFill>
                <a:latin typeface="微軟正黑體" panose="020B0604030504040204" pitchFamily="34" charset="-120"/>
                <a:ea typeface="微軟正黑體" panose="020B0604030504040204" pitchFamily="34" charset="-120"/>
              </a:rPr>
              <a:t>者為預估採購所需金額。</a:t>
            </a:r>
          </a:p>
          <a:p>
            <a:pPr marL="280988" lvl="1" algn="just" eaLnBrk="1" hangingPunct="1">
              <a:lnSpc>
                <a:spcPts val="2600"/>
              </a:lnSpc>
              <a:buClr>
                <a:srgbClr val="0000FF"/>
              </a:buClr>
              <a:buSzPct val="75000"/>
              <a:defRPr/>
            </a:pPr>
            <a:r>
              <a:rPr lang="zh-TW" altLang="en-US" sz="2200" b="1" dirty="0">
                <a:solidFill>
                  <a:srgbClr val="0000FF"/>
                </a:solidFill>
                <a:latin typeface="微軟正黑體" panose="020B0604030504040204" pitchFamily="34" charset="-120"/>
                <a:ea typeface="微軟正黑體" panose="020B0604030504040204" pitchFamily="34" charset="-120"/>
              </a:rPr>
              <a:t>六、</a:t>
            </a:r>
            <a:r>
              <a:rPr lang="zh-TW" altLang="en-US" sz="2200" b="1" u="sng" dirty="0">
                <a:solidFill>
                  <a:srgbClr val="660033"/>
                </a:solidFill>
                <a:latin typeface="微軟正黑體" panose="020B0604030504040204" pitchFamily="34" charset="-120"/>
                <a:ea typeface="微軟正黑體" panose="020B0604030504040204" pitchFamily="34" charset="-120"/>
              </a:rPr>
              <a:t>租期不確定</a:t>
            </a:r>
            <a:r>
              <a:rPr lang="zh-TW" altLang="en-US" sz="2200" b="1" dirty="0">
                <a:solidFill>
                  <a:srgbClr val="006699"/>
                </a:solidFill>
                <a:latin typeface="微軟正黑體" panose="020B0604030504040204" pitchFamily="34" charset="-120"/>
                <a:ea typeface="微軟正黑體" panose="020B0604030504040204" pitchFamily="34" charset="-120"/>
              </a:rPr>
              <a:t>者為每月租金之四十八倍。</a:t>
            </a:r>
          </a:p>
          <a:p>
            <a:pPr marL="801688" lvl="1" indent="-520700" algn="just" eaLnBrk="1" hangingPunct="1">
              <a:lnSpc>
                <a:spcPts val="2600"/>
              </a:lnSpc>
              <a:buClr>
                <a:srgbClr val="006699"/>
              </a:buClr>
              <a:buSzPct val="75000"/>
              <a:defRPr/>
            </a:pPr>
            <a:r>
              <a:rPr lang="zh-TW" altLang="en-US" sz="2200" b="1" dirty="0">
                <a:solidFill>
                  <a:srgbClr val="0000FF"/>
                </a:solidFill>
                <a:latin typeface="微軟正黑體" panose="020B0604030504040204" pitchFamily="34" charset="-120"/>
                <a:ea typeface="微軟正黑體" panose="020B0604030504040204" pitchFamily="34" charset="-120"/>
              </a:rPr>
              <a:t>七、</a:t>
            </a:r>
            <a:r>
              <a:rPr lang="zh-TW" altLang="en-US" sz="2200" b="1" dirty="0">
                <a:solidFill>
                  <a:srgbClr val="006699"/>
                </a:solidFill>
                <a:latin typeface="微軟正黑體" panose="020B0604030504040204" pitchFamily="34" charset="-120"/>
                <a:ea typeface="微軟正黑體" panose="020B0604030504040204" pitchFamily="34" charset="-120"/>
              </a:rPr>
              <a:t>依本法第</a:t>
            </a:r>
            <a:r>
              <a:rPr lang="en-US" altLang="zh-TW" sz="2200" b="1" dirty="0">
                <a:solidFill>
                  <a:srgbClr val="006699"/>
                </a:solidFill>
                <a:latin typeface="微軟正黑體" panose="020B0604030504040204" pitchFamily="34" charset="-120"/>
                <a:ea typeface="微軟正黑體" panose="020B0604030504040204" pitchFamily="34" charset="-120"/>
              </a:rPr>
              <a:t>99</a:t>
            </a:r>
            <a:r>
              <a:rPr lang="zh-TW" altLang="en-US" sz="2200" b="1" dirty="0">
                <a:solidFill>
                  <a:srgbClr val="006699"/>
                </a:solidFill>
                <a:latin typeface="微軟正黑體" panose="020B0604030504040204" pitchFamily="34" charset="-120"/>
                <a:ea typeface="微軟正黑體" panose="020B0604030504040204" pitchFamily="34" charset="-120"/>
              </a:rPr>
              <a:t>條規定</a:t>
            </a:r>
            <a:r>
              <a:rPr lang="zh-TW" altLang="en-US" sz="2200" b="1" u="sng" dirty="0">
                <a:solidFill>
                  <a:srgbClr val="660033"/>
                </a:solidFill>
                <a:latin typeface="微軟正黑體" panose="020B0604030504040204" pitchFamily="34" charset="-120"/>
                <a:ea typeface="微軟正黑體" panose="020B0604030504040204" pitchFamily="34" charset="-120"/>
              </a:rPr>
              <a:t>甄選投資廠商</a:t>
            </a:r>
            <a:r>
              <a:rPr lang="zh-TW" altLang="en-US" sz="2200" b="1" dirty="0">
                <a:solidFill>
                  <a:srgbClr val="006699"/>
                </a:solidFill>
                <a:latin typeface="微軟正黑體" panose="020B0604030504040204" pitchFamily="34" charset="-120"/>
                <a:ea typeface="微軟正黑體" panose="020B0604030504040204" pitchFamily="34" charset="-120"/>
              </a:rPr>
              <a:t>者，以預估廠商興建、營運所需金額認定。</a:t>
            </a:r>
          </a:p>
          <a:p>
            <a:pPr marL="801688" lvl="1" indent="-520700" algn="just" eaLnBrk="1" hangingPunct="1">
              <a:lnSpc>
                <a:spcPts val="2600"/>
              </a:lnSpc>
              <a:buClr>
                <a:srgbClr val="006699"/>
              </a:buClr>
              <a:buSzPct val="75000"/>
              <a:defRPr/>
            </a:pPr>
            <a:r>
              <a:rPr lang="zh-TW" altLang="en-US" sz="2200" b="1" dirty="0">
                <a:solidFill>
                  <a:srgbClr val="0000FF"/>
                </a:solidFill>
                <a:latin typeface="微軟正黑體" panose="020B0604030504040204" pitchFamily="34" charset="-120"/>
                <a:ea typeface="微軟正黑體" panose="020B0604030504040204" pitchFamily="34" charset="-120"/>
              </a:rPr>
              <a:t>八、</a:t>
            </a:r>
            <a:r>
              <a:rPr lang="zh-TW" altLang="en-US" sz="2200" b="1" dirty="0">
                <a:solidFill>
                  <a:srgbClr val="006699"/>
                </a:solidFill>
                <a:latin typeface="微軟正黑體" panose="020B0604030504040204" pitchFamily="34" charset="-120"/>
                <a:ea typeface="微軟正黑體" panose="020B0604030504040204" pitchFamily="34" charset="-120"/>
              </a:rPr>
              <a:t>依本法第</a:t>
            </a:r>
            <a:r>
              <a:rPr lang="en-US" altLang="zh-TW" sz="2200" b="1" dirty="0">
                <a:solidFill>
                  <a:srgbClr val="006699"/>
                </a:solidFill>
                <a:latin typeface="微軟正黑體" panose="020B0604030504040204" pitchFamily="34" charset="-120"/>
                <a:ea typeface="微軟正黑體" panose="020B0604030504040204" pitchFamily="34" charset="-120"/>
              </a:rPr>
              <a:t>21</a:t>
            </a:r>
            <a:r>
              <a:rPr lang="zh-TW" altLang="en-US" sz="2200" b="1" dirty="0">
                <a:solidFill>
                  <a:srgbClr val="006699"/>
                </a:solidFill>
                <a:latin typeface="微軟正黑體" panose="020B0604030504040204" pitchFamily="34" charset="-120"/>
                <a:ea typeface="微軟正黑體" panose="020B0604030504040204" pitchFamily="34" charset="-120"/>
              </a:rPr>
              <a:t>條第</a:t>
            </a:r>
            <a:r>
              <a:rPr lang="en-US" altLang="zh-TW" sz="2200" b="1" dirty="0">
                <a:solidFill>
                  <a:srgbClr val="006699"/>
                </a:solidFill>
                <a:latin typeface="微軟正黑體" panose="020B0604030504040204" pitchFamily="34" charset="-120"/>
                <a:ea typeface="微軟正黑體" panose="020B0604030504040204" pitchFamily="34" charset="-120"/>
              </a:rPr>
              <a:t>1</a:t>
            </a:r>
            <a:r>
              <a:rPr lang="zh-TW" altLang="en-US" sz="2200" b="1" dirty="0">
                <a:solidFill>
                  <a:srgbClr val="006699"/>
                </a:solidFill>
                <a:latin typeface="微軟正黑體" panose="020B0604030504040204" pitchFamily="34" charset="-120"/>
                <a:ea typeface="微軟正黑體" panose="020B0604030504040204" pitchFamily="34" charset="-120"/>
              </a:rPr>
              <a:t>項規定</a:t>
            </a:r>
            <a:r>
              <a:rPr lang="zh-TW" altLang="en-US" sz="2200" b="1" u="sng" dirty="0">
                <a:solidFill>
                  <a:srgbClr val="660033"/>
                </a:solidFill>
                <a:latin typeface="微軟正黑體" panose="020B0604030504040204" pitchFamily="34" charset="-120"/>
                <a:ea typeface="微軟正黑體" panose="020B0604030504040204" pitchFamily="34" charset="-120"/>
              </a:rPr>
              <a:t>建立合格廠商名單</a:t>
            </a:r>
            <a:r>
              <a:rPr lang="zh-TW" altLang="en-US" sz="2200" b="1" dirty="0">
                <a:solidFill>
                  <a:srgbClr val="006699"/>
                </a:solidFill>
                <a:latin typeface="微軟正黑體" panose="020B0604030504040204" pitchFamily="34" charset="-120"/>
                <a:ea typeface="微軟正黑體" panose="020B0604030504040204" pitchFamily="34" charset="-120"/>
              </a:rPr>
              <a:t>，其預先辦理廠商資格審查階段，以該名單有效期內預估採購總額認定之；</a:t>
            </a:r>
            <a:r>
              <a:rPr lang="zh-TW" altLang="en-US" sz="2200" b="1" u="sng" dirty="0">
                <a:solidFill>
                  <a:srgbClr val="660033"/>
                </a:solidFill>
                <a:latin typeface="微軟正黑體" panose="020B0604030504040204" pitchFamily="34" charset="-120"/>
                <a:ea typeface="微軟正黑體" panose="020B0604030504040204" pitchFamily="34" charset="-120"/>
              </a:rPr>
              <a:t>邀請符合資格廠商</a:t>
            </a:r>
            <a:r>
              <a:rPr lang="zh-TW" altLang="en-US" sz="2200" b="1" dirty="0">
                <a:solidFill>
                  <a:srgbClr val="006699"/>
                </a:solidFill>
                <a:latin typeface="微軟正黑體" panose="020B0604030504040204" pitchFamily="34" charset="-120"/>
                <a:ea typeface="微軟正黑體" panose="020B0604030504040204" pitchFamily="34" charset="-120"/>
              </a:rPr>
              <a:t>投標階段，以邀請當次之採購預算金額認定之。</a:t>
            </a:r>
          </a:p>
          <a:p>
            <a:pPr marL="280988" lvl="1" algn="just" eaLnBrk="1" hangingPunct="1">
              <a:lnSpc>
                <a:spcPts val="2600"/>
              </a:lnSpc>
              <a:buClr>
                <a:srgbClr val="006699"/>
              </a:buClr>
              <a:buSzPct val="75000"/>
              <a:defRPr/>
            </a:pPr>
            <a:r>
              <a:rPr lang="zh-TW" altLang="en-US" sz="2200" b="1" dirty="0">
                <a:solidFill>
                  <a:srgbClr val="0000FF"/>
                </a:solidFill>
                <a:latin typeface="微軟正黑體" panose="020B0604030504040204" pitchFamily="34" charset="-120"/>
                <a:ea typeface="微軟正黑體" panose="020B0604030504040204" pitchFamily="34" charset="-120"/>
              </a:rPr>
              <a:t>九、</a:t>
            </a:r>
            <a:r>
              <a:rPr lang="zh-TW" altLang="en-US" sz="2200" b="1" dirty="0">
                <a:solidFill>
                  <a:srgbClr val="006699"/>
                </a:solidFill>
                <a:latin typeface="微軟正黑體" panose="020B0604030504040204" pitchFamily="34" charset="-120"/>
                <a:ea typeface="微軟正黑體" panose="020B0604030504040204" pitchFamily="34" charset="-120"/>
              </a:rPr>
              <a:t>廠商報價金額包括機關支出及收入者，</a:t>
            </a:r>
            <a:r>
              <a:rPr lang="zh-TW" altLang="en-US" sz="2200" b="1" u="sng" dirty="0">
                <a:solidFill>
                  <a:srgbClr val="660033"/>
                </a:solidFill>
                <a:latin typeface="微軟正黑體" panose="020B0604030504040204" pitchFamily="34" charset="-120"/>
                <a:ea typeface="微軟正黑體" panose="020B0604030504040204" pitchFamily="34" charset="-120"/>
              </a:rPr>
              <a:t>以支出所需金額</a:t>
            </a:r>
            <a:r>
              <a:rPr lang="zh-TW" altLang="en-US" sz="2200" b="1" dirty="0">
                <a:solidFill>
                  <a:srgbClr val="006699"/>
                </a:solidFill>
                <a:latin typeface="微軟正黑體" panose="020B0604030504040204" pitchFamily="34" charset="-120"/>
                <a:ea typeface="微軟正黑體" panose="020B0604030504040204" pitchFamily="34" charset="-120"/>
              </a:rPr>
              <a:t>認定之。</a:t>
            </a:r>
          </a:p>
          <a:p>
            <a:pPr marL="801688" lvl="1" indent="-520700" algn="just" eaLnBrk="1" hangingPunct="1">
              <a:lnSpc>
                <a:spcPts val="2600"/>
              </a:lnSpc>
              <a:buClr>
                <a:srgbClr val="0000FF"/>
              </a:buClr>
              <a:buSzPct val="75000"/>
              <a:defRPr/>
            </a:pPr>
            <a:r>
              <a:rPr lang="zh-TW" altLang="en-US" sz="2200" b="1" dirty="0">
                <a:solidFill>
                  <a:srgbClr val="0000FF"/>
                </a:solidFill>
                <a:latin typeface="微軟正黑體" panose="020B0604030504040204" pitchFamily="34" charset="-120"/>
                <a:ea typeface="微軟正黑體" panose="020B0604030504040204" pitchFamily="34" charset="-120"/>
              </a:rPr>
              <a:t>十、</a:t>
            </a:r>
            <a:r>
              <a:rPr lang="zh-TW" altLang="en-US" sz="2200" b="1" dirty="0">
                <a:solidFill>
                  <a:srgbClr val="006699"/>
                </a:solidFill>
                <a:latin typeface="微軟正黑體" panose="020B0604030504040204" pitchFamily="34" charset="-120"/>
                <a:ea typeface="微軟正黑體" panose="020B0604030504040204" pitchFamily="34" charset="-120"/>
              </a:rPr>
              <a:t>機關以提供財物或權利之使用為對價，而無其他支出者，以該</a:t>
            </a:r>
            <a:r>
              <a:rPr lang="zh-TW" altLang="en-US" sz="2200" b="1" u="sng" dirty="0">
                <a:solidFill>
                  <a:srgbClr val="660033"/>
                </a:solidFill>
                <a:latin typeface="微軟正黑體" panose="020B0604030504040204" pitchFamily="34" charset="-120"/>
                <a:ea typeface="微軟正黑體" panose="020B0604030504040204" pitchFamily="34" charset="-120"/>
              </a:rPr>
              <a:t>財物或權利之使用價值</a:t>
            </a:r>
            <a:r>
              <a:rPr lang="zh-TW" altLang="en-US" sz="2200" b="1" dirty="0">
                <a:solidFill>
                  <a:srgbClr val="006699"/>
                </a:solidFill>
                <a:latin typeface="微軟正黑體" panose="020B0604030504040204" pitchFamily="34" charset="-120"/>
                <a:ea typeface="微軟正黑體" panose="020B0604030504040204" pitchFamily="34" charset="-120"/>
              </a:rPr>
              <a:t>認定之。</a:t>
            </a:r>
          </a:p>
        </p:txBody>
      </p:sp>
    </p:spTree>
    <p:extLst>
      <p:ext uri="{BB962C8B-B14F-4D97-AF65-F5344CB8AC3E}">
        <p14:creationId xmlns:p14="http://schemas.microsoft.com/office/powerpoint/2010/main" val="35208408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136396" y="684576"/>
            <a:ext cx="747252" cy="212520"/>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50</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3455876" y="414546"/>
            <a:ext cx="3096344" cy="540060"/>
          </a:xfrm>
        </p:spPr>
        <p:txBody>
          <a:bodyPr wrap="square" lIns="91440" tIns="45720" rIns="91440" bIns="45720" numCol="1" anchorCtr="0" compatLnSpc="1">
            <a:prstTxWarp prst="textNoShape">
              <a:avLst/>
            </a:prstTxWarp>
            <a:noAutofit/>
          </a:bodyPr>
          <a:lstStyle/>
          <a:p>
            <a:pPr eaLnBrk="1" hangingPunct="1">
              <a:defRPr/>
            </a:pPr>
            <a:r>
              <a:rPr lang="zh-TW" altLang="en-US" b="1" cap="none" smtClean="0">
                <a:solidFill>
                  <a:srgbClr val="7030A0"/>
                </a:solidFill>
                <a:effectLst/>
                <a:latin typeface="微軟正黑體" panose="020B0604030504040204" pitchFamily="34" charset="-120"/>
              </a:rPr>
              <a:t>規格審查時機</a:t>
            </a:r>
            <a:endParaRPr lang="zh-TW" altLang="en-US" b="1" cap="none">
              <a:solidFill>
                <a:srgbClr val="7030A0"/>
              </a:solidFill>
              <a:effectLst/>
              <a:latin typeface="微軟正黑體" panose="020B0604030504040204" pitchFamily="34" charset="-120"/>
              <a:ea typeface="微軟正黑體" panose="020B0604030504040204" pitchFamily="34" charset="-120"/>
            </a:endParaRPr>
          </a:p>
        </p:txBody>
      </p:sp>
      <p:sp>
        <p:nvSpPr>
          <p:cNvPr id="5" name="Rectangle 11"/>
          <p:cNvSpPr>
            <a:spLocks noChangeArrowheads="1"/>
          </p:cNvSpPr>
          <p:nvPr/>
        </p:nvSpPr>
        <p:spPr bwMode="auto">
          <a:xfrm>
            <a:off x="1187625" y="3356992"/>
            <a:ext cx="576063" cy="2340260"/>
          </a:xfrm>
          <a:prstGeom prst="rect">
            <a:avLst/>
          </a:prstGeom>
          <a:blipFill>
            <a:blip r:embed="rId3"/>
            <a:tile tx="0" ty="0" sx="100000" sy="100000" flip="none" algn="tl"/>
          </a:blip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800" b="1" smtClean="0">
                <a:solidFill>
                  <a:srgbClr val="FFFF00"/>
                </a:solidFill>
                <a:latin typeface="微軟正黑體" panose="020B0604030504040204" pitchFamily="34" charset="-120"/>
                <a:ea typeface="微軟正黑體" panose="020B0604030504040204" pitchFamily="34" charset="-120"/>
              </a:rPr>
              <a:t>細則第</a:t>
            </a:r>
            <a:r>
              <a:rPr lang="en-US" altLang="zh-TW" sz="2600" b="1" spc="-100" smtClean="0">
                <a:solidFill>
                  <a:srgbClr val="FFFF00"/>
                </a:solidFill>
                <a:latin typeface="微軟正黑體" panose="020B0604030504040204" pitchFamily="34" charset="-120"/>
                <a:ea typeface="微軟正黑體" panose="020B0604030504040204" pitchFamily="34" charset="-120"/>
              </a:rPr>
              <a:t>25</a:t>
            </a:r>
            <a:r>
              <a:rPr lang="zh-TW" altLang="en-US" sz="2800" b="1" smtClean="0">
                <a:solidFill>
                  <a:srgbClr val="FFFF00"/>
                </a:solidFill>
                <a:latin typeface="微軟正黑體" panose="020B0604030504040204" pitchFamily="34" charset="-120"/>
                <a:ea typeface="微軟正黑體" panose="020B0604030504040204" pitchFamily="34" charset="-120"/>
              </a:rPr>
              <a:t>條</a:t>
            </a:r>
            <a:endParaRPr lang="zh-TW" altLang="en-US" sz="2800" b="1" dirty="0">
              <a:solidFill>
                <a:srgbClr val="FFFF00"/>
              </a:solidFill>
              <a:latin typeface="微軟正黑體" panose="020B0604030504040204" pitchFamily="34" charset="-120"/>
              <a:ea typeface="微軟正黑體" panose="020B0604030504040204" pitchFamily="34" charset="-120"/>
            </a:endParaRPr>
          </a:p>
        </p:txBody>
      </p:sp>
      <p:graphicFrame>
        <p:nvGraphicFramePr>
          <p:cNvPr id="6" name="資料庫圖表 5"/>
          <p:cNvGraphicFramePr/>
          <p:nvPr>
            <p:extLst/>
          </p:nvPr>
        </p:nvGraphicFramePr>
        <p:xfrm>
          <a:off x="1331640" y="2348880"/>
          <a:ext cx="7236804" cy="41764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11"/>
          <p:cNvSpPr>
            <a:spLocks noChangeArrowheads="1"/>
          </p:cNvSpPr>
          <p:nvPr/>
        </p:nvSpPr>
        <p:spPr bwMode="auto">
          <a:xfrm>
            <a:off x="287524" y="1185128"/>
            <a:ext cx="8596124" cy="911724"/>
          </a:xfrm>
          <a:prstGeom prst="rect">
            <a:avLst/>
          </a:prstGeom>
          <a:blipFill>
            <a:blip r:embed="rId9"/>
            <a:tile tx="0" ty="0" sx="100000" sy="100000" flip="none" algn="tl"/>
          </a:blip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700" b="1" smtClean="0">
                <a:solidFill>
                  <a:prstClr val="black"/>
                </a:solidFill>
                <a:latin typeface="微軟正黑體" panose="020B0604030504040204" pitchFamily="34" charset="-120"/>
                <a:ea typeface="微軟正黑體" panose="020B0604030504040204" pitchFamily="34" charset="-120"/>
              </a:rPr>
              <a:t>細則第</a:t>
            </a:r>
            <a:r>
              <a:rPr lang="en-US" altLang="zh-TW" sz="2700" b="1" smtClean="0">
                <a:solidFill>
                  <a:prstClr val="black"/>
                </a:solidFill>
                <a:latin typeface="微軟正黑體" panose="020B0604030504040204" pitchFamily="34" charset="-120"/>
                <a:ea typeface="微軟正黑體" panose="020B0604030504040204" pitchFamily="34" charset="-120"/>
              </a:rPr>
              <a:t>25</a:t>
            </a:r>
            <a:r>
              <a:rPr lang="zh-TW" altLang="en-US" sz="2700" b="1" smtClean="0">
                <a:solidFill>
                  <a:prstClr val="black"/>
                </a:solidFill>
                <a:latin typeface="微軟正黑體" panose="020B0604030504040204" pitchFamily="34" charset="-120"/>
                <a:ea typeface="微軟正黑體" panose="020B0604030504040204" pitchFamily="34" charset="-120"/>
              </a:rPr>
              <a:t>條第</a:t>
            </a:r>
            <a:r>
              <a:rPr lang="en-US" altLang="zh-TW" sz="2700" b="1" smtClean="0">
                <a:solidFill>
                  <a:prstClr val="black"/>
                </a:solidFill>
                <a:latin typeface="微軟正黑體" panose="020B0604030504040204" pitchFamily="34" charset="-120"/>
                <a:ea typeface="微軟正黑體" panose="020B0604030504040204" pitchFamily="34" charset="-120"/>
              </a:rPr>
              <a:t>1</a:t>
            </a:r>
            <a:r>
              <a:rPr lang="zh-TW" altLang="en-US" sz="2700" b="1" smtClean="0">
                <a:solidFill>
                  <a:prstClr val="black"/>
                </a:solidFill>
                <a:latin typeface="微軟正黑體" panose="020B0604030504040204" pitchFamily="34" charset="-120"/>
                <a:ea typeface="微軟正黑體" panose="020B0604030504040204" pitchFamily="34" charset="-120"/>
              </a:rPr>
              <a:t>項：</a:t>
            </a:r>
            <a:r>
              <a:rPr lang="zh-TW" altLang="en-US" sz="2700" b="1">
                <a:solidFill>
                  <a:srgbClr val="C00000"/>
                </a:solidFill>
                <a:latin typeface="微軟正黑體" panose="020B0604030504040204" pitchFamily="34" charset="-120"/>
                <a:ea typeface="微軟正黑體" panose="020B0604030504040204" pitchFamily="34" charset="-120"/>
              </a:rPr>
              <a:t>同等</a:t>
            </a:r>
            <a:r>
              <a:rPr lang="zh-TW" altLang="en-US" sz="2700" b="1" smtClean="0">
                <a:solidFill>
                  <a:srgbClr val="C00000"/>
                </a:solidFill>
                <a:latin typeface="微軟正黑體" panose="020B0604030504040204" pitchFamily="34" charset="-120"/>
                <a:ea typeface="微軟正黑體" panose="020B0604030504040204" pitchFamily="34" charset="-120"/>
              </a:rPr>
              <a:t>品</a:t>
            </a:r>
            <a:r>
              <a:rPr lang="zh-TW" altLang="en-US" sz="2700" b="1" smtClean="0">
                <a:solidFill>
                  <a:srgbClr val="0000FF"/>
                </a:solidFill>
                <a:latin typeface="微軟正黑體" panose="020B0604030504040204" pitchFamily="34" charset="-120"/>
                <a:ea typeface="微軟正黑體" panose="020B0604030504040204" pitchFamily="34" charset="-120"/>
              </a:rPr>
              <a:t>指</a:t>
            </a:r>
            <a:r>
              <a:rPr lang="zh-TW" altLang="en-US" sz="2700" b="1" u="heavy">
                <a:solidFill>
                  <a:srgbClr val="0000FF"/>
                </a:solidFill>
                <a:uFill>
                  <a:solidFill>
                    <a:srgbClr val="C00000"/>
                  </a:solidFill>
                </a:uFill>
                <a:latin typeface="微軟正黑體" panose="020B0604030504040204" pitchFamily="34" charset="-120"/>
                <a:ea typeface="微軟正黑體" panose="020B0604030504040204" pitchFamily="34" charset="-120"/>
              </a:rPr>
              <a:t>經機關審查</a:t>
            </a:r>
            <a:r>
              <a:rPr lang="zh-TW" altLang="en-US" sz="2700" b="1">
                <a:solidFill>
                  <a:srgbClr val="0000FF"/>
                </a:solidFill>
                <a:latin typeface="微軟正黑體" panose="020B0604030504040204" pitchFamily="34" charset="-120"/>
                <a:ea typeface="微軟正黑體" panose="020B0604030504040204" pitchFamily="34" charset="-120"/>
              </a:rPr>
              <a:t>認定，其</a:t>
            </a:r>
            <a:r>
              <a:rPr lang="zh-TW" altLang="en-US" sz="2700" b="1" u="heavy">
                <a:solidFill>
                  <a:srgbClr val="0000FF"/>
                </a:solidFill>
                <a:uFill>
                  <a:solidFill>
                    <a:srgbClr val="C00000"/>
                  </a:solidFill>
                </a:uFill>
                <a:latin typeface="微軟正黑體" panose="020B0604030504040204" pitchFamily="34" charset="-120"/>
                <a:ea typeface="微軟正黑體" panose="020B0604030504040204" pitchFamily="34" charset="-120"/>
              </a:rPr>
              <a:t>功能</a:t>
            </a:r>
            <a:r>
              <a:rPr lang="zh-TW" altLang="en-US" sz="2700" b="1">
                <a:solidFill>
                  <a:srgbClr val="0000FF"/>
                </a:solidFill>
                <a:latin typeface="微軟正黑體" panose="020B0604030504040204" pitchFamily="34" charset="-120"/>
                <a:ea typeface="微軟正黑體" panose="020B0604030504040204" pitchFamily="34" charset="-120"/>
              </a:rPr>
              <a:t>、</a:t>
            </a:r>
            <a:r>
              <a:rPr lang="zh-TW" altLang="en-US" sz="2700" b="1" u="heavy">
                <a:solidFill>
                  <a:srgbClr val="0000FF"/>
                </a:solidFill>
                <a:uFill>
                  <a:solidFill>
                    <a:srgbClr val="C00000"/>
                  </a:solidFill>
                </a:uFill>
                <a:latin typeface="微軟正黑體" panose="020B0604030504040204" pitchFamily="34" charset="-120"/>
                <a:ea typeface="微軟正黑體" panose="020B0604030504040204" pitchFamily="34" charset="-120"/>
              </a:rPr>
              <a:t>效益</a:t>
            </a:r>
            <a:r>
              <a:rPr lang="zh-TW" altLang="en-US" sz="2700" b="1">
                <a:solidFill>
                  <a:srgbClr val="0000FF"/>
                </a:solidFill>
                <a:latin typeface="微軟正黑體" panose="020B0604030504040204" pitchFamily="34" charset="-120"/>
                <a:ea typeface="微軟正黑體" panose="020B0604030504040204" pitchFamily="34" charset="-120"/>
              </a:rPr>
              <a:t>、</a:t>
            </a:r>
            <a:r>
              <a:rPr lang="zh-TW" altLang="en-US" sz="2700" b="1" u="heavy">
                <a:solidFill>
                  <a:srgbClr val="0000FF"/>
                </a:solidFill>
                <a:uFill>
                  <a:solidFill>
                    <a:srgbClr val="C00000"/>
                  </a:solidFill>
                </a:uFill>
                <a:latin typeface="微軟正黑體" panose="020B0604030504040204" pitchFamily="34" charset="-120"/>
                <a:ea typeface="微軟正黑體" panose="020B0604030504040204" pitchFamily="34" charset="-120"/>
              </a:rPr>
              <a:t>標準</a:t>
            </a:r>
            <a:r>
              <a:rPr lang="zh-TW" altLang="en-US" sz="2700" b="1">
                <a:solidFill>
                  <a:srgbClr val="0000FF"/>
                </a:solidFill>
                <a:latin typeface="微軟正黑體" panose="020B0604030504040204" pitchFamily="34" charset="-120"/>
                <a:ea typeface="微軟正黑體" panose="020B0604030504040204" pitchFamily="34" charset="-120"/>
              </a:rPr>
              <a:t>或</a:t>
            </a:r>
            <a:r>
              <a:rPr lang="zh-TW" altLang="en-US" sz="2700" b="1" u="heavy">
                <a:solidFill>
                  <a:srgbClr val="0000FF"/>
                </a:solidFill>
                <a:uFill>
                  <a:solidFill>
                    <a:srgbClr val="C00000"/>
                  </a:solidFill>
                </a:uFill>
                <a:latin typeface="微軟正黑體" panose="020B0604030504040204" pitchFamily="34" charset="-120"/>
                <a:ea typeface="微軟正黑體" panose="020B0604030504040204" pitchFamily="34" charset="-120"/>
              </a:rPr>
              <a:t>特性不低於招標文件</a:t>
            </a:r>
            <a:r>
              <a:rPr lang="zh-TW" altLang="en-US" sz="2700" b="1">
                <a:solidFill>
                  <a:srgbClr val="0000FF"/>
                </a:solidFill>
                <a:latin typeface="微軟正黑體" panose="020B0604030504040204" pitchFamily="34" charset="-120"/>
                <a:ea typeface="微軟正黑體" panose="020B0604030504040204" pitchFamily="34" charset="-120"/>
              </a:rPr>
              <a:t>所要求或提及者。</a:t>
            </a:r>
            <a:endParaRPr lang="zh-TW" altLang="en-US" sz="2700" b="1" dirty="0">
              <a:solidFill>
                <a:srgbClr val="0000FF"/>
              </a:solidFill>
              <a:latin typeface="微軟正黑體" panose="020B0604030504040204" pitchFamily="34" charset="-120"/>
              <a:ea typeface="微軟正黑體" panose="020B0604030504040204" pitchFamily="34" charset="-120"/>
            </a:endParaRPr>
          </a:p>
        </p:txBody>
      </p:sp>
      <p:sp>
        <p:nvSpPr>
          <p:cNvPr id="8" name="Rectangle 11"/>
          <p:cNvSpPr>
            <a:spLocks noChangeArrowheads="1"/>
          </p:cNvSpPr>
          <p:nvPr/>
        </p:nvSpPr>
        <p:spPr bwMode="auto">
          <a:xfrm>
            <a:off x="2303748" y="2636912"/>
            <a:ext cx="576063" cy="1260140"/>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b="1" smtClean="0">
                <a:solidFill>
                  <a:prstClr val="white"/>
                </a:solidFill>
                <a:latin typeface="微軟正黑體" panose="020B0604030504040204" pitchFamily="34" charset="-120"/>
                <a:ea typeface="微軟正黑體" panose="020B0604030504040204" pitchFamily="34" charset="-120"/>
              </a:rPr>
              <a:t>第</a:t>
            </a:r>
            <a:r>
              <a:rPr lang="zh-TW" altLang="en-US" b="1" spc="-100" smtClean="0">
                <a:solidFill>
                  <a:prstClr val="white"/>
                </a:solidFill>
                <a:latin typeface="微軟正黑體" panose="020B0604030504040204" pitchFamily="34" charset="-120"/>
                <a:ea typeface="微軟正黑體" panose="020B0604030504040204" pitchFamily="34" charset="-120"/>
              </a:rPr>
              <a:t>２</a:t>
            </a:r>
            <a:r>
              <a:rPr lang="zh-TW" altLang="en-US" b="1">
                <a:solidFill>
                  <a:prstClr val="white"/>
                </a:solidFill>
                <a:latin typeface="微軟正黑體" panose="020B0604030504040204" pitchFamily="34" charset="-120"/>
                <a:ea typeface="微軟正黑體" panose="020B0604030504040204" pitchFamily="34" charset="-120"/>
              </a:rPr>
              <a:t>項</a:t>
            </a:r>
            <a:endParaRPr lang="zh-TW" altLang="en-US" b="1" dirty="0">
              <a:solidFill>
                <a:prstClr val="white"/>
              </a:solidFill>
              <a:latin typeface="微軟正黑體" panose="020B0604030504040204" pitchFamily="34" charset="-120"/>
              <a:ea typeface="微軟正黑體" panose="020B0604030504040204" pitchFamily="34" charset="-120"/>
            </a:endParaRPr>
          </a:p>
        </p:txBody>
      </p:sp>
      <p:sp>
        <p:nvSpPr>
          <p:cNvPr id="9" name="Rectangle 11"/>
          <p:cNvSpPr>
            <a:spLocks noChangeArrowheads="1"/>
          </p:cNvSpPr>
          <p:nvPr/>
        </p:nvSpPr>
        <p:spPr bwMode="auto">
          <a:xfrm>
            <a:off x="2339753" y="4941168"/>
            <a:ext cx="576063" cy="1260140"/>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b="1" smtClean="0">
                <a:solidFill>
                  <a:prstClr val="white"/>
                </a:solidFill>
                <a:latin typeface="微軟正黑體" panose="020B0604030504040204" pitchFamily="34" charset="-120"/>
                <a:ea typeface="微軟正黑體" panose="020B0604030504040204" pitchFamily="34" charset="-120"/>
              </a:rPr>
              <a:t>第</a:t>
            </a:r>
            <a:r>
              <a:rPr lang="zh-TW" altLang="en-US" b="1" spc="-100" smtClean="0">
                <a:solidFill>
                  <a:prstClr val="white"/>
                </a:solidFill>
                <a:latin typeface="微軟正黑體" panose="020B0604030504040204" pitchFamily="34" charset="-120"/>
                <a:ea typeface="微軟正黑體" panose="020B0604030504040204" pitchFamily="34" charset="-120"/>
              </a:rPr>
              <a:t>３</a:t>
            </a:r>
            <a:r>
              <a:rPr lang="zh-TW" altLang="en-US" b="1" smtClean="0">
                <a:solidFill>
                  <a:prstClr val="white"/>
                </a:solidFill>
                <a:latin typeface="微軟正黑體" panose="020B0604030504040204" pitchFamily="34" charset="-120"/>
                <a:ea typeface="微軟正黑體" panose="020B0604030504040204" pitchFamily="34" charset="-120"/>
              </a:rPr>
              <a:t>項</a:t>
            </a:r>
            <a:endParaRPr lang="zh-TW" altLang="en-US" b="1" dirty="0">
              <a:solidFill>
                <a:prstClr val="white"/>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0486238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052AA34-A868-40CC-9D2E-1B7257DAE380}" type="slidenum">
              <a:rPr lang="en-US" altLang="zh-TW" sz="1400" smtClean="0">
                <a:solidFill>
                  <a:srgbClr val="AD1F1F"/>
                </a:solidFill>
                <a:latin typeface="Times New Roman" panose="02020603050405020304" pitchFamily="18" charset="0"/>
              </a:rPr>
              <a:pPr>
                <a:spcBef>
                  <a:spcPct val="0"/>
                </a:spcBef>
                <a:buClrTx/>
                <a:buSzTx/>
                <a:buFontTx/>
                <a:buNone/>
                <a:defRPr/>
              </a:pPr>
              <a:t>51</a:t>
            </a:fld>
            <a:endParaRPr lang="en-US" altLang="zh-TW" sz="140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03DA55E2-C140-4416-9EC5-294A025A9E9C}"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51</a:t>
            </a:fld>
            <a:endParaRPr kumimoji="0" lang="en-US" altLang="zh-TW" sz="14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8" name="Rectangle 2"/>
          <p:cNvSpPr>
            <a:spLocks noChangeArrowheads="1"/>
          </p:cNvSpPr>
          <p:nvPr/>
        </p:nvSpPr>
        <p:spPr bwMode="auto">
          <a:xfrm>
            <a:off x="251520" y="431688"/>
            <a:ext cx="4104456" cy="526232"/>
          </a:xfrm>
          <a:prstGeom prst="rect">
            <a:avLst/>
          </a:prstGeom>
          <a:blipFill>
            <a:blip r:embed="rId3"/>
            <a:tile tx="0" ty="0" sx="100000" sy="100000" flip="none" algn="tl"/>
          </a:blipFill>
          <a:ln>
            <a:noFill/>
          </a:ln>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algn="ctr" eaLnBrk="1" hangingPunct="1">
              <a:defRPr/>
            </a:pPr>
            <a:r>
              <a:rPr kumimoji="0" lang="zh-TW" altLang="en-US" b="1">
                <a:solidFill>
                  <a:prstClr val="black"/>
                </a:solidFill>
                <a:latin typeface="微軟正黑體" panose="020B0604030504040204" pitchFamily="34" charset="-120"/>
                <a:ea typeface="微軟正黑體" panose="020B0604030504040204" pitchFamily="34" charset="-120"/>
              </a:rPr>
              <a:t>疑有綁規格情形</a:t>
            </a:r>
          </a:p>
        </p:txBody>
      </p:sp>
      <p:sp>
        <p:nvSpPr>
          <p:cNvPr id="7" name="Rectangle 11"/>
          <p:cNvSpPr>
            <a:spLocks noChangeArrowheads="1"/>
          </p:cNvSpPr>
          <p:nvPr/>
        </p:nvSpPr>
        <p:spPr bwMode="auto">
          <a:xfrm>
            <a:off x="395536" y="1064159"/>
            <a:ext cx="8280920" cy="4885121"/>
          </a:xfrm>
          <a:prstGeom prst="rect">
            <a:avLst/>
          </a:prstGeom>
          <a:noFill/>
          <a:ln w="9525">
            <a:noFill/>
            <a:miter lim="800000"/>
            <a:headEnd/>
            <a:tailEnd/>
          </a:ln>
          <a:effectLst/>
        </p:spPr>
        <p:txBody>
          <a:bodyPr/>
          <a:lstStyle/>
          <a:p>
            <a:pPr marL="987425" indent="-987425" algn="just">
              <a:defRPr/>
            </a:pPr>
            <a:r>
              <a:rPr lang="zh-TW" altLang="en-US" sz="2800" b="1">
                <a:solidFill>
                  <a:srgbClr val="800000"/>
                </a:solidFill>
                <a:latin typeface="微軟正黑體" panose="020B0604030504040204" pitchFamily="34" charset="-120"/>
                <a:ea typeface="微軟正黑體" panose="020B0604030504040204" pitchFamily="34" charset="-120"/>
                <a:cs typeface="Times New Roman" panose="02020603050405020304" pitchFamily="18" charset="0"/>
              </a:rPr>
              <a:t>例三：</a:t>
            </a:r>
            <a:endParaRPr lang="en-US" altLang="zh-TW" sz="2800" b="1">
              <a:solidFill>
                <a:srgbClr val="80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just">
              <a:defRPr/>
            </a:pPr>
            <a:r>
              <a:rPr lang="zh-TW" altLang="en-US"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rPr>
              <a:t>遮陽捲簾防火性符合美國</a:t>
            </a:r>
            <a:r>
              <a:rPr lang="en-US" altLang="zh-TW"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rPr>
              <a:t>NFPA-701</a:t>
            </a:r>
            <a:r>
              <a:rPr lang="zh-TW" altLang="en-US"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rPr>
              <a:t>及內政部消防署防焰測試標準，既已要求符合消防署防焰標準，為何又要求符合</a:t>
            </a:r>
            <a:r>
              <a:rPr lang="zh-TW" altLang="en-US" sz="2800" b="1" u="sng">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美國</a:t>
            </a:r>
            <a:r>
              <a:rPr lang="en-US" altLang="zh-TW" sz="2800" b="1" u="sng">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NFPA-701</a:t>
            </a:r>
            <a:r>
              <a:rPr lang="en-US" altLang="zh-TW"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rPr>
              <a:t>美國消防協會公佈之防焰測試標準</a:t>
            </a:r>
            <a:r>
              <a:rPr lang="en-US" altLang="zh-TW"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987425" indent="-987425" algn="just">
              <a:spcBef>
                <a:spcPts val="1800"/>
              </a:spcBef>
              <a:defRPr/>
            </a:pPr>
            <a:r>
              <a:rPr lang="zh-TW" altLang="en-US" sz="2800" b="1">
                <a:solidFill>
                  <a:srgbClr val="800000"/>
                </a:solidFill>
                <a:latin typeface="微軟正黑體" panose="020B0604030504040204" pitchFamily="34" charset="-120"/>
                <a:ea typeface="微軟正黑體" panose="020B0604030504040204" pitchFamily="34" charset="-120"/>
                <a:cs typeface="Times New Roman" panose="02020603050405020304" pitchFamily="18" charset="0"/>
              </a:rPr>
              <a:t>例四：</a:t>
            </a:r>
            <a:endParaRPr lang="en-US" altLang="zh-TW" sz="2800" b="1">
              <a:solidFill>
                <a:srgbClr val="80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just">
              <a:defRPr/>
            </a:pPr>
            <a:r>
              <a:rPr lang="zh-TW" altLang="en-US"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rPr>
              <a:t>圖號</a:t>
            </a:r>
            <a:r>
              <a:rPr lang="en-US" altLang="zh-TW"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rPr>
              <a:t>L5-1~3</a:t>
            </a:r>
            <a:r>
              <a:rPr lang="zh-TW" altLang="en-US"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rPr>
              <a:t>要求休閒座椅、欄杆棧道及涼亭之塑木材料除需提出檢測試驗機構檢驗合格證書外，並需提出通過</a:t>
            </a:r>
            <a:r>
              <a:rPr lang="zh-TW" altLang="en-US" sz="2800" b="1" u="sng">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歐盟（</a:t>
            </a:r>
            <a:r>
              <a:rPr lang="en-US" altLang="zh-TW" sz="2800" b="1" u="sng">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CE</a:t>
            </a:r>
            <a:r>
              <a:rPr lang="zh-TW" altLang="en-US" sz="2800" b="1" u="sng">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800" b="1" u="sng">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EN14041-2004</a:t>
            </a:r>
            <a:r>
              <a:rPr lang="zh-TW" altLang="en-US" sz="2800" b="1" u="sng">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品質認證</a:t>
            </a:r>
            <a:r>
              <a:rPr lang="zh-TW" altLang="en-US" sz="2800" b="1">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rPr>
              <a:t>核可證書。</a:t>
            </a:r>
            <a:endParaRPr lang="zh-TW" altLang="en-US" sz="2800" b="1" dirty="0">
              <a:solidFill>
                <a:srgbClr val="000066"/>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4924828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F1686CF7-2054-494A-A3F1-929F392EFD6F}" type="slidenum">
              <a:rPr lang="en-US" altLang="zh-TW" sz="1400" smtClean="0">
                <a:solidFill>
                  <a:srgbClr val="AD1F1F"/>
                </a:solidFill>
                <a:latin typeface="Times New Roman" panose="02020603050405020304" pitchFamily="18" charset="0"/>
              </a:rPr>
              <a:pPr>
                <a:spcBef>
                  <a:spcPct val="0"/>
                </a:spcBef>
                <a:buClrTx/>
                <a:buSzTx/>
                <a:buFontTx/>
                <a:buNone/>
                <a:defRPr/>
              </a:pPr>
              <a:t>52</a:t>
            </a:fld>
            <a:endParaRPr lang="en-US" altLang="zh-TW" sz="1400" smtClean="0">
              <a:solidFill>
                <a:srgbClr val="AD1F1F"/>
              </a:solidFill>
              <a:latin typeface="Times New Roman" panose="02020603050405020304" pitchFamily="18" charset="0"/>
            </a:endParaRPr>
          </a:p>
        </p:txBody>
      </p:sp>
      <p:sp>
        <p:nvSpPr>
          <p:cNvPr id="2" name="書卷 (水平) 1"/>
          <p:cNvSpPr/>
          <p:nvPr/>
        </p:nvSpPr>
        <p:spPr>
          <a:xfrm>
            <a:off x="1835150" y="2347913"/>
            <a:ext cx="5724525" cy="1873250"/>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600" b="1" smtClean="0">
                <a:solidFill>
                  <a:srgbClr val="000099"/>
                </a:solidFill>
                <a:latin typeface="微軟正黑體" panose="020B0604030504040204" pitchFamily="34" charset="-120"/>
              </a:rPr>
              <a:t>合理等</a:t>
            </a:r>
            <a:r>
              <a:rPr lang="zh-TW" altLang="en-US" sz="3600" b="1">
                <a:solidFill>
                  <a:srgbClr val="000099"/>
                </a:solidFill>
                <a:latin typeface="微軟正黑體" panose="020B0604030504040204" pitchFamily="34" charset="-120"/>
              </a:rPr>
              <a:t>標</a:t>
            </a:r>
            <a:r>
              <a:rPr lang="zh-TW" altLang="en-US" sz="3600" b="1" smtClean="0">
                <a:solidFill>
                  <a:srgbClr val="000099"/>
                </a:solidFill>
                <a:latin typeface="微軟正黑體" panose="020B0604030504040204" pitchFamily="34" charset="-120"/>
              </a:rPr>
              <a:t>期 </a:t>
            </a:r>
            <a:r>
              <a:rPr lang="en-US" altLang="zh-TW" sz="3600" b="1" smtClean="0">
                <a:solidFill>
                  <a:srgbClr val="C00000"/>
                </a:solidFill>
                <a:latin typeface="微軟正黑體" panose="020B0604030504040204" pitchFamily="34" charset="-120"/>
              </a:rPr>
              <a:t>v.s.</a:t>
            </a:r>
            <a:r>
              <a:rPr lang="en-US" altLang="zh-TW" sz="3600" b="1" smtClean="0">
                <a:solidFill>
                  <a:srgbClr val="000099"/>
                </a:solidFill>
                <a:latin typeface="微軟正黑體" panose="020B0604030504040204" pitchFamily="34" charset="-120"/>
              </a:rPr>
              <a:t> </a:t>
            </a:r>
            <a:r>
              <a:rPr lang="zh-TW" altLang="en-US" sz="3600" b="1" smtClean="0">
                <a:solidFill>
                  <a:srgbClr val="000099"/>
                </a:solidFill>
                <a:latin typeface="微軟正黑體" panose="020B0604030504040204" pitchFamily="34" charset="-120"/>
              </a:rPr>
              <a:t>投標</a:t>
            </a:r>
            <a:r>
              <a:rPr lang="zh-TW" altLang="en-US" sz="3600" b="1">
                <a:solidFill>
                  <a:srgbClr val="000099"/>
                </a:solidFill>
                <a:latin typeface="微軟正黑體" panose="020B0604030504040204" pitchFamily="34" charset="-120"/>
              </a:rPr>
              <a:t>意願</a:t>
            </a:r>
            <a:endParaRPr lang="zh-TW" altLang="en-US" sz="3600" b="1" dirty="0">
              <a:solidFill>
                <a:srgbClr val="000099"/>
              </a:solidFill>
              <a:latin typeface="微軟正黑體" panose="020B0604030504040204" pitchFamily="34" charset="-120"/>
            </a:endParaRPr>
          </a:p>
        </p:txBody>
      </p:sp>
    </p:spTree>
    <p:extLst>
      <p:ext uri="{BB962C8B-B14F-4D97-AF65-F5344CB8AC3E}">
        <p14:creationId xmlns:p14="http://schemas.microsoft.com/office/powerpoint/2010/main" val="37055025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a:xfrm>
            <a:off x="8229600" y="6477000"/>
            <a:ext cx="762000" cy="381000"/>
          </a:xfrm>
        </p:spPr>
        <p:txBody>
          <a:bodyPr/>
          <a:lstStyle/>
          <a:p>
            <a:pPr>
              <a:defRPr/>
            </a:pPr>
            <a:fld id="{CEDBF080-2439-46AB-9D26-5910A8C1A38D}" type="slidenum">
              <a:rPr lang="en-US" altLang="zh-TW" sz="1800" smtClean="0">
                <a:solidFill>
                  <a:srgbClr val="080808"/>
                </a:solidFill>
              </a:rPr>
              <a:pPr>
                <a:defRPr/>
              </a:pPr>
              <a:t>53</a:t>
            </a:fld>
            <a:endParaRPr lang="en-US" altLang="zh-TW" sz="1800">
              <a:solidFill>
                <a:srgbClr val="080808"/>
              </a:solidFill>
            </a:endParaRPr>
          </a:p>
        </p:txBody>
      </p:sp>
      <p:sp>
        <p:nvSpPr>
          <p:cNvPr id="6" name="Rectangle 2"/>
          <p:cNvSpPr>
            <a:spLocks noChangeArrowheads="1"/>
          </p:cNvSpPr>
          <p:nvPr/>
        </p:nvSpPr>
        <p:spPr bwMode="auto">
          <a:xfrm>
            <a:off x="468313" y="404813"/>
            <a:ext cx="5111799"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200" b="1">
                <a:solidFill>
                  <a:srgbClr val="003399"/>
                </a:solidFill>
                <a:latin typeface="微軟正黑體" panose="020B0604030504040204" pitchFamily="34" charset="-120"/>
                <a:ea typeface="微軟正黑體" panose="020B0604030504040204" pitchFamily="34" charset="-120"/>
              </a:rPr>
              <a:t>技術</a:t>
            </a:r>
            <a:r>
              <a:rPr kumimoji="0" lang="zh-TW" altLang="en-US" sz="3200" b="1" smtClean="0">
                <a:solidFill>
                  <a:srgbClr val="003399"/>
                </a:solidFill>
                <a:latin typeface="微軟正黑體" panose="020B0604030504040204" pitchFamily="34" charset="-120"/>
                <a:ea typeface="微軟正黑體" panose="020B0604030504040204" pitchFamily="34" charset="-120"/>
              </a:rPr>
              <a:t>服務訂定合理等標期</a:t>
            </a:r>
            <a:endParaRPr kumimoji="0" lang="zh-TW" altLang="en-US" sz="3200" b="1">
              <a:solidFill>
                <a:srgbClr val="003399"/>
              </a:solidFill>
              <a:latin typeface="微軟正黑體" panose="020B0604030504040204" pitchFamily="34" charset="-120"/>
              <a:ea typeface="微軟正黑體" panose="020B0604030504040204" pitchFamily="34" charset="-120"/>
            </a:endParaRPr>
          </a:p>
        </p:txBody>
      </p:sp>
      <p:sp>
        <p:nvSpPr>
          <p:cNvPr id="9" name="Text Box 4"/>
          <p:cNvSpPr txBox="1">
            <a:spLocks noChangeArrowheads="1"/>
          </p:cNvSpPr>
          <p:nvPr/>
        </p:nvSpPr>
        <p:spPr bwMode="auto">
          <a:xfrm>
            <a:off x="107504" y="1268760"/>
            <a:ext cx="8712200" cy="4632037"/>
          </a:xfrm>
          <a:prstGeom prst="rect">
            <a:avLst/>
          </a:prstGeom>
          <a:noFill/>
          <a:ln w="9525">
            <a:noFill/>
            <a:miter lim="800000"/>
            <a:headEnd/>
            <a:tailEnd/>
          </a:ln>
        </p:spPr>
        <p:txBody>
          <a:bodyPr>
            <a:spAutoFit/>
          </a:bodyPr>
          <a:lstStyle>
            <a:lvl1pPr eaLnBrk="0" hangingPunct="0">
              <a:defRPr kumimoji="1" sz="2400">
                <a:solidFill>
                  <a:schemeClr val="tx1"/>
                </a:solidFill>
                <a:latin typeface="Times New Roman" pitchFamily="18" charset="0"/>
                <a:ea typeface="新細明體" charset="-120"/>
              </a:defRPr>
            </a:lvl1pPr>
            <a:lvl2pPr marL="536575" indent="-282575" eaLnBrk="0" hangingPunct="0">
              <a:defRPr kumimoji="1" sz="2400">
                <a:solidFill>
                  <a:schemeClr val="tx1"/>
                </a:solidFill>
                <a:latin typeface="Times New Roman" pitchFamily="18" charset="0"/>
                <a:ea typeface="新細明體" charset="-120"/>
              </a:defRPr>
            </a:lvl2pPr>
            <a:lvl3pPr marL="987425" indent="-144463"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10000"/>
              </a:spcBef>
              <a:buClr>
                <a:prstClr val="black"/>
              </a:buClr>
              <a:buFont typeface="Wingdings" pitchFamily="2" charset="2"/>
              <a:buChar char="l"/>
              <a:defRPr/>
            </a:pPr>
            <a:r>
              <a:rPr lang="zh-TW" altLang="en-US" sz="2800" b="1">
                <a:solidFill>
                  <a:srgbClr val="0000FF"/>
                </a:solidFill>
                <a:latin typeface="微軟正黑體" panose="020B0604030504040204" pitchFamily="34" charset="-120"/>
                <a:ea typeface="微軟正黑體" panose="020B0604030504040204" pitchFamily="34" charset="-120"/>
              </a:rPr>
              <a:t>招標期限標準第</a:t>
            </a:r>
            <a:r>
              <a:rPr lang="en-US" altLang="zh-TW" sz="2800" b="1">
                <a:solidFill>
                  <a:srgbClr val="0000FF"/>
                </a:solidFill>
                <a:latin typeface="微軟正黑體" panose="020B0604030504040204" pitchFamily="34" charset="-120"/>
                <a:ea typeface="微軟正黑體" panose="020B0604030504040204" pitchFamily="34" charset="-120"/>
              </a:rPr>
              <a:t>2</a:t>
            </a:r>
            <a:r>
              <a:rPr lang="zh-TW" altLang="en-US" sz="2800" b="1">
                <a:solidFill>
                  <a:srgbClr val="0000FF"/>
                </a:solidFill>
                <a:latin typeface="微軟正黑體" panose="020B0604030504040204" pitchFamily="34" charset="-120"/>
                <a:ea typeface="微軟正黑體" panose="020B0604030504040204" pitchFamily="34" charset="-120"/>
              </a:rPr>
              <a:t>條第</a:t>
            </a:r>
            <a:r>
              <a:rPr lang="en-US" altLang="zh-TW" sz="2800" b="1">
                <a:solidFill>
                  <a:srgbClr val="0000FF"/>
                </a:solidFill>
                <a:latin typeface="微軟正黑體" panose="020B0604030504040204" pitchFamily="34" charset="-120"/>
                <a:ea typeface="微軟正黑體" panose="020B0604030504040204" pitchFamily="34" charset="-120"/>
              </a:rPr>
              <a:t>1</a:t>
            </a:r>
            <a:r>
              <a:rPr lang="zh-TW" altLang="en-US" sz="2800" b="1">
                <a:solidFill>
                  <a:srgbClr val="0000FF"/>
                </a:solidFill>
                <a:latin typeface="微軟正黑體" panose="020B0604030504040204" pitchFamily="34" charset="-120"/>
                <a:ea typeface="微軟正黑體" panose="020B0604030504040204" pitchFamily="34" charset="-120"/>
              </a:rPr>
              <a:t>項</a:t>
            </a:r>
          </a:p>
          <a:p>
            <a:pPr marL="254000" lvl="1" indent="639763" algn="just" eaLnBrk="1" hangingPunct="1">
              <a:buClr>
                <a:srgbClr val="0000FF"/>
              </a:buClr>
              <a:defRPr/>
            </a:pPr>
            <a:r>
              <a:rPr lang="zh-TW" altLang="en-US" sz="2800" b="1">
                <a:solidFill>
                  <a:srgbClr val="006600"/>
                </a:solidFill>
                <a:latin typeface="微軟正黑體" panose="020B0604030504040204" pitchFamily="34" charset="-120"/>
                <a:ea typeface="微軟正黑體" panose="020B0604030504040204" pitchFamily="34" charset="-120"/>
              </a:rPr>
              <a:t>機關辦理公開招標，其公告自刊登政府採購公報日起至截止投標日止之</a:t>
            </a:r>
            <a:r>
              <a:rPr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等標期</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應視案件性質與廠商準備及遞送投標文件所需時間合理訂定之</a:t>
            </a:r>
            <a:r>
              <a:rPr lang="zh-TW" altLang="en-US" sz="2800" b="1">
                <a:solidFill>
                  <a:srgbClr val="006600"/>
                </a:solidFill>
                <a:latin typeface="微軟正黑體" panose="020B0604030504040204" pitchFamily="34" charset="-120"/>
                <a:ea typeface="微軟正黑體" panose="020B0604030504040204" pitchFamily="34" charset="-120"/>
              </a:rPr>
              <a:t>。</a:t>
            </a:r>
            <a:endParaRPr lang="en-US" altLang="zh-TW" sz="2800" b="1">
              <a:solidFill>
                <a:srgbClr val="006600"/>
              </a:solidFill>
              <a:latin typeface="微軟正黑體" panose="020B0604030504040204" pitchFamily="34" charset="-120"/>
              <a:ea typeface="微軟正黑體" panose="020B0604030504040204" pitchFamily="34" charset="-120"/>
            </a:endParaRPr>
          </a:p>
          <a:p>
            <a:pPr algn="just" eaLnBrk="1" hangingPunct="1">
              <a:spcBef>
                <a:spcPts val="1800"/>
              </a:spcBef>
              <a:buClr>
                <a:prstClr val="black"/>
              </a:buClr>
              <a:buFont typeface="Wingdings" pitchFamily="2" charset="2"/>
              <a:buChar char="l"/>
              <a:defRPr/>
            </a:pPr>
            <a:r>
              <a:rPr lang="zh-TW" altLang="en-US" sz="2800" b="1">
                <a:solidFill>
                  <a:srgbClr val="0000FF"/>
                </a:solidFill>
                <a:latin typeface="微軟正黑體" panose="020B0604030504040204" pitchFamily="34" charset="-120"/>
                <a:ea typeface="微軟正黑體" panose="020B0604030504040204" pitchFamily="34" charset="-120"/>
              </a:rPr>
              <a:t>招標期限標準第</a:t>
            </a:r>
            <a:r>
              <a:rPr lang="en-US" altLang="zh-TW" sz="2800" b="1">
                <a:solidFill>
                  <a:srgbClr val="0000FF"/>
                </a:solidFill>
                <a:latin typeface="微軟正黑體" panose="020B0604030504040204" pitchFamily="34" charset="-120"/>
                <a:ea typeface="微軟正黑體" panose="020B0604030504040204" pitchFamily="34" charset="-120"/>
              </a:rPr>
              <a:t>7</a:t>
            </a:r>
            <a:r>
              <a:rPr lang="zh-TW" altLang="en-US" sz="2800" b="1">
                <a:solidFill>
                  <a:srgbClr val="0000FF"/>
                </a:solidFill>
                <a:latin typeface="微軟正黑體" panose="020B0604030504040204" pitchFamily="34" charset="-120"/>
                <a:ea typeface="微軟正黑體" panose="020B0604030504040204" pitchFamily="34" charset="-120"/>
              </a:rPr>
              <a:t>條</a:t>
            </a:r>
          </a:p>
          <a:p>
            <a:pPr marL="254000" lvl="1" indent="639763" algn="just" eaLnBrk="1" hangingPunct="1">
              <a:buClr>
                <a:srgbClr val="0000FF"/>
              </a:buClr>
              <a:defRPr/>
            </a:pPr>
            <a:r>
              <a:rPr lang="zh-TW" altLang="en-US" sz="2800" b="1">
                <a:solidFill>
                  <a:srgbClr val="006600"/>
                </a:solidFill>
                <a:latin typeface="微軟正黑體" panose="020B0604030504040204" pitchFamily="34" charset="-120"/>
                <a:ea typeface="微軟正黑體" panose="020B0604030504040204" pitchFamily="34" charset="-120"/>
              </a:rPr>
              <a:t>機關於等標期截止前變更或補充招標文件內容者，應視需要延長等標期。</a:t>
            </a:r>
            <a:endParaRPr lang="en-US" altLang="zh-TW" sz="2800" b="1">
              <a:solidFill>
                <a:srgbClr val="006600"/>
              </a:solidFill>
              <a:latin typeface="微軟正黑體" panose="020B0604030504040204" pitchFamily="34" charset="-120"/>
              <a:ea typeface="微軟正黑體" panose="020B0604030504040204" pitchFamily="34" charset="-120"/>
            </a:endParaRPr>
          </a:p>
          <a:p>
            <a:pPr marL="254000" lvl="1" indent="639763" algn="just" eaLnBrk="1" hangingPunct="1">
              <a:buClr>
                <a:srgbClr val="0000FF"/>
              </a:buClr>
              <a:defRPr/>
            </a:pPr>
            <a:r>
              <a:rPr lang="zh-TW" altLang="en-US" sz="2800" b="1">
                <a:solidFill>
                  <a:srgbClr val="006600"/>
                </a:solidFill>
                <a:latin typeface="微軟正黑體" panose="020B0604030504040204" pitchFamily="34" charset="-120"/>
                <a:ea typeface="微軟正黑體" panose="020B0604030504040204" pitchFamily="34" charset="-120"/>
              </a:rPr>
              <a:t>前項</a:t>
            </a:r>
            <a:r>
              <a:rPr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變更或補充</a:t>
            </a:r>
            <a:r>
              <a:rPr lang="zh-TW" altLang="en-US" sz="2800" b="1">
                <a:solidFill>
                  <a:srgbClr val="006600"/>
                </a:solidFill>
                <a:latin typeface="微軟正黑體" panose="020B0604030504040204" pitchFamily="34" charset="-120"/>
                <a:ea typeface="微軟正黑體" panose="020B0604030504040204" pitchFamily="34" charset="-120"/>
              </a:rPr>
              <a:t>，其</a:t>
            </a:r>
            <a:r>
              <a:rPr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非屬重大改變</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且於原定截止日前五日公告</a:t>
            </a:r>
            <a:r>
              <a:rPr lang="zh-TW" altLang="en-US" sz="2800" b="1">
                <a:solidFill>
                  <a:srgbClr val="006600"/>
                </a:solidFill>
                <a:latin typeface="微軟正黑體" panose="020B0604030504040204" pitchFamily="34" charset="-120"/>
                <a:ea typeface="微軟正黑體" panose="020B0604030504040204" pitchFamily="34" charset="-120"/>
              </a:rPr>
              <a:t>或書面通知各廠商</a:t>
            </a:r>
            <a:r>
              <a:rPr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者</a:t>
            </a:r>
            <a:r>
              <a:rPr lang="zh-TW" altLang="en-US" sz="2800" b="1">
                <a:solidFill>
                  <a:srgbClr val="006600"/>
                </a:solidFill>
                <a:latin typeface="微軟正黑體" panose="020B0604030504040204" pitchFamily="34" charset="-120"/>
                <a:ea typeface="微軟正黑體" panose="020B0604030504040204" pitchFamily="34" charset="-120"/>
              </a:rPr>
              <a:t>，</a:t>
            </a:r>
            <a:r>
              <a:rPr lang="zh-TW" altLang="en-US" sz="2800" b="1" u="heavy">
                <a:solidFill>
                  <a:srgbClr val="000099"/>
                </a:solidFill>
                <a:uFill>
                  <a:solidFill>
                    <a:srgbClr val="C00000"/>
                  </a:solidFill>
                </a:uFill>
                <a:latin typeface="微軟正黑體" panose="020B0604030504040204" pitchFamily="34" charset="-120"/>
                <a:ea typeface="微軟正黑體" panose="020B0604030504040204" pitchFamily="34" charset="-120"/>
              </a:rPr>
              <a:t>得免延長</a:t>
            </a:r>
            <a:r>
              <a:rPr lang="zh-TW" altLang="en-US" sz="2800" b="1">
                <a:solidFill>
                  <a:srgbClr val="006600"/>
                </a:solidFill>
                <a:latin typeface="微軟正黑體" panose="020B0604030504040204" pitchFamily="34" charset="-120"/>
                <a:ea typeface="微軟正黑體" panose="020B0604030504040204" pitchFamily="34" charset="-120"/>
              </a:rPr>
              <a:t>等標期。</a:t>
            </a:r>
          </a:p>
        </p:txBody>
      </p:sp>
    </p:spTree>
    <p:extLst>
      <p:ext uri="{BB962C8B-B14F-4D97-AF65-F5344CB8AC3E}">
        <p14:creationId xmlns:p14="http://schemas.microsoft.com/office/powerpoint/2010/main" val="27059127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A99E50E-AC2A-4043-A910-B79F96DED03A}" type="slidenum">
              <a:rPr lang="en-US" altLang="zh-TW" sz="1400" smtClean="0">
                <a:solidFill>
                  <a:srgbClr val="AD1F1F"/>
                </a:solidFill>
                <a:latin typeface="Times New Roman" panose="02020603050405020304" pitchFamily="18" charset="0"/>
              </a:rPr>
              <a:pPr>
                <a:spcBef>
                  <a:spcPct val="0"/>
                </a:spcBef>
                <a:buClrTx/>
                <a:buSzTx/>
                <a:buFontTx/>
                <a:buNone/>
                <a:defRPr/>
              </a:pPr>
              <a:t>54</a:t>
            </a:fld>
            <a:endParaRPr lang="en-US" altLang="zh-TW" sz="1400">
              <a:solidFill>
                <a:srgbClr val="AD1F1F"/>
              </a:solidFill>
              <a:latin typeface="Times New Roman" panose="02020603050405020304" pitchFamily="18" charset="0"/>
            </a:endParaRPr>
          </a:p>
        </p:txBody>
      </p:sp>
      <p:sp>
        <p:nvSpPr>
          <p:cNvPr id="98315" name="Rectangle 11">
            <a:extLst>
              <a:ext uri="{FF2B5EF4-FFF2-40B4-BE49-F238E27FC236}"/>
            </a:extLst>
          </p:cNvPr>
          <p:cNvSpPr>
            <a:spLocks noChangeArrowheads="1"/>
          </p:cNvSpPr>
          <p:nvPr/>
        </p:nvSpPr>
        <p:spPr bwMode="auto">
          <a:xfrm>
            <a:off x="251520" y="633028"/>
            <a:ext cx="8599747" cy="5892316"/>
          </a:xfrm>
          <a:prstGeom prst="rect">
            <a:avLst/>
          </a:prstGeom>
          <a:noFill/>
          <a:ln w="9525">
            <a:noFill/>
            <a:miter lim="800000"/>
            <a:headEnd/>
            <a:tailEnd/>
          </a:ln>
          <a:effectLst/>
        </p:spPr>
        <p:txBody>
          <a:bodyPr/>
          <a:lstStyle/>
          <a:p>
            <a:pPr algn="just" eaLnBrk="1" hangingPunct="1">
              <a:lnSpc>
                <a:spcPts val="3600"/>
              </a:lnSpc>
              <a:spcBef>
                <a:spcPts val="0"/>
              </a:spcBef>
              <a:buClr>
                <a:prstClr val="black"/>
              </a:buClr>
              <a:buSzPct val="75000"/>
              <a:defRPr/>
            </a:pPr>
            <a:r>
              <a:rPr lang="en-US" altLang="zh-TW" sz="2800" b="1">
                <a:solidFill>
                  <a:srgbClr val="0000FF"/>
                </a:solidFill>
                <a:latin typeface="微軟正黑體" panose="020B0604030504040204" pitchFamily="34" charset="-120"/>
                <a:ea typeface="微軟正黑體" panose="020B0604030504040204" pitchFamily="34" charset="-120"/>
              </a:rPr>
              <a:t>111</a:t>
            </a:r>
            <a:r>
              <a:rPr lang="zh-TW" altLang="en-US" sz="2800" b="1">
                <a:solidFill>
                  <a:srgbClr val="0000FF"/>
                </a:solidFill>
                <a:latin typeface="微軟正黑體" panose="020B0604030504040204" pitchFamily="34" charset="-120"/>
                <a:ea typeface="微軟正黑體" panose="020B0604030504040204" pitchFamily="34" charset="-120"/>
              </a:rPr>
              <a:t>年</a:t>
            </a:r>
            <a:r>
              <a:rPr lang="en-US" altLang="zh-TW" sz="2800" b="1">
                <a:solidFill>
                  <a:srgbClr val="0000FF"/>
                </a:solidFill>
                <a:latin typeface="微軟正黑體" panose="020B0604030504040204" pitchFamily="34" charset="-120"/>
                <a:ea typeface="微軟正黑體" panose="020B0604030504040204" pitchFamily="34" charset="-120"/>
              </a:rPr>
              <a:t>02</a:t>
            </a:r>
            <a:r>
              <a:rPr lang="zh-TW" altLang="en-US" sz="2800" b="1">
                <a:solidFill>
                  <a:srgbClr val="0000FF"/>
                </a:solidFill>
                <a:latin typeface="微軟正黑體" panose="020B0604030504040204" pitchFamily="34" charset="-120"/>
                <a:ea typeface="微軟正黑體" panose="020B0604030504040204" pitchFamily="34" charset="-120"/>
              </a:rPr>
              <a:t>月</a:t>
            </a:r>
            <a:r>
              <a:rPr lang="en-US" altLang="zh-TW" sz="2800" b="1">
                <a:solidFill>
                  <a:srgbClr val="0000FF"/>
                </a:solidFill>
                <a:latin typeface="微軟正黑體" panose="020B0604030504040204" pitchFamily="34" charset="-120"/>
                <a:ea typeface="微軟正黑體" panose="020B0604030504040204" pitchFamily="34" charset="-120"/>
              </a:rPr>
              <a:t>22</a:t>
            </a:r>
            <a:r>
              <a:rPr lang="zh-TW" altLang="en-US" sz="2800" b="1">
                <a:solidFill>
                  <a:srgbClr val="0000FF"/>
                </a:solidFill>
                <a:latin typeface="微軟正黑體" panose="020B0604030504040204" pitchFamily="34" charset="-120"/>
                <a:ea typeface="微軟正黑體" panose="020B0604030504040204" pitchFamily="34" charset="-120"/>
              </a:rPr>
              <a:t>日工程企字第</a:t>
            </a:r>
            <a:r>
              <a:rPr lang="en-US" altLang="zh-TW" sz="2800" b="1">
                <a:solidFill>
                  <a:srgbClr val="0000FF"/>
                </a:solidFill>
                <a:latin typeface="微軟正黑體" panose="020B0604030504040204" pitchFamily="34" charset="-120"/>
                <a:ea typeface="微軟正黑體" panose="020B0604030504040204" pitchFamily="34" charset="-120"/>
              </a:rPr>
              <a:t>1110002389</a:t>
            </a:r>
            <a:r>
              <a:rPr lang="zh-TW" altLang="en-US" sz="2800" b="1">
                <a:solidFill>
                  <a:srgbClr val="0000FF"/>
                </a:solidFill>
                <a:latin typeface="微軟正黑體" panose="020B0604030504040204" pitchFamily="34" charset="-120"/>
                <a:ea typeface="微軟正黑體" panose="020B0604030504040204" pitchFamily="34" charset="-120"/>
              </a:rPr>
              <a:t>號函</a:t>
            </a:r>
            <a:endParaRPr lang="en-US" altLang="zh-TW" sz="2800" b="1" dirty="0">
              <a:solidFill>
                <a:srgbClr val="C00000"/>
              </a:solidFill>
              <a:latin typeface="微軟正黑體" panose="020B0604030504040204" pitchFamily="34" charset="-120"/>
              <a:ea typeface="微軟正黑體" panose="020B0604030504040204" pitchFamily="34" charset="-120"/>
            </a:endParaRPr>
          </a:p>
          <a:p>
            <a:pPr marL="360363" lvl="1" indent="-360363" algn="just" eaLnBrk="1" hangingPunct="1">
              <a:spcBef>
                <a:spcPts val="0"/>
              </a:spcBef>
              <a:buClr>
                <a:srgbClr val="006600"/>
              </a:buClr>
              <a:buSzPct val="75000"/>
              <a:defRPr/>
            </a:pPr>
            <a:r>
              <a:rPr lang="zh-TW" altLang="en-US" sz="2800" b="1" spc="-100">
                <a:solidFill>
                  <a:srgbClr val="000099"/>
                </a:solidFill>
                <a:latin typeface="微軟正黑體" panose="020B0604030504040204" pitchFamily="34" charset="-120"/>
                <a:ea typeface="微軟正黑體" panose="020B0604030504040204" pitchFamily="34" charset="-120"/>
              </a:rPr>
              <a:t>一、據臺灣區綜合</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營造業同業公會反映</a:t>
            </a:r>
            <a:r>
              <a:rPr lang="zh-TW" altLang="en-US" sz="2800" b="1" spc="-100">
                <a:solidFill>
                  <a:srgbClr val="000099"/>
                </a:solidFill>
                <a:latin typeface="微軟正黑體" panose="020B0604030504040204" pitchFamily="34" charset="-120"/>
                <a:ea typeface="微軟正黑體" panose="020B0604030504040204" pitchFamily="34" charset="-120"/>
              </a:rPr>
              <a:t>，工程主辦機關辦理「</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未達公告金額之採購案</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等標期僅有</a:t>
            </a:r>
            <a:r>
              <a:rPr lang="en-US" altLang="zh-TW"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7</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日</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導致廠商備標不及錯失投標機會</a:t>
            </a:r>
            <a:r>
              <a:rPr lang="zh-TW" altLang="en-US" sz="2800" b="1" spc="-100">
                <a:solidFill>
                  <a:srgbClr val="000099"/>
                </a:solidFill>
                <a:latin typeface="微軟正黑體" panose="020B0604030504040204" pitchFamily="34" charset="-120"/>
                <a:ea typeface="微軟正黑體" panose="020B0604030504040204" pitchFamily="34" charset="-120"/>
              </a:rPr>
              <a:t>。</a:t>
            </a:r>
          </a:p>
          <a:p>
            <a:pPr marL="360363" lvl="1" indent="-360363" algn="just" eaLnBrk="1" hangingPunct="1">
              <a:spcBef>
                <a:spcPts val="0"/>
              </a:spcBef>
              <a:buClr>
                <a:srgbClr val="006600"/>
              </a:buClr>
              <a:buSzPct val="75000"/>
              <a:defRPr/>
            </a:pPr>
            <a:r>
              <a:rPr lang="zh-TW" altLang="en-US" sz="2800" b="1" spc="-100">
                <a:solidFill>
                  <a:srgbClr val="000099"/>
                </a:solidFill>
                <a:latin typeface="微軟正黑體" panose="020B0604030504040204" pitchFamily="34" charset="-120"/>
                <a:ea typeface="微軟正黑體" panose="020B0604030504040204" pitchFamily="34" charset="-120"/>
              </a:rPr>
              <a:t>二、</a:t>
            </a:r>
            <a:r>
              <a:rPr lang="zh-TW" altLang="en-US" sz="2800" b="1" spc="-100" smtClean="0">
                <a:solidFill>
                  <a:srgbClr val="000099"/>
                </a:solidFill>
                <a:latin typeface="微軟正黑體" panose="020B0604030504040204" pitchFamily="34" charset="-120"/>
                <a:ea typeface="微軟正黑體" panose="020B0604030504040204" pitchFamily="34" charset="-120"/>
              </a:rPr>
              <a:t>依採購法第</a:t>
            </a:r>
            <a:r>
              <a:rPr lang="en-US" altLang="zh-TW" sz="2800" b="1" spc="-100">
                <a:solidFill>
                  <a:srgbClr val="000099"/>
                </a:solidFill>
                <a:latin typeface="微軟正黑體" panose="020B0604030504040204" pitchFamily="34" charset="-120"/>
                <a:ea typeface="微軟正黑體" panose="020B0604030504040204" pitchFamily="34" charset="-120"/>
              </a:rPr>
              <a:t>28</a:t>
            </a:r>
            <a:r>
              <a:rPr lang="zh-TW" altLang="en-US" sz="2800" b="1" spc="-100">
                <a:solidFill>
                  <a:srgbClr val="000099"/>
                </a:solidFill>
                <a:latin typeface="微軟正黑體" panose="020B0604030504040204" pitchFamily="34" charset="-120"/>
                <a:ea typeface="微軟正黑體" panose="020B0604030504040204" pitchFamily="34" charset="-120"/>
              </a:rPr>
              <a:t>條第</a:t>
            </a:r>
            <a:r>
              <a:rPr lang="en-US" altLang="zh-TW" sz="2800" b="1" spc="-100">
                <a:solidFill>
                  <a:srgbClr val="000099"/>
                </a:solidFill>
                <a:latin typeface="微軟正黑體" panose="020B0604030504040204" pitchFamily="34" charset="-120"/>
                <a:ea typeface="微軟正黑體" panose="020B0604030504040204" pitchFamily="34" charset="-120"/>
              </a:rPr>
              <a:t>1</a:t>
            </a:r>
            <a:r>
              <a:rPr lang="zh-TW" altLang="en-US" sz="2800" b="1" spc="-100">
                <a:solidFill>
                  <a:srgbClr val="000099"/>
                </a:solidFill>
                <a:latin typeface="微軟正黑體" panose="020B0604030504040204" pitchFamily="34" charset="-120"/>
                <a:ea typeface="微軟正黑體" panose="020B0604030504040204" pitchFamily="34" charset="-120"/>
              </a:rPr>
              <a:t>項規定：</a:t>
            </a:r>
            <a:r>
              <a:rPr lang="zh-TW" altLang="en-US" sz="2800" b="1" spc="-100" smtClean="0">
                <a:solidFill>
                  <a:srgbClr val="000099"/>
                </a:solidFill>
                <a:latin typeface="微軟正黑體" panose="020B0604030504040204" pitchFamily="34" charset="-120"/>
                <a:ea typeface="微軟正黑體" panose="020B0604030504040204" pitchFamily="34" charset="-120"/>
              </a:rPr>
              <a:t>「</a:t>
            </a:r>
            <a:r>
              <a:rPr lang="en-US" altLang="zh-TW" sz="2800" b="1" spc="-100" smtClean="0">
                <a:solidFill>
                  <a:srgbClr val="000099"/>
                </a:solidFill>
                <a:latin typeface="微軟正黑體" panose="020B0604030504040204" pitchFamily="34" charset="-120"/>
                <a:ea typeface="微軟正黑體" panose="020B0604030504040204" pitchFamily="34" charset="-120"/>
              </a:rPr>
              <a:t>...</a:t>
            </a:r>
            <a:r>
              <a:rPr lang="zh-TW" altLang="en-US" sz="2800" b="1" spc="-100" smtClean="0">
                <a:solidFill>
                  <a:srgbClr val="000099"/>
                </a:solidFill>
                <a:latin typeface="微軟正黑體" panose="020B0604030504040204" pitchFamily="34" charset="-120"/>
                <a:ea typeface="微軟正黑體" panose="020B0604030504040204" pitchFamily="34" charset="-120"/>
              </a:rPr>
              <a:t>等</a:t>
            </a:r>
            <a:r>
              <a:rPr lang="zh-TW" altLang="en-US" sz="2800" b="1" spc="-100">
                <a:solidFill>
                  <a:srgbClr val="000099"/>
                </a:solidFill>
                <a:latin typeface="微軟正黑體" panose="020B0604030504040204" pitchFamily="34" charset="-120"/>
                <a:ea typeface="微軟正黑體" panose="020B0604030504040204" pitchFamily="34" charset="-120"/>
              </a:rPr>
              <a:t>標期，應訂定合理期限</a:t>
            </a:r>
            <a:r>
              <a:rPr lang="zh-TW" altLang="en-US" sz="2800" b="1" spc="-100" smtClean="0">
                <a:solidFill>
                  <a:srgbClr val="000099"/>
                </a:solidFill>
                <a:latin typeface="微軟正黑體" panose="020B0604030504040204" pitchFamily="34" charset="-120"/>
                <a:ea typeface="微軟正黑體" panose="020B0604030504040204" pitchFamily="34" charset="-120"/>
              </a:rPr>
              <a:t>。</a:t>
            </a:r>
            <a:r>
              <a:rPr lang="en-US" altLang="zh-TW" sz="2800" b="1" spc="-100" smtClean="0">
                <a:solidFill>
                  <a:srgbClr val="000099"/>
                </a:solidFill>
                <a:latin typeface="微軟正黑體" panose="020B0604030504040204" pitchFamily="34" charset="-120"/>
                <a:ea typeface="微軟正黑體" panose="020B0604030504040204" pitchFamily="34" charset="-120"/>
              </a:rPr>
              <a:t>...</a:t>
            </a:r>
            <a:r>
              <a:rPr lang="zh-TW" altLang="en-US" sz="2800" b="1" spc="-100" smtClean="0">
                <a:solidFill>
                  <a:srgbClr val="000099"/>
                </a:solidFill>
                <a:latin typeface="微軟正黑體" panose="020B0604030504040204" pitchFamily="34" charset="-120"/>
                <a:ea typeface="微軟正黑體" panose="020B0604030504040204" pitchFamily="34" charset="-120"/>
              </a:rPr>
              <a:t>。</a:t>
            </a:r>
            <a:r>
              <a:rPr lang="zh-TW" altLang="en-US" sz="2800" b="1" spc="-100">
                <a:solidFill>
                  <a:srgbClr val="000099"/>
                </a:solidFill>
                <a:latin typeface="微軟正黑體" panose="020B0604030504040204" pitchFamily="34" charset="-120"/>
                <a:ea typeface="微軟正黑體" panose="020B0604030504040204" pitchFamily="34" charset="-120"/>
              </a:rPr>
              <a:t>」，招標期限標準第</a:t>
            </a:r>
            <a:r>
              <a:rPr lang="en-US" altLang="zh-TW" sz="2800" b="1" spc="-100">
                <a:solidFill>
                  <a:srgbClr val="000099"/>
                </a:solidFill>
                <a:latin typeface="微軟正黑體" panose="020B0604030504040204" pitchFamily="34" charset="-120"/>
                <a:ea typeface="微軟正黑體" panose="020B0604030504040204" pitchFamily="34" charset="-120"/>
              </a:rPr>
              <a:t>2</a:t>
            </a:r>
            <a:r>
              <a:rPr lang="zh-TW" altLang="en-US" sz="2800" b="1" spc="-100">
                <a:solidFill>
                  <a:srgbClr val="000099"/>
                </a:solidFill>
                <a:latin typeface="微軟正黑體" panose="020B0604030504040204" pitchFamily="34" charset="-120"/>
                <a:ea typeface="微軟正黑體" panose="020B0604030504040204" pitchFamily="34" charset="-120"/>
              </a:rPr>
              <a:t>條第</a:t>
            </a:r>
            <a:r>
              <a:rPr lang="en-US" altLang="zh-TW" sz="2800" b="1" spc="-100">
                <a:solidFill>
                  <a:srgbClr val="000099"/>
                </a:solidFill>
                <a:latin typeface="微軟正黑體" panose="020B0604030504040204" pitchFamily="34" charset="-120"/>
                <a:ea typeface="微軟正黑體" panose="020B0604030504040204" pitchFamily="34" charset="-120"/>
              </a:rPr>
              <a:t>1</a:t>
            </a:r>
            <a:r>
              <a:rPr lang="zh-TW" altLang="en-US" sz="2800" b="1" spc="-100">
                <a:solidFill>
                  <a:srgbClr val="000099"/>
                </a:solidFill>
                <a:latin typeface="微軟正黑體" panose="020B0604030504040204" pitchFamily="34" charset="-120"/>
                <a:ea typeface="微軟正黑體" panose="020B0604030504040204" pitchFamily="34" charset="-120"/>
              </a:rPr>
              <a:t>項規定：「</a:t>
            </a:r>
            <a:r>
              <a:rPr lang="en-US" altLang="zh-TW" sz="2800" b="1" spc="-100">
                <a:solidFill>
                  <a:srgbClr val="000099"/>
                </a:solidFill>
                <a:latin typeface="微軟正黑體" panose="020B0604030504040204" pitchFamily="34" charset="-120"/>
                <a:ea typeface="微軟正黑體" panose="020B0604030504040204" pitchFamily="34" charset="-120"/>
              </a:rPr>
              <a:t>......</a:t>
            </a:r>
            <a:r>
              <a:rPr lang="zh-TW" altLang="en-US" sz="2800" b="1" spc="-100">
                <a:solidFill>
                  <a:srgbClr val="000099"/>
                </a:solidFill>
                <a:latin typeface="微軟正黑體" panose="020B0604030504040204" pitchFamily="34" charset="-120"/>
                <a:ea typeface="微軟正黑體" panose="020B0604030504040204" pitchFamily="34" charset="-120"/>
              </a:rPr>
              <a:t>等標期，應視案件性質與廠商準備及遞送投標文件所須時間合理訂定之。」</a:t>
            </a:r>
            <a:r>
              <a:rPr lang="zh-TW" altLang="en-US" sz="2800" b="1" spc="-100" smtClean="0">
                <a:solidFill>
                  <a:srgbClr val="000099"/>
                </a:solidFill>
                <a:latin typeface="微軟正黑體" panose="020B0604030504040204" pitchFamily="34" charset="-120"/>
                <a:ea typeface="微軟正黑體" panose="020B0604030504040204" pitchFamily="34" charset="-120"/>
              </a:rPr>
              <a:t>第</a:t>
            </a:r>
            <a:r>
              <a:rPr lang="en-US" altLang="zh-TW" sz="2800" b="1" spc="-100" smtClean="0">
                <a:solidFill>
                  <a:srgbClr val="000099"/>
                </a:solidFill>
                <a:latin typeface="微軟正黑體" panose="020B0604030504040204" pitchFamily="34" charset="-120"/>
                <a:ea typeface="微軟正黑體" panose="020B0604030504040204" pitchFamily="34" charset="-120"/>
              </a:rPr>
              <a:t>5</a:t>
            </a:r>
            <a:r>
              <a:rPr lang="zh-TW" altLang="en-US" sz="2800" b="1" spc="-100" smtClean="0">
                <a:solidFill>
                  <a:srgbClr val="000099"/>
                </a:solidFill>
                <a:latin typeface="微軟正黑體" panose="020B0604030504040204" pitchFamily="34" charset="-120"/>
                <a:ea typeface="微軟正黑體" panose="020B0604030504040204" pitchFamily="34" charset="-120"/>
              </a:rPr>
              <a:t>條</a:t>
            </a:r>
            <a:r>
              <a:rPr lang="zh-TW" altLang="en-US" sz="2800" b="1" spc="-100">
                <a:solidFill>
                  <a:srgbClr val="000099"/>
                </a:solidFill>
                <a:latin typeface="微軟正黑體" panose="020B0604030504040204" pitchFamily="34" charset="-120"/>
                <a:ea typeface="微軟正黑體" panose="020B0604030504040204" pitchFamily="34" charset="-120"/>
              </a:rPr>
              <a:t>規定：「機關依本法</a:t>
            </a:r>
            <a:r>
              <a:rPr lang="zh-TW" altLang="en-US" sz="2800" b="1" spc="-100" smtClean="0">
                <a:solidFill>
                  <a:srgbClr val="000099"/>
                </a:solidFill>
                <a:latin typeface="微軟正黑體" panose="020B0604030504040204" pitchFamily="34" charset="-120"/>
                <a:ea typeface="微軟正黑體" panose="020B0604030504040204" pitchFamily="34" charset="-120"/>
              </a:rPr>
              <a:t>第</a:t>
            </a:r>
            <a:r>
              <a:rPr lang="en-US" altLang="zh-TW" sz="2800" b="1" spc="-100" smtClean="0">
                <a:solidFill>
                  <a:srgbClr val="000099"/>
                </a:solidFill>
                <a:latin typeface="微軟正黑體" panose="020B0604030504040204" pitchFamily="34" charset="-120"/>
                <a:ea typeface="微軟正黑體" panose="020B0604030504040204" pitchFamily="34" charset="-120"/>
              </a:rPr>
              <a:t>49</a:t>
            </a:r>
            <a:r>
              <a:rPr lang="zh-TW" altLang="en-US" sz="2800" b="1" spc="-100" smtClean="0">
                <a:solidFill>
                  <a:srgbClr val="000099"/>
                </a:solidFill>
                <a:latin typeface="微軟正黑體" panose="020B0604030504040204" pitchFamily="34" charset="-120"/>
                <a:ea typeface="微軟正黑體" panose="020B0604030504040204" pitchFamily="34" charset="-120"/>
              </a:rPr>
              <a:t>條</a:t>
            </a:r>
            <a:r>
              <a:rPr lang="zh-TW" altLang="en-US" sz="2800" b="1" spc="-100">
                <a:solidFill>
                  <a:srgbClr val="000099"/>
                </a:solidFill>
                <a:latin typeface="微軟正黑體" panose="020B0604030504040204" pitchFamily="34" charset="-120"/>
                <a:ea typeface="微軟正黑體" panose="020B0604030504040204" pitchFamily="34" charset="-120"/>
              </a:rPr>
              <a:t>之規定公開徵求廠商之書面報價或企劃書者，其自，其自公告日起至截止收件日止之等標期，應訂定五日以上之合理期限。」</a:t>
            </a:r>
            <a:r>
              <a:rPr lang="zh-TW" altLang="en-US" sz="2800" b="1" spc="-100" smtClean="0">
                <a:solidFill>
                  <a:srgbClr val="000099"/>
                </a:solidFill>
                <a:latin typeface="微軟正黑體" panose="020B0604030504040204" pitchFamily="34" charset="-120"/>
                <a:ea typeface="微軟正黑體" panose="020B0604030504040204" pitchFamily="34" charset="-120"/>
              </a:rPr>
              <a:t>爰</a:t>
            </a:r>
            <a:r>
              <a:rPr lang="zh-TW" altLang="en-US" sz="2800" b="1" u="sng" spc="-100" smtClean="0">
                <a:solidFill>
                  <a:srgbClr val="000099"/>
                </a:solidFill>
                <a:uFill>
                  <a:solidFill>
                    <a:srgbClr val="C00000"/>
                  </a:solidFill>
                </a:uFill>
                <a:latin typeface="微軟正黑體" panose="020B0604030504040204" pitchFamily="34" charset="-120"/>
                <a:ea typeface="微軟正黑體" panose="020B0604030504040204" pitchFamily="34" charset="-120"/>
              </a:rPr>
              <a:t>等</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標</a:t>
            </a:r>
            <a:r>
              <a:rPr lang="zh-TW" altLang="en-US" sz="2800" b="1" u="sng" spc="-100" smtClean="0">
                <a:solidFill>
                  <a:srgbClr val="000099"/>
                </a:solidFill>
                <a:uFill>
                  <a:solidFill>
                    <a:srgbClr val="C00000"/>
                  </a:solidFill>
                </a:uFill>
                <a:latin typeface="微軟正黑體" panose="020B0604030504040204" pitchFamily="34" charset="-120"/>
                <a:ea typeface="微軟正黑體" panose="020B0604030504040204" pitchFamily="34" charset="-120"/>
              </a:rPr>
              <a:t>期應</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視採購個案之規模、複雜程度及性質，考量廠商準備及遞送投標文件所必須之時間，予以合理訂定，不得逕以下限期限訂之</a:t>
            </a:r>
            <a:r>
              <a:rPr lang="zh-TW" altLang="en-US" sz="2800" b="1" spc="-100" smtClean="0">
                <a:solidFill>
                  <a:srgbClr val="000099"/>
                </a:solidFill>
                <a:latin typeface="微軟正黑體" panose="020B0604030504040204" pitchFamily="34" charset="-120"/>
                <a:ea typeface="微軟正黑體" panose="020B0604030504040204" pitchFamily="34" charset="-120"/>
              </a:rPr>
              <a:t>。</a:t>
            </a:r>
            <a:endParaRPr lang="zh-TW" altLang="en-US" sz="2800" b="1" spc="-100" dirty="0">
              <a:solidFill>
                <a:srgbClr val="000099"/>
              </a:solidFill>
              <a:latin typeface="微軟正黑體" panose="020B0604030504040204" pitchFamily="34" charset="-120"/>
              <a:ea typeface="微軟正黑體" panose="020B0604030504040204" pitchFamily="34" charset="-120"/>
            </a:endParaRPr>
          </a:p>
        </p:txBody>
      </p:sp>
      <p:sp>
        <p:nvSpPr>
          <p:cNvPr id="5" name="Rectangle 2">
            <a:extLst>
              <a:ext uri="{FF2B5EF4-FFF2-40B4-BE49-F238E27FC236}"/>
            </a:extLst>
          </p:cNvPr>
          <p:cNvSpPr txBox="1">
            <a:spLocks noChangeArrowheads="1"/>
          </p:cNvSpPr>
          <p:nvPr/>
        </p:nvSpPr>
        <p:spPr>
          <a:xfrm>
            <a:off x="5580112" y="116632"/>
            <a:ext cx="3168352" cy="576064"/>
          </a:xfrm>
          <a:prstGeom prst="rect">
            <a:avLst/>
          </a:prstGeom>
        </p:spPr>
        <p:txBody>
          <a:bodyPr anchor="ctr">
            <a:normAutofit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lang="zh-TW" altLang="en-US" sz="3200" b="1" cap="none" smtClean="0">
                <a:solidFill>
                  <a:prstClr val="black"/>
                </a:solidFill>
                <a:effectLst/>
                <a:uFill>
                  <a:solidFill>
                    <a:srgbClr val="800000"/>
                  </a:solidFill>
                </a:uFill>
                <a:latin typeface="微軟正黑體" panose="020B0604030504040204" pitchFamily="34" charset="-120"/>
              </a:rPr>
              <a:t>合理訂定等標期</a:t>
            </a:r>
            <a:endParaRPr lang="zh-TW" altLang="en-US" sz="3200" b="1" cap="none" dirty="0">
              <a:solidFill>
                <a:prstClr val="black"/>
              </a:solidFill>
              <a:effectLst/>
              <a:latin typeface="微軟正黑體" panose="020B0604030504040204" pitchFamily="34" charset="-120"/>
            </a:endParaRPr>
          </a:p>
        </p:txBody>
      </p:sp>
    </p:spTree>
    <p:extLst>
      <p:ext uri="{BB962C8B-B14F-4D97-AF65-F5344CB8AC3E}">
        <p14:creationId xmlns:p14="http://schemas.microsoft.com/office/powerpoint/2010/main" val="11071421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A99E50E-AC2A-4043-A910-B79F96DED03A}" type="slidenum">
              <a:rPr lang="en-US" altLang="zh-TW" sz="1400" smtClean="0">
                <a:solidFill>
                  <a:srgbClr val="AD1F1F"/>
                </a:solidFill>
                <a:latin typeface="Times New Roman" panose="02020603050405020304" pitchFamily="18" charset="0"/>
              </a:rPr>
              <a:pPr>
                <a:spcBef>
                  <a:spcPct val="0"/>
                </a:spcBef>
                <a:buClrTx/>
                <a:buSzTx/>
                <a:buFontTx/>
                <a:buNone/>
                <a:defRPr/>
              </a:pPr>
              <a:t>55</a:t>
            </a:fld>
            <a:endParaRPr lang="en-US" altLang="zh-TW" sz="1400">
              <a:solidFill>
                <a:srgbClr val="AD1F1F"/>
              </a:solidFill>
              <a:latin typeface="Times New Roman" panose="02020603050405020304" pitchFamily="18" charset="0"/>
            </a:endParaRPr>
          </a:p>
        </p:txBody>
      </p:sp>
      <p:sp>
        <p:nvSpPr>
          <p:cNvPr id="98315" name="Rectangle 11">
            <a:extLst>
              <a:ext uri="{FF2B5EF4-FFF2-40B4-BE49-F238E27FC236}"/>
            </a:extLst>
          </p:cNvPr>
          <p:cNvSpPr>
            <a:spLocks noChangeArrowheads="1"/>
          </p:cNvSpPr>
          <p:nvPr/>
        </p:nvSpPr>
        <p:spPr bwMode="auto">
          <a:xfrm>
            <a:off x="251520" y="1160748"/>
            <a:ext cx="8599747" cy="4860540"/>
          </a:xfrm>
          <a:prstGeom prst="rect">
            <a:avLst/>
          </a:prstGeom>
          <a:noFill/>
          <a:ln w="9525">
            <a:noFill/>
            <a:miter lim="800000"/>
            <a:headEnd/>
            <a:tailEnd/>
          </a:ln>
          <a:effectLst/>
        </p:spPr>
        <p:txBody>
          <a:bodyPr/>
          <a:lstStyle/>
          <a:p>
            <a:pPr marL="360363" lvl="1" indent="-360363" algn="just" eaLnBrk="1" hangingPunct="1">
              <a:spcBef>
                <a:spcPts val="0"/>
              </a:spcBef>
              <a:buClr>
                <a:srgbClr val="006600"/>
              </a:buClr>
              <a:buSzPct val="75000"/>
              <a:defRPr/>
            </a:pPr>
            <a:r>
              <a:rPr lang="zh-TW" altLang="en-US" sz="2800" b="1" spc="-100" smtClean="0">
                <a:solidFill>
                  <a:srgbClr val="000099"/>
                </a:solidFill>
                <a:latin typeface="微軟正黑體" panose="020B0604030504040204" pitchFamily="34" charset="-120"/>
                <a:ea typeface="微軟正黑體" panose="020B0604030504040204" pitchFamily="34" charset="-120"/>
              </a:rPr>
              <a:t>三</a:t>
            </a:r>
            <a:r>
              <a:rPr lang="zh-TW" altLang="en-US" sz="2800" b="1" spc="-100">
                <a:solidFill>
                  <a:srgbClr val="000099"/>
                </a:solidFill>
                <a:latin typeface="微軟正黑體" panose="020B0604030504040204" pitchFamily="34" charset="-120"/>
                <a:ea typeface="微軟正黑體" panose="020B0604030504040204" pitchFamily="34" charset="-120"/>
              </a:rPr>
              <a:t>、另公告金額以上之工程採購，第</a:t>
            </a:r>
            <a:r>
              <a:rPr lang="en-US" altLang="zh-TW" sz="2800" b="1" spc="-100">
                <a:solidFill>
                  <a:srgbClr val="000099"/>
                </a:solidFill>
                <a:latin typeface="微軟正黑體" panose="020B0604030504040204" pitchFamily="34" charset="-120"/>
                <a:ea typeface="微軟正黑體" panose="020B0604030504040204" pitchFamily="34" charset="-120"/>
              </a:rPr>
              <a:t>1</a:t>
            </a:r>
            <a:r>
              <a:rPr lang="zh-TW" altLang="en-US" sz="2800" b="1" spc="-100">
                <a:solidFill>
                  <a:srgbClr val="000099"/>
                </a:solidFill>
                <a:latin typeface="微軟正黑體" panose="020B0604030504040204" pitchFamily="34" charset="-120"/>
                <a:ea typeface="微軟正黑體" panose="020B0604030504040204" pitchFamily="34" charset="-120"/>
              </a:rPr>
              <a:t>次公開招標因未達法定家數而流標，</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第</a:t>
            </a:r>
            <a:r>
              <a:rPr lang="en-US" altLang="zh-TW"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2</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次招標之等標期</a:t>
            </a:r>
            <a:r>
              <a:rPr lang="zh-TW" altLang="en-US" sz="2800" b="1" spc="-100">
                <a:solidFill>
                  <a:srgbClr val="000099"/>
                </a:solidFill>
                <a:latin typeface="微軟正黑體" panose="020B0604030504040204" pitchFamily="34" charset="-120"/>
                <a:ea typeface="微軟正黑體" panose="020B0604030504040204" pitchFamily="34" charset="-120"/>
              </a:rPr>
              <a:t>依採購法第</a:t>
            </a:r>
            <a:r>
              <a:rPr lang="en-US" altLang="zh-TW" sz="2800" b="1" spc="-100">
                <a:solidFill>
                  <a:srgbClr val="000099"/>
                </a:solidFill>
                <a:latin typeface="微軟正黑體" panose="020B0604030504040204" pitchFamily="34" charset="-120"/>
                <a:ea typeface="微軟正黑體" panose="020B0604030504040204" pitchFamily="34" charset="-120"/>
              </a:rPr>
              <a:t>48</a:t>
            </a:r>
            <a:r>
              <a:rPr lang="zh-TW" altLang="en-US" sz="2800" b="1" spc="-100">
                <a:solidFill>
                  <a:srgbClr val="000099"/>
                </a:solidFill>
                <a:latin typeface="微軟正黑體" panose="020B0604030504040204" pitchFamily="34" charset="-120"/>
                <a:ea typeface="微軟正黑體" panose="020B0604030504040204" pitchFamily="34" charset="-120"/>
              </a:rPr>
              <a:t>條第</a:t>
            </a:r>
            <a:r>
              <a:rPr lang="en-US" altLang="zh-TW" sz="2800" b="1" spc="-100">
                <a:solidFill>
                  <a:srgbClr val="000099"/>
                </a:solidFill>
                <a:latin typeface="微軟正黑體" panose="020B0604030504040204" pitchFamily="34" charset="-120"/>
                <a:ea typeface="微軟正黑體" panose="020B0604030504040204" pitchFamily="34" charset="-120"/>
              </a:rPr>
              <a:t>2</a:t>
            </a:r>
            <a:r>
              <a:rPr lang="zh-TW" altLang="en-US" sz="2800" b="1" spc="-100">
                <a:solidFill>
                  <a:srgbClr val="000099"/>
                </a:solidFill>
                <a:latin typeface="微軟正黑體" panose="020B0604030504040204" pitchFamily="34" charset="-120"/>
                <a:ea typeface="微軟正黑體" panose="020B0604030504040204" pitchFamily="34" charset="-120"/>
              </a:rPr>
              <a:t>項規定</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固得予縮短</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惟仍應考量廠商準備及遞送投標文件所必須之時間，合理訂定之</a:t>
            </a:r>
            <a:r>
              <a:rPr lang="zh-TW" altLang="en-US" sz="2800" b="1" spc="-100">
                <a:solidFill>
                  <a:srgbClr val="000099"/>
                </a:solidFill>
                <a:latin typeface="微軟正黑體" panose="020B0604030504040204" pitchFamily="34" charset="-120"/>
                <a:ea typeface="微軟正黑體" panose="020B0604030504040204" pitchFamily="34" charset="-120"/>
              </a:rPr>
              <a:t>，</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避免</a:t>
            </a:r>
            <a:r>
              <a:rPr lang="zh-TW" altLang="en-US" sz="2800" b="1" spc="-100">
                <a:solidFill>
                  <a:srgbClr val="000099"/>
                </a:solidFill>
                <a:latin typeface="微軟正黑體" panose="020B0604030504040204" pitchFamily="34" charset="-120"/>
                <a:ea typeface="微軟正黑體" panose="020B0604030504040204" pitchFamily="34" charset="-120"/>
              </a:rPr>
              <a:t>因等標期過短，致廠商不及備標及投標，而</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一再流標</a:t>
            </a:r>
            <a:r>
              <a:rPr lang="zh-TW" altLang="en-US" sz="2800" b="1" spc="-100" smtClean="0">
                <a:solidFill>
                  <a:srgbClr val="000099"/>
                </a:solidFill>
                <a:latin typeface="微軟正黑體" panose="020B0604030504040204" pitchFamily="34" charset="-120"/>
                <a:ea typeface="微軟正黑體" panose="020B0604030504040204" pitchFamily="34" charset="-120"/>
              </a:rPr>
              <a:t>。</a:t>
            </a:r>
            <a:endParaRPr lang="en-US" altLang="zh-TW" sz="2800" b="1" spc="-100" smtClean="0">
              <a:solidFill>
                <a:srgbClr val="000099"/>
              </a:solidFill>
              <a:latin typeface="微軟正黑體" panose="020B0604030504040204" pitchFamily="34" charset="-120"/>
              <a:ea typeface="微軟正黑體" panose="020B0604030504040204" pitchFamily="34" charset="-120"/>
            </a:endParaRPr>
          </a:p>
          <a:p>
            <a:pPr marL="360363" lvl="1" indent="-360363" algn="just" eaLnBrk="1" hangingPunct="1">
              <a:spcBef>
                <a:spcPts val="0"/>
              </a:spcBef>
              <a:buClr>
                <a:srgbClr val="006600"/>
              </a:buClr>
              <a:buSzPct val="75000"/>
              <a:defRPr/>
            </a:pPr>
            <a:endParaRPr lang="en-US" altLang="zh-TW" sz="2800" b="1" spc="-100">
              <a:solidFill>
                <a:srgbClr val="000099"/>
              </a:solidFill>
              <a:latin typeface="微軟正黑體" panose="020B0604030504040204" pitchFamily="34" charset="-120"/>
              <a:ea typeface="微軟正黑體" panose="020B0604030504040204" pitchFamily="34" charset="-120"/>
            </a:endParaRPr>
          </a:p>
          <a:p>
            <a:pPr marL="360363" lvl="1" indent="-360363" algn="just" eaLnBrk="1" hangingPunct="1">
              <a:spcBef>
                <a:spcPts val="0"/>
              </a:spcBef>
              <a:buClr>
                <a:srgbClr val="006600"/>
              </a:buClr>
              <a:buSzPct val="75000"/>
              <a:defRPr/>
            </a:pPr>
            <a:endParaRPr lang="en-US" altLang="zh-TW" sz="2800" b="1" spc="-100" smtClean="0">
              <a:solidFill>
                <a:srgbClr val="000099"/>
              </a:solidFill>
              <a:latin typeface="微軟正黑體" panose="020B0604030504040204" pitchFamily="34" charset="-120"/>
              <a:ea typeface="微軟正黑體" panose="020B0604030504040204" pitchFamily="34" charset="-120"/>
            </a:endParaRPr>
          </a:p>
          <a:p>
            <a:pPr marL="360363" lvl="1" indent="-360363" algn="just" eaLnBrk="1" hangingPunct="1">
              <a:spcBef>
                <a:spcPts val="0"/>
              </a:spcBef>
              <a:buClr>
                <a:srgbClr val="006600"/>
              </a:buClr>
              <a:buSzPct val="75000"/>
              <a:defRPr/>
            </a:pPr>
            <a:endParaRPr lang="en-US" altLang="zh-TW" sz="2800" b="1" spc="-100">
              <a:solidFill>
                <a:srgbClr val="000099"/>
              </a:solidFill>
              <a:latin typeface="微軟正黑體" panose="020B0604030504040204" pitchFamily="34" charset="-120"/>
              <a:ea typeface="微軟正黑體" panose="020B0604030504040204" pitchFamily="34" charset="-120"/>
            </a:endParaRPr>
          </a:p>
          <a:p>
            <a:pPr lvl="1" indent="-457200" algn="just" eaLnBrk="1" hangingPunct="1">
              <a:spcBef>
                <a:spcPts val="0"/>
              </a:spcBef>
              <a:buClr>
                <a:srgbClr val="C00000"/>
              </a:buClr>
              <a:buSzPct val="75000"/>
              <a:buFont typeface="Wingdings" panose="05000000000000000000" pitchFamily="2" charset="2"/>
              <a:buChar char="p"/>
              <a:defRPr/>
            </a:pPr>
            <a:r>
              <a:rPr lang="zh-TW" altLang="en-US" sz="2800" b="1" spc="-100">
                <a:solidFill>
                  <a:srgbClr val="0000FF"/>
                </a:solidFill>
                <a:latin typeface="微軟正黑體" panose="020B0604030504040204" pitchFamily="34" charset="-120"/>
                <a:ea typeface="微軟正黑體" panose="020B0604030504040204" pitchFamily="34" charset="-120"/>
              </a:rPr>
              <a:t>「政府採購錯誤行為態樣」</a:t>
            </a:r>
            <a:r>
              <a:rPr lang="zh-TW" altLang="en-US" sz="2800" b="1" spc="-100">
                <a:solidFill>
                  <a:srgbClr val="006600"/>
                </a:solidFill>
                <a:latin typeface="微軟正黑體" panose="020B0604030504040204" pitchFamily="34" charset="-120"/>
                <a:ea typeface="微軟正黑體" panose="020B0604030504040204" pitchFamily="34" charset="-120"/>
              </a:rPr>
              <a:t>六、刊登招標</a:t>
            </a:r>
            <a:r>
              <a:rPr lang="zh-TW" altLang="en-US" sz="2800" b="1" spc="-100" smtClean="0">
                <a:solidFill>
                  <a:srgbClr val="006600"/>
                </a:solidFill>
                <a:latin typeface="微軟正黑體" panose="020B0604030504040204" pitchFamily="34" charset="-120"/>
                <a:ea typeface="微軟正黑體" panose="020B0604030504040204" pitchFamily="34" charset="-120"/>
              </a:rPr>
              <a:t>公告</a:t>
            </a:r>
            <a:r>
              <a:rPr lang="en-US" altLang="zh-TW" sz="2800" b="1" spc="-100" smtClean="0">
                <a:solidFill>
                  <a:srgbClr val="006600"/>
                </a:solidFill>
                <a:latin typeface="微軟正黑體" panose="020B0604030504040204" pitchFamily="34" charset="-120"/>
                <a:ea typeface="微軟正黑體" panose="020B0604030504040204" pitchFamily="34" charset="-120"/>
              </a:rPr>
              <a:t>(</a:t>
            </a:r>
            <a:r>
              <a:rPr lang="zh-TW" altLang="en-US" sz="2800" b="1" spc="-100" smtClean="0">
                <a:solidFill>
                  <a:srgbClr val="006600"/>
                </a:solidFill>
                <a:latin typeface="微軟正黑體" panose="020B0604030504040204" pitchFamily="34" charset="-120"/>
                <a:ea typeface="微軟正黑體" panose="020B0604030504040204" pitchFamily="34" charset="-120"/>
              </a:rPr>
              <a:t>五</a:t>
            </a:r>
            <a:r>
              <a:rPr lang="en-US" altLang="zh-TW" sz="2800" b="1" spc="-100" smtClean="0">
                <a:solidFill>
                  <a:srgbClr val="006600"/>
                </a:solidFill>
                <a:latin typeface="微軟正黑體" panose="020B0604030504040204" pitchFamily="34" charset="-120"/>
                <a:ea typeface="微軟正黑體" panose="020B0604030504040204" pitchFamily="34" charset="-120"/>
              </a:rPr>
              <a:t>)</a:t>
            </a:r>
            <a:r>
              <a:rPr lang="zh-TW" altLang="en-US" sz="2800" b="1" spc="-100">
                <a:solidFill>
                  <a:srgbClr val="006600"/>
                </a:solidFill>
                <a:latin typeface="微軟正黑體" panose="020B0604030504040204" pitchFamily="34" charset="-120"/>
                <a:ea typeface="微軟正黑體" panose="020B0604030504040204" pitchFamily="34" charset="-120"/>
              </a:rPr>
              <a:t>等標期違反規定，例如：</a:t>
            </a:r>
            <a:r>
              <a:rPr lang="zh-TW" altLang="en-US" sz="2800" b="1" u="sng" spc="-100">
                <a:solidFill>
                  <a:srgbClr val="006600"/>
                </a:solidFill>
                <a:uFill>
                  <a:solidFill>
                    <a:srgbClr val="FF0000"/>
                  </a:solidFill>
                </a:uFill>
                <a:latin typeface="微軟正黑體" panose="020B0604030504040204" pitchFamily="34" charset="-120"/>
                <a:ea typeface="微軟正黑體" panose="020B0604030504040204" pitchFamily="34" charset="-120"/>
              </a:rPr>
              <a:t>未考慮案件之複雜度逕依等標期法定下限訂定等標期</a:t>
            </a:r>
            <a:r>
              <a:rPr lang="zh-TW" altLang="en-US" sz="2800" b="1" spc="-100">
                <a:solidFill>
                  <a:srgbClr val="006600"/>
                </a:solidFill>
                <a:latin typeface="微軟正黑體" panose="020B0604030504040204" pitchFamily="34" charset="-120"/>
                <a:ea typeface="微軟正黑體" panose="020B0604030504040204" pitchFamily="34" charset="-120"/>
              </a:rPr>
              <a:t>。</a:t>
            </a:r>
            <a:endParaRPr lang="zh-TW" altLang="en-US" sz="2800" b="1" spc="-100" dirty="0">
              <a:solidFill>
                <a:srgbClr val="006600"/>
              </a:solidFill>
              <a:latin typeface="微軟正黑體" panose="020B0604030504040204" pitchFamily="34" charset="-120"/>
              <a:ea typeface="微軟正黑體" panose="020B0604030504040204" pitchFamily="34" charset="-120"/>
            </a:endParaRPr>
          </a:p>
        </p:txBody>
      </p:sp>
      <p:sp>
        <p:nvSpPr>
          <p:cNvPr id="5" name="Rectangle 2">
            <a:extLst>
              <a:ext uri="{FF2B5EF4-FFF2-40B4-BE49-F238E27FC236}"/>
            </a:extLst>
          </p:cNvPr>
          <p:cNvSpPr txBox="1">
            <a:spLocks noChangeArrowheads="1"/>
          </p:cNvSpPr>
          <p:nvPr/>
        </p:nvSpPr>
        <p:spPr>
          <a:xfrm>
            <a:off x="5680792" y="440668"/>
            <a:ext cx="3168352" cy="576064"/>
          </a:xfrm>
          <a:prstGeom prst="rect">
            <a:avLst/>
          </a:prstGeom>
        </p:spPr>
        <p:txBody>
          <a:bodyPr anchor="ctr">
            <a:normAutofit lnSpcReduction="1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lang="zh-TW" altLang="en-US" sz="3200" b="1" cap="none" smtClean="0">
                <a:solidFill>
                  <a:prstClr val="black"/>
                </a:solidFill>
                <a:effectLst/>
                <a:uFill>
                  <a:solidFill>
                    <a:srgbClr val="800000"/>
                  </a:solidFill>
                </a:uFill>
                <a:latin typeface="微軟正黑體" panose="020B0604030504040204" pitchFamily="34" charset="-120"/>
              </a:rPr>
              <a:t>合理訂定等標期</a:t>
            </a:r>
            <a:endParaRPr lang="zh-TW" altLang="en-US" sz="3200" b="1" cap="none" dirty="0">
              <a:solidFill>
                <a:prstClr val="black"/>
              </a:solidFill>
              <a:effectLst/>
              <a:latin typeface="微軟正黑體" panose="020B0604030504040204" pitchFamily="34" charset="-120"/>
            </a:endParaRPr>
          </a:p>
        </p:txBody>
      </p:sp>
    </p:spTree>
    <p:extLst>
      <p:ext uri="{BB962C8B-B14F-4D97-AF65-F5344CB8AC3E}">
        <p14:creationId xmlns:p14="http://schemas.microsoft.com/office/powerpoint/2010/main" val="8855008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A99E50E-AC2A-4043-A910-B79F96DED03A}" type="slidenum">
              <a:rPr lang="en-US" altLang="zh-TW" sz="1400" smtClean="0">
                <a:solidFill>
                  <a:srgbClr val="AD1F1F"/>
                </a:solidFill>
                <a:latin typeface="Times New Roman" panose="02020603050405020304" pitchFamily="18" charset="0"/>
              </a:rPr>
              <a:pPr>
                <a:spcBef>
                  <a:spcPct val="0"/>
                </a:spcBef>
                <a:buClrTx/>
                <a:buSzTx/>
                <a:buFontTx/>
                <a:buNone/>
                <a:defRPr/>
              </a:pPr>
              <a:t>56</a:t>
            </a:fld>
            <a:endParaRPr lang="en-US" altLang="zh-TW" sz="1400">
              <a:solidFill>
                <a:srgbClr val="AD1F1F"/>
              </a:solidFill>
              <a:latin typeface="Times New Roman" panose="02020603050405020304" pitchFamily="18" charset="0"/>
            </a:endParaRPr>
          </a:p>
        </p:txBody>
      </p:sp>
      <p:sp>
        <p:nvSpPr>
          <p:cNvPr id="98315" name="Rectangle 11">
            <a:extLst>
              <a:ext uri="{FF2B5EF4-FFF2-40B4-BE49-F238E27FC236}"/>
            </a:extLst>
          </p:cNvPr>
          <p:cNvSpPr>
            <a:spLocks noChangeArrowheads="1"/>
          </p:cNvSpPr>
          <p:nvPr/>
        </p:nvSpPr>
        <p:spPr bwMode="auto">
          <a:xfrm>
            <a:off x="251520" y="1052736"/>
            <a:ext cx="8599747" cy="4248472"/>
          </a:xfrm>
          <a:prstGeom prst="rect">
            <a:avLst/>
          </a:prstGeom>
          <a:noFill/>
          <a:ln w="9525">
            <a:noFill/>
            <a:miter lim="800000"/>
            <a:headEnd/>
            <a:tailEnd/>
          </a:ln>
          <a:effectLst/>
        </p:spPr>
        <p:txBody>
          <a:bodyPr/>
          <a:lstStyle/>
          <a:p>
            <a:pPr algn="just" eaLnBrk="1" hangingPunct="1">
              <a:lnSpc>
                <a:spcPts val="3600"/>
              </a:lnSpc>
              <a:spcBef>
                <a:spcPts val="0"/>
              </a:spcBef>
              <a:buClr>
                <a:prstClr val="black"/>
              </a:buClr>
              <a:buSzPct val="75000"/>
              <a:defRPr/>
            </a:pPr>
            <a:r>
              <a:rPr lang="en-US" altLang="zh-TW" sz="2800" b="1">
                <a:solidFill>
                  <a:srgbClr val="0000FF"/>
                </a:solidFill>
                <a:latin typeface="微軟正黑體" panose="020B0604030504040204" pitchFamily="34" charset="-120"/>
                <a:ea typeface="微軟正黑體" panose="020B0604030504040204" pitchFamily="34" charset="-120"/>
              </a:rPr>
              <a:t>89</a:t>
            </a:r>
            <a:r>
              <a:rPr lang="zh-TW" altLang="en-US" sz="2800" b="1">
                <a:solidFill>
                  <a:srgbClr val="0000FF"/>
                </a:solidFill>
                <a:latin typeface="微軟正黑體" panose="020B0604030504040204" pitchFamily="34" charset="-120"/>
                <a:ea typeface="微軟正黑體" panose="020B0604030504040204" pitchFamily="34" charset="-120"/>
              </a:rPr>
              <a:t>年</a:t>
            </a:r>
            <a:r>
              <a:rPr lang="en-US" altLang="zh-TW" sz="2800" b="1">
                <a:solidFill>
                  <a:srgbClr val="0000FF"/>
                </a:solidFill>
                <a:latin typeface="微軟正黑體" panose="020B0604030504040204" pitchFamily="34" charset="-120"/>
                <a:ea typeface="微軟正黑體" panose="020B0604030504040204" pitchFamily="34" charset="-120"/>
              </a:rPr>
              <a:t>03</a:t>
            </a:r>
            <a:r>
              <a:rPr lang="zh-TW" altLang="en-US" sz="2800" b="1">
                <a:solidFill>
                  <a:srgbClr val="0000FF"/>
                </a:solidFill>
                <a:latin typeface="微軟正黑體" panose="020B0604030504040204" pitchFamily="34" charset="-120"/>
                <a:ea typeface="微軟正黑體" panose="020B0604030504040204" pitchFamily="34" charset="-120"/>
              </a:rPr>
              <a:t>月</a:t>
            </a:r>
            <a:r>
              <a:rPr lang="en-US" altLang="zh-TW" sz="2800" b="1">
                <a:solidFill>
                  <a:srgbClr val="0000FF"/>
                </a:solidFill>
                <a:latin typeface="微軟正黑體" panose="020B0604030504040204" pitchFamily="34" charset="-120"/>
                <a:ea typeface="微軟正黑體" panose="020B0604030504040204" pitchFamily="34" charset="-120"/>
              </a:rPr>
              <a:t>10</a:t>
            </a:r>
            <a:r>
              <a:rPr lang="zh-TW" altLang="en-US" sz="2800" b="1">
                <a:solidFill>
                  <a:srgbClr val="0000FF"/>
                </a:solidFill>
                <a:latin typeface="微軟正黑體" panose="020B0604030504040204" pitchFamily="34" charset="-120"/>
                <a:ea typeface="微軟正黑體" panose="020B0604030504040204" pitchFamily="34" charset="-120"/>
              </a:rPr>
              <a:t>日</a:t>
            </a:r>
            <a:r>
              <a:rPr lang="en-US" altLang="zh-TW" sz="2800" b="1">
                <a:solidFill>
                  <a:srgbClr val="0000FF"/>
                </a:solidFill>
                <a:latin typeface="微軟正黑體" panose="020B0604030504040204" pitchFamily="34" charset="-120"/>
                <a:ea typeface="微軟正黑體" panose="020B0604030504040204" pitchFamily="34" charset="-120"/>
              </a:rPr>
              <a:t>(89)</a:t>
            </a:r>
            <a:r>
              <a:rPr lang="zh-TW" altLang="en-US" sz="2800" b="1">
                <a:solidFill>
                  <a:srgbClr val="0000FF"/>
                </a:solidFill>
                <a:latin typeface="微軟正黑體" panose="020B0604030504040204" pitchFamily="34" charset="-120"/>
                <a:ea typeface="微軟正黑體" panose="020B0604030504040204" pitchFamily="34" charset="-120"/>
              </a:rPr>
              <a:t>工程企字第</a:t>
            </a:r>
            <a:r>
              <a:rPr lang="en-US" altLang="zh-TW" sz="2800" b="1">
                <a:solidFill>
                  <a:srgbClr val="0000FF"/>
                </a:solidFill>
                <a:latin typeface="微軟正黑體" panose="020B0604030504040204" pitchFamily="34" charset="-120"/>
                <a:ea typeface="微軟正黑體" panose="020B0604030504040204" pitchFamily="34" charset="-120"/>
              </a:rPr>
              <a:t>89006405</a:t>
            </a:r>
            <a:r>
              <a:rPr lang="zh-TW" altLang="en-US" sz="2800" b="1">
                <a:solidFill>
                  <a:srgbClr val="0000FF"/>
                </a:solidFill>
                <a:latin typeface="微軟正黑體" panose="020B0604030504040204" pitchFamily="34" charset="-120"/>
                <a:ea typeface="微軟正黑體" panose="020B0604030504040204" pitchFamily="34" charset="-120"/>
              </a:rPr>
              <a:t>號</a:t>
            </a:r>
            <a:r>
              <a:rPr lang="zh-TW" altLang="en-US" sz="2800" b="1" smtClean="0">
                <a:solidFill>
                  <a:srgbClr val="0000FF"/>
                </a:solidFill>
                <a:latin typeface="微軟正黑體" panose="020B0604030504040204" pitchFamily="34" charset="-120"/>
                <a:ea typeface="微軟正黑體" panose="020B0604030504040204" pitchFamily="34" charset="-120"/>
              </a:rPr>
              <a:t>函</a:t>
            </a:r>
            <a:endParaRPr lang="en-US" altLang="zh-TW" sz="2800" b="1" smtClean="0">
              <a:solidFill>
                <a:srgbClr val="C00000"/>
              </a:solidFill>
              <a:latin typeface="微軟正黑體" panose="020B0604030504040204" pitchFamily="34" charset="-120"/>
              <a:ea typeface="微軟正黑體" panose="020B0604030504040204" pitchFamily="34" charset="-120"/>
            </a:endParaRPr>
          </a:p>
          <a:p>
            <a:pPr marL="0" lvl="1" indent="363538" algn="just" eaLnBrk="1" hangingPunct="1">
              <a:spcBef>
                <a:spcPts val="0"/>
              </a:spcBef>
              <a:buClr>
                <a:srgbClr val="006600"/>
              </a:buClr>
              <a:buSzPct val="75000"/>
              <a:defRPr/>
            </a:pPr>
            <a:r>
              <a:rPr lang="zh-TW" altLang="en-US" sz="2800" b="1" spc="-100">
                <a:solidFill>
                  <a:srgbClr val="000099"/>
                </a:solidFill>
                <a:latin typeface="微軟正黑體" panose="020B0604030504040204" pitchFamily="34" charset="-120"/>
                <a:ea typeface="微軟正黑體" panose="020B0604030504040204" pitchFamily="34" charset="-120"/>
              </a:rPr>
              <a:t>「招標期限標準」各條項規定「應視案件性質與廠商準備及遞送投標文件所須時間合理訂定之。</a:t>
            </a:r>
            <a:r>
              <a:rPr lang="en-US" altLang="zh-TW" sz="2800" b="1" spc="-100">
                <a:solidFill>
                  <a:srgbClr val="000099"/>
                </a:solidFill>
                <a:latin typeface="微軟正黑體" panose="020B0604030504040204" pitchFamily="34" charset="-120"/>
                <a:ea typeface="微軟正黑體" panose="020B0604030504040204" pitchFamily="34" charset="-120"/>
              </a:rPr>
              <a:t>‧‧‧</a:t>
            </a:r>
            <a:r>
              <a:rPr lang="zh-TW" altLang="en-US" sz="2800" b="1" spc="-100">
                <a:solidFill>
                  <a:srgbClr val="000099"/>
                </a:solidFill>
                <a:latin typeface="微軟正黑體" panose="020B0604030504040204" pitchFamily="34" charset="-120"/>
                <a:ea typeface="微軟正黑體" panose="020B0604030504040204" pitchFamily="34" charset="-120"/>
              </a:rPr>
              <a:t>不得少於下列期限」，所稱「十四日、二十一日、二十八日、四十日、十日、三日」，均為下限規定，機關於</a:t>
            </a:r>
            <a:r>
              <a:rPr lang="zh-TW" altLang="en-US" sz="2800" b="1" u="sng" spc="-100">
                <a:solidFill>
                  <a:srgbClr val="000099"/>
                </a:solidFill>
                <a:uFill>
                  <a:solidFill>
                    <a:srgbClr val="C00000"/>
                  </a:solidFill>
                </a:uFill>
                <a:latin typeface="微軟正黑體" panose="020B0604030504040204" pitchFamily="34" charset="-120"/>
                <a:ea typeface="微軟正黑體" panose="020B0604030504040204" pitchFamily="34" charset="-120"/>
              </a:rPr>
              <a:t>辦理招標或公開取得書面報價或企劃書訂定之等標期，應視採購個案之規模、複雜程度及性質，考量廠商準備及遞送投標文件所必須之時間，予以「合理」訂定，不得逕以下限期限訂之</a:t>
            </a:r>
            <a:r>
              <a:rPr lang="zh-TW" altLang="en-US" sz="2800" b="1" spc="-100">
                <a:solidFill>
                  <a:srgbClr val="000099"/>
                </a:solidFill>
                <a:latin typeface="微軟正黑體" panose="020B0604030504040204" pitchFamily="34" charset="-120"/>
                <a:ea typeface="微軟正黑體" panose="020B0604030504040204" pitchFamily="34" charset="-120"/>
              </a:rPr>
              <a:t>。</a:t>
            </a:r>
            <a:endParaRPr lang="zh-TW" altLang="en-US" sz="2800" b="1" spc="-100" dirty="0">
              <a:solidFill>
                <a:srgbClr val="000099"/>
              </a:solidFill>
              <a:latin typeface="微軟正黑體" panose="020B0604030504040204" pitchFamily="34" charset="-120"/>
              <a:ea typeface="微軟正黑體" panose="020B0604030504040204" pitchFamily="34" charset="-120"/>
            </a:endParaRPr>
          </a:p>
        </p:txBody>
      </p:sp>
      <p:sp>
        <p:nvSpPr>
          <p:cNvPr id="6" name="Rectangle 2">
            <a:extLst>
              <a:ext uri="{FF2B5EF4-FFF2-40B4-BE49-F238E27FC236}"/>
            </a:extLst>
          </p:cNvPr>
          <p:cNvSpPr txBox="1">
            <a:spLocks noChangeArrowheads="1"/>
          </p:cNvSpPr>
          <p:nvPr/>
        </p:nvSpPr>
        <p:spPr>
          <a:xfrm>
            <a:off x="5760132" y="116632"/>
            <a:ext cx="3636404" cy="730250"/>
          </a:xfrm>
          <a:prstGeom prst="rect">
            <a:avLst/>
          </a:prstGeom>
        </p:spPr>
        <p:txBody>
          <a:bodyPr anchor="ctr">
            <a:norm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lang="zh-TW" altLang="en-US" sz="3200" b="1" cap="none" smtClean="0">
                <a:solidFill>
                  <a:prstClr val="black"/>
                </a:solidFill>
                <a:effectLst/>
                <a:uFill>
                  <a:solidFill>
                    <a:srgbClr val="800000"/>
                  </a:solidFill>
                </a:uFill>
                <a:latin typeface="微軟正黑體" panose="020B0604030504040204" pitchFamily="34" charset="-120"/>
              </a:rPr>
              <a:t>合理訂定等標期</a:t>
            </a:r>
            <a:endParaRPr lang="zh-TW" altLang="en-US" sz="3200" b="1" cap="none" dirty="0">
              <a:solidFill>
                <a:prstClr val="black"/>
              </a:solidFill>
              <a:effectLst/>
              <a:latin typeface="微軟正黑體" panose="020B0604030504040204" pitchFamily="34" charset="-120"/>
            </a:endParaRPr>
          </a:p>
        </p:txBody>
      </p:sp>
    </p:spTree>
    <p:extLst>
      <p:ext uri="{BB962C8B-B14F-4D97-AF65-F5344CB8AC3E}">
        <p14:creationId xmlns:p14="http://schemas.microsoft.com/office/powerpoint/2010/main" val="1124135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2249751-A5A8-4800-A5FD-F60BF127618C}" type="slidenum">
              <a:rPr lang="en-US" altLang="zh-TW" sz="1400" smtClean="0">
                <a:solidFill>
                  <a:srgbClr val="AD1F1F"/>
                </a:solidFill>
                <a:latin typeface="Times New Roman" panose="02020603050405020304" pitchFamily="18" charset="0"/>
              </a:rPr>
              <a:pPr>
                <a:spcBef>
                  <a:spcPct val="0"/>
                </a:spcBef>
                <a:buClrTx/>
                <a:buSzTx/>
                <a:buFontTx/>
                <a:buNone/>
                <a:defRPr/>
              </a:pPr>
              <a:t>57</a:t>
            </a:fld>
            <a:endParaRPr lang="en-US" altLang="zh-TW" sz="1400">
              <a:solidFill>
                <a:srgbClr val="AD1F1F"/>
              </a:solidFill>
              <a:latin typeface="Times New Roman" panose="02020603050405020304" pitchFamily="18" charset="0"/>
            </a:endParaRPr>
          </a:p>
        </p:txBody>
      </p:sp>
      <p:sp>
        <p:nvSpPr>
          <p:cNvPr id="6" name="Rectangle 2">
            <a:extLst>
              <a:ext uri="{FF2B5EF4-FFF2-40B4-BE49-F238E27FC236}"/>
            </a:extLst>
          </p:cNvPr>
          <p:cNvSpPr>
            <a:spLocks noChangeArrowheads="1"/>
          </p:cNvSpPr>
          <p:nvPr/>
        </p:nvSpPr>
        <p:spPr bwMode="auto">
          <a:xfrm>
            <a:off x="395537" y="441325"/>
            <a:ext cx="8497638" cy="587375"/>
          </a:xfrm>
          <a:prstGeom prst="rect">
            <a:avLst/>
          </a:prstGeom>
          <a:noFill/>
          <a:ln w="9525">
            <a:noFill/>
            <a:miter lim="800000"/>
            <a:headEnd/>
            <a:tailEnd/>
          </a:ln>
        </p:spPr>
        <p:txBody>
          <a:bodyPr anchor="b"/>
          <a:lstStyle/>
          <a:p>
            <a:pPr>
              <a:lnSpc>
                <a:spcPct val="90000"/>
              </a:lnSpc>
              <a:defRPr/>
            </a:pPr>
            <a:r>
              <a:rPr lang="zh-TW" altLang="en-US" sz="3000" b="1" spc="-100">
                <a:solidFill>
                  <a:srgbClr val="003399"/>
                </a:solidFill>
                <a:latin typeface="微軟正黑體" panose="020B0604030504040204" pitchFamily="34" charset="-120"/>
                <a:ea typeface="微軟正黑體" panose="020B0604030504040204" pitchFamily="34" charset="-120"/>
              </a:rPr>
              <a:t>稽核缺失</a:t>
            </a:r>
            <a:r>
              <a:rPr lang="zh-TW" altLang="en-US" sz="3000" b="1" spc="-100" smtClean="0">
                <a:solidFill>
                  <a:srgbClr val="003399"/>
                </a:solidFill>
                <a:latin typeface="微軟正黑體" panose="020B0604030504040204" pitchFamily="34" charset="-120"/>
                <a:ea typeface="微軟正黑體" panose="020B0604030504040204" pitchFamily="34" charset="-120"/>
              </a:rPr>
              <a:t>案例 </a:t>
            </a:r>
            <a:r>
              <a:rPr lang="en-US" altLang="zh-TW" sz="3000" b="1" spc="-100" smtClean="0">
                <a:solidFill>
                  <a:srgbClr val="003399"/>
                </a:solidFill>
                <a:latin typeface="微軟正黑體" panose="020B0604030504040204" pitchFamily="34" charset="-120"/>
                <a:ea typeface="微軟正黑體" panose="020B0604030504040204" pitchFamily="34" charset="-120"/>
              </a:rPr>
              <a:t>— </a:t>
            </a:r>
            <a:r>
              <a:rPr lang="zh-TW" altLang="en-US" sz="3000" b="1" spc="-100" smtClean="0">
                <a:solidFill>
                  <a:srgbClr val="0000FF"/>
                </a:solidFill>
                <a:latin typeface="微軟正黑體" panose="020B0604030504040204" pitchFamily="34" charset="-120"/>
                <a:ea typeface="微軟正黑體" panose="020B0604030504040204" pitchFamily="34" charset="-120"/>
              </a:rPr>
              <a:t>等標期明顯不足</a:t>
            </a:r>
            <a:endParaRPr lang="zh-TW" altLang="en-US" sz="3000" b="1" spc="-100" dirty="0">
              <a:solidFill>
                <a:srgbClr val="0000FF"/>
              </a:solidFill>
              <a:latin typeface="微軟正黑體" panose="020B0604030504040204" pitchFamily="34" charset="-120"/>
              <a:ea typeface="微軟正黑體" panose="020B0604030504040204" pitchFamily="34" charset="-120"/>
            </a:endParaRPr>
          </a:p>
        </p:txBody>
      </p:sp>
      <p:sp>
        <p:nvSpPr>
          <p:cNvPr id="7" name="雲朵形圖說文字 6"/>
          <p:cNvSpPr/>
          <p:nvPr/>
        </p:nvSpPr>
        <p:spPr>
          <a:xfrm>
            <a:off x="755576" y="1412776"/>
            <a:ext cx="7560840" cy="4464496"/>
          </a:xfrm>
          <a:prstGeom prst="cloudCallout">
            <a:avLst>
              <a:gd name="adj1" fmla="val -16360"/>
              <a:gd name="adj2" fmla="val -49921"/>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zh-TW" altLang="en-US" sz="2800" b="1" smtClean="0">
                <a:solidFill>
                  <a:srgbClr val="C00000"/>
                </a:solidFill>
                <a:latin typeface="微軟正黑體" panose="020B0604030504040204" pitchFamily="34" charset="-120"/>
              </a:rPr>
              <a:t>案例一：</a:t>
            </a:r>
            <a:r>
              <a:rPr lang="zh-TW" altLang="en-US" sz="2800" b="1" smtClean="0">
                <a:solidFill>
                  <a:prstClr val="black"/>
                </a:solidFill>
                <a:latin typeface="微軟正黑體" panose="020B0604030504040204" pitchFamily="34" charset="-120"/>
              </a:rPr>
              <a:t>預算金額</a:t>
            </a:r>
            <a:r>
              <a:rPr lang="en-US" altLang="zh-TW" sz="2800" b="1" smtClean="0">
                <a:solidFill>
                  <a:prstClr val="black"/>
                </a:solidFill>
                <a:latin typeface="微軟正黑體" panose="020B0604030504040204" pitchFamily="34" charset="-120"/>
              </a:rPr>
              <a:t>4,000</a:t>
            </a:r>
            <a:r>
              <a:rPr lang="zh-TW" altLang="en-US" sz="2800" b="1" smtClean="0">
                <a:solidFill>
                  <a:prstClr val="black"/>
                </a:solidFill>
                <a:latin typeface="微軟正黑體" panose="020B0604030504040204" pitchFamily="34" charset="-120"/>
              </a:rPr>
              <a:t>餘萬元之財物統包案，採公開招標適用最有利標決標，等標期</a:t>
            </a:r>
            <a:r>
              <a:rPr lang="en-US" altLang="zh-TW" sz="2800" b="1" smtClean="0">
                <a:solidFill>
                  <a:prstClr val="black"/>
                </a:solidFill>
                <a:latin typeface="微軟正黑體" panose="020B0604030504040204" pitchFamily="34" charset="-120"/>
              </a:rPr>
              <a:t>13</a:t>
            </a:r>
            <a:r>
              <a:rPr lang="zh-TW" altLang="en-US" sz="2800" b="1" smtClean="0">
                <a:solidFill>
                  <a:prstClr val="black"/>
                </a:solidFill>
                <a:latin typeface="微軟正黑體" panose="020B0604030504040204" pitchFamily="34" charset="-120"/>
              </a:rPr>
              <a:t>天。</a:t>
            </a:r>
            <a:endParaRPr lang="en-US" altLang="zh-TW" sz="2800" b="1" smtClean="0">
              <a:solidFill>
                <a:prstClr val="black"/>
              </a:solidFill>
              <a:latin typeface="微軟正黑體" panose="020B0604030504040204" pitchFamily="34" charset="-120"/>
            </a:endParaRPr>
          </a:p>
          <a:p>
            <a:pPr algn="just" eaLnBrk="1" hangingPunct="1">
              <a:defRPr/>
            </a:pPr>
            <a:r>
              <a:rPr lang="zh-TW" altLang="en-US" sz="2800" b="1">
                <a:solidFill>
                  <a:srgbClr val="C00000"/>
                </a:solidFill>
                <a:latin typeface="微軟正黑體" panose="020B0604030504040204" pitchFamily="34" charset="-120"/>
              </a:rPr>
              <a:t>案例二：</a:t>
            </a:r>
            <a:r>
              <a:rPr lang="zh-TW" altLang="en-US" sz="2800" b="1" smtClean="0">
                <a:solidFill>
                  <a:prstClr val="black"/>
                </a:solidFill>
                <a:latin typeface="微軟正黑體" panose="020B0604030504040204" pitchFamily="34" charset="-120"/>
              </a:rPr>
              <a:t>未達公告金額之年度記事本印製案，採參考最</a:t>
            </a:r>
            <a:r>
              <a:rPr lang="zh-TW" altLang="en-US" sz="2800" b="1">
                <a:solidFill>
                  <a:prstClr val="black"/>
                </a:solidFill>
                <a:latin typeface="微軟正黑體" panose="020B0604030504040204" pitchFamily="34" charset="-120"/>
              </a:rPr>
              <a:t>有利</a:t>
            </a:r>
            <a:r>
              <a:rPr lang="zh-TW" altLang="en-US" sz="2800" b="1" smtClean="0">
                <a:solidFill>
                  <a:prstClr val="black"/>
                </a:solidFill>
                <a:latin typeface="微軟正黑體" panose="020B0604030504040204" pitchFamily="34" charset="-120"/>
              </a:rPr>
              <a:t>標精神決</a:t>
            </a:r>
            <a:r>
              <a:rPr lang="zh-TW" altLang="en-US" sz="2800" b="1">
                <a:solidFill>
                  <a:prstClr val="black"/>
                </a:solidFill>
                <a:latin typeface="微軟正黑體" panose="020B0604030504040204" pitchFamily="34" charset="-120"/>
              </a:rPr>
              <a:t>標，等標</a:t>
            </a:r>
            <a:r>
              <a:rPr lang="zh-TW" altLang="en-US" sz="2800" b="1" smtClean="0">
                <a:solidFill>
                  <a:prstClr val="black"/>
                </a:solidFill>
                <a:latin typeface="微軟正黑體" panose="020B0604030504040204" pitchFamily="34" charset="-120"/>
              </a:rPr>
              <a:t>期</a:t>
            </a:r>
            <a:r>
              <a:rPr lang="en-US" altLang="zh-TW" sz="2800" b="1" smtClean="0">
                <a:solidFill>
                  <a:prstClr val="black"/>
                </a:solidFill>
                <a:latin typeface="微軟正黑體" panose="020B0604030504040204" pitchFamily="34" charset="-120"/>
              </a:rPr>
              <a:t>5</a:t>
            </a:r>
            <a:r>
              <a:rPr lang="zh-TW" altLang="en-US" sz="2800" b="1" smtClean="0">
                <a:solidFill>
                  <a:prstClr val="black"/>
                </a:solidFill>
                <a:latin typeface="微軟正黑體" panose="020B0604030504040204" pitchFamily="34" charset="-120"/>
              </a:rPr>
              <a:t>天</a:t>
            </a:r>
            <a:r>
              <a:rPr lang="zh-TW" altLang="en-US" sz="2800" b="1">
                <a:solidFill>
                  <a:prstClr val="black"/>
                </a:solidFill>
                <a:latin typeface="微軟正黑體" panose="020B0604030504040204" pitchFamily="34" charset="-120"/>
              </a:rPr>
              <a:t>。</a:t>
            </a:r>
            <a:endParaRPr lang="zh-TW" altLang="en-US" sz="2800" b="1" dirty="0">
              <a:solidFill>
                <a:prstClr val="black"/>
              </a:solidFill>
              <a:latin typeface="微軟正黑體" panose="020B0604030504040204" pitchFamily="34" charset="-120"/>
            </a:endParaRPr>
          </a:p>
        </p:txBody>
      </p:sp>
    </p:spTree>
    <p:extLst>
      <p:ext uri="{BB962C8B-B14F-4D97-AF65-F5344CB8AC3E}">
        <p14:creationId xmlns:p14="http://schemas.microsoft.com/office/powerpoint/2010/main" val="198054605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136396" y="684576"/>
            <a:ext cx="747252" cy="212520"/>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58</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3563888" y="414546"/>
            <a:ext cx="2088232" cy="540060"/>
          </a:xfrm>
        </p:spPr>
        <p:txBody>
          <a:bodyPr wrap="square" lIns="91440" tIns="45720" rIns="91440" bIns="45720" numCol="1" anchorCtr="0" compatLnSpc="1">
            <a:prstTxWarp prst="textNoShape">
              <a:avLst/>
            </a:prstTxWarp>
            <a:noAutofit/>
          </a:bodyPr>
          <a:lstStyle/>
          <a:p>
            <a:pPr eaLnBrk="1" hangingPunct="1">
              <a:defRPr/>
            </a:pPr>
            <a:r>
              <a:rPr lang="zh-TW" altLang="en-US" b="1" cap="none" smtClean="0">
                <a:solidFill>
                  <a:srgbClr val="7030A0"/>
                </a:solidFill>
                <a:effectLst/>
                <a:latin typeface="微軟正黑體" panose="020B0604030504040204" pitchFamily="34" charset="-120"/>
              </a:rPr>
              <a:t>保密規定</a:t>
            </a:r>
            <a:endParaRPr lang="zh-TW" altLang="en-US" b="1" cap="none">
              <a:solidFill>
                <a:srgbClr val="7030A0"/>
              </a:solidFill>
              <a:effectLst/>
              <a:latin typeface="微軟正黑體" panose="020B0604030504040204" pitchFamily="34" charset="-120"/>
              <a:ea typeface="微軟正黑體" panose="020B0604030504040204" pitchFamily="34" charset="-120"/>
            </a:endParaRPr>
          </a:p>
        </p:txBody>
      </p:sp>
      <p:sp>
        <p:nvSpPr>
          <p:cNvPr id="8" name="Rectangle 11"/>
          <p:cNvSpPr>
            <a:spLocks noChangeArrowheads="1"/>
          </p:cNvSpPr>
          <p:nvPr/>
        </p:nvSpPr>
        <p:spPr bwMode="auto">
          <a:xfrm>
            <a:off x="2303748" y="2636912"/>
            <a:ext cx="576063" cy="1260140"/>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b="1" smtClean="0">
                <a:solidFill>
                  <a:prstClr val="white"/>
                </a:solidFill>
                <a:latin typeface="微軟正黑體" panose="020B0604030504040204" pitchFamily="34" charset="-120"/>
                <a:ea typeface="微軟正黑體" panose="020B0604030504040204" pitchFamily="34" charset="-120"/>
              </a:rPr>
              <a:t>第</a:t>
            </a:r>
            <a:r>
              <a:rPr lang="zh-TW" altLang="en-US" b="1" spc="-100" smtClean="0">
                <a:solidFill>
                  <a:prstClr val="white"/>
                </a:solidFill>
                <a:latin typeface="微軟正黑體" panose="020B0604030504040204" pitchFamily="34" charset="-120"/>
                <a:ea typeface="微軟正黑體" panose="020B0604030504040204" pitchFamily="34" charset="-120"/>
              </a:rPr>
              <a:t>２</a:t>
            </a:r>
            <a:r>
              <a:rPr lang="zh-TW" altLang="en-US" b="1">
                <a:solidFill>
                  <a:prstClr val="white"/>
                </a:solidFill>
                <a:latin typeface="微軟正黑體" panose="020B0604030504040204" pitchFamily="34" charset="-120"/>
                <a:ea typeface="微軟正黑體" panose="020B0604030504040204" pitchFamily="34" charset="-120"/>
              </a:rPr>
              <a:t>項</a:t>
            </a:r>
            <a:endParaRPr lang="zh-TW" altLang="en-US" b="1" dirty="0">
              <a:solidFill>
                <a:prstClr val="white"/>
              </a:solidFill>
              <a:latin typeface="微軟正黑體" panose="020B0604030504040204" pitchFamily="34" charset="-120"/>
              <a:ea typeface="微軟正黑體" panose="020B0604030504040204" pitchFamily="34" charset="-120"/>
            </a:endParaRPr>
          </a:p>
        </p:txBody>
      </p:sp>
      <p:sp>
        <p:nvSpPr>
          <p:cNvPr id="9" name="Rectangle 11"/>
          <p:cNvSpPr>
            <a:spLocks noChangeArrowheads="1"/>
          </p:cNvSpPr>
          <p:nvPr/>
        </p:nvSpPr>
        <p:spPr bwMode="auto">
          <a:xfrm>
            <a:off x="2339753" y="4941168"/>
            <a:ext cx="576063" cy="1260140"/>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b="1" smtClean="0">
                <a:solidFill>
                  <a:prstClr val="white"/>
                </a:solidFill>
                <a:latin typeface="微軟正黑體" panose="020B0604030504040204" pitchFamily="34" charset="-120"/>
                <a:ea typeface="微軟正黑體" panose="020B0604030504040204" pitchFamily="34" charset="-120"/>
              </a:rPr>
              <a:t>第</a:t>
            </a:r>
            <a:r>
              <a:rPr lang="zh-TW" altLang="en-US" b="1" spc="-100" smtClean="0">
                <a:solidFill>
                  <a:prstClr val="white"/>
                </a:solidFill>
                <a:latin typeface="微軟正黑體" panose="020B0604030504040204" pitchFamily="34" charset="-120"/>
                <a:ea typeface="微軟正黑體" panose="020B0604030504040204" pitchFamily="34" charset="-120"/>
              </a:rPr>
              <a:t>３</a:t>
            </a:r>
            <a:r>
              <a:rPr lang="zh-TW" altLang="en-US" b="1" smtClean="0">
                <a:solidFill>
                  <a:prstClr val="white"/>
                </a:solidFill>
                <a:latin typeface="微軟正黑體" panose="020B0604030504040204" pitchFamily="34" charset="-120"/>
                <a:ea typeface="微軟正黑體" panose="020B0604030504040204" pitchFamily="34" charset="-120"/>
              </a:rPr>
              <a:t>項</a:t>
            </a:r>
            <a:endParaRPr lang="zh-TW" altLang="en-US" b="1" dirty="0">
              <a:solidFill>
                <a:prstClr val="white"/>
              </a:solidFill>
              <a:latin typeface="微軟正黑體" panose="020B0604030504040204" pitchFamily="34" charset="-120"/>
              <a:ea typeface="微軟正黑體" panose="020B0604030504040204" pitchFamily="34" charset="-120"/>
            </a:endParaRPr>
          </a:p>
        </p:txBody>
      </p:sp>
      <p:sp>
        <p:nvSpPr>
          <p:cNvPr id="10" name="Rectangle 11"/>
          <p:cNvSpPr>
            <a:spLocks noChangeArrowheads="1"/>
          </p:cNvSpPr>
          <p:nvPr/>
        </p:nvSpPr>
        <p:spPr bwMode="auto">
          <a:xfrm>
            <a:off x="215516" y="1124744"/>
            <a:ext cx="8596124" cy="3888432"/>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700" b="1" dirty="0">
                <a:solidFill>
                  <a:prstClr val="black"/>
                </a:solidFill>
                <a:latin typeface="微軟正黑體" panose="020B0604030504040204" pitchFamily="34" charset="-120"/>
                <a:ea typeface="微軟正黑體" panose="020B0604030504040204" pitchFamily="34" charset="-120"/>
              </a:rPr>
              <a:t>採購</a:t>
            </a:r>
            <a:r>
              <a:rPr lang="zh-TW" altLang="en-US" sz="2700" b="1">
                <a:solidFill>
                  <a:prstClr val="black"/>
                </a:solidFill>
                <a:latin typeface="微軟正黑體" panose="020B0604030504040204" pitchFamily="34" charset="-120"/>
                <a:ea typeface="微軟正黑體" panose="020B0604030504040204" pitchFamily="34" charset="-120"/>
              </a:rPr>
              <a:t>法</a:t>
            </a:r>
            <a:r>
              <a:rPr lang="zh-TW" altLang="en-US" sz="2700" b="1" smtClean="0">
                <a:solidFill>
                  <a:prstClr val="black"/>
                </a:solidFill>
                <a:latin typeface="微軟正黑體" panose="020B0604030504040204" pitchFamily="34" charset="-120"/>
                <a:ea typeface="微軟正黑體" panose="020B0604030504040204" pitchFamily="34" charset="-120"/>
              </a:rPr>
              <a:t>第</a:t>
            </a:r>
            <a:r>
              <a:rPr lang="en-US" altLang="zh-TW" sz="2700" b="1" smtClean="0">
                <a:solidFill>
                  <a:prstClr val="black"/>
                </a:solidFill>
                <a:latin typeface="微軟正黑體" panose="020B0604030504040204" pitchFamily="34" charset="-120"/>
                <a:ea typeface="微軟正黑體" panose="020B0604030504040204" pitchFamily="34" charset="-120"/>
              </a:rPr>
              <a:t>34</a:t>
            </a:r>
            <a:r>
              <a:rPr lang="zh-TW" altLang="en-US" sz="2700" b="1" smtClean="0">
                <a:solidFill>
                  <a:prstClr val="black"/>
                </a:solidFill>
                <a:latin typeface="微軟正黑體" panose="020B0604030504040204" pitchFamily="34" charset="-120"/>
                <a:ea typeface="微軟正黑體" panose="020B0604030504040204" pitchFamily="34" charset="-120"/>
              </a:rPr>
              <a:t>條：</a:t>
            </a:r>
            <a:endParaRPr lang="en-US" altLang="zh-TW" sz="2700" b="1" smtClean="0">
              <a:solidFill>
                <a:prstClr val="black"/>
              </a:solidFill>
              <a:latin typeface="微軟正黑體" panose="020B0604030504040204" pitchFamily="34" charset="-120"/>
              <a:ea typeface="微軟正黑體" panose="020B0604030504040204" pitchFamily="34" charset="-120"/>
            </a:endParaRPr>
          </a:p>
          <a:p>
            <a:pPr marL="0" indent="717550" algn="just" eaLnBrk="1" hangingPunct="1">
              <a:spcBef>
                <a:spcPct val="20000"/>
              </a:spcBef>
              <a:buClr>
                <a:prstClr val="black"/>
              </a:buClr>
              <a:buSzPct val="75000"/>
              <a:defRPr/>
            </a:pPr>
            <a:r>
              <a:rPr lang="zh-TW" altLang="en-US" sz="2700" b="1">
                <a:solidFill>
                  <a:srgbClr val="0000FF"/>
                </a:solidFill>
                <a:latin typeface="微軟正黑體" panose="020B0604030504040204" pitchFamily="34" charset="-120"/>
                <a:ea typeface="微軟正黑體" panose="020B0604030504040204" pitchFamily="34" charset="-120"/>
              </a:rPr>
              <a:t>機關辦理採購，其</a:t>
            </a: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招標文件於公告前應予保密</a:t>
            </a:r>
            <a:r>
              <a:rPr lang="zh-TW" altLang="en-US" sz="2700" b="1">
                <a:solidFill>
                  <a:srgbClr val="0000FF"/>
                </a:solidFill>
                <a:latin typeface="微軟正黑體" panose="020B0604030504040204" pitchFamily="34" charset="-120"/>
                <a:ea typeface="微軟正黑體" panose="020B0604030504040204" pitchFamily="34" charset="-120"/>
              </a:rPr>
              <a:t>。但</a:t>
            </a: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須公開說明</a:t>
            </a:r>
            <a:r>
              <a:rPr lang="zh-TW" altLang="en-US" sz="2700" b="1">
                <a:solidFill>
                  <a:srgbClr val="0000FF"/>
                </a:solidFill>
                <a:latin typeface="微軟正黑體" panose="020B0604030504040204" pitchFamily="34" charset="-120"/>
                <a:ea typeface="微軟正黑體" panose="020B0604030504040204" pitchFamily="34" charset="-120"/>
              </a:rPr>
              <a:t>或藉以</a:t>
            </a: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公開徵求廠商提供參考資料者</a:t>
            </a:r>
            <a:r>
              <a:rPr lang="zh-TW" altLang="en-US" sz="2700" b="1">
                <a:solidFill>
                  <a:srgbClr val="0000FF"/>
                </a:solidFill>
                <a:latin typeface="微軟正黑體" panose="020B0604030504040204" pitchFamily="34" charset="-120"/>
                <a:ea typeface="微軟正黑體" panose="020B0604030504040204" pitchFamily="34" charset="-120"/>
              </a:rPr>
              <a:t>，</a:t>
            </a: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不在此限</a:t>
            </a:r>
            <a:r>
              <a:rPr lang="zh-TW" altLang="en-US" sz="2700" b="1">
                <a:solidFill>
                  <a:srgbClr val="0000FF"/>
                </a:solidFill>
                <a:latin typeface="微軟正黑體" panose="020B0604030504040204" pitchFamily="34" charset="-120"/>
                <a:ea typeface="微軟正黑體" panose="020B0604030504040204" pitchFamily="34" charset="-120"/>
              </a:rPr>
              <a:t>。</a:t>
            </a:r>
          </a:p>
          <a:p>
            <a:pPr marL="0" indent="717550" algn="just" eaLnBrk="1" hangingPunct="1">
              <a:spcBef>
                <a:spcPct val="20000"/>
              </a:spcBef>
              <a:buClr>
                <a:prstClr val="black"/>
              </a:buClr>
              <a:buSzPct val="75000"/>
              <a:defRPr/>
            </a:pPr>
            <a:r>
              <a:rPr lang="zh-TW" altLang="en-US" sz="2700" b="1">
                <a:solidFill>
                  <a:srgbClr val="0000FF"/>
                </a:solidFill>
                <a:latin typeface="微軟正黑體" panose="020B0604030504040204" pitchFamily="34" charset="-120"/>
                <a:ea typeface="微軟正黑體" panose="020B0604030504040204" pitchFamily="34" charset="-120"/>
              </a:rPr>
              <a:t>機關辦理招標，</a:t>
            </a: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不得於開標前洩漏底價，領標、投標廠商之名稱與家數</a:t>
            </a:r>
            <a:r>
              <a:rPr lang="zh-TW" altLang="en-US" sz="2700" b="1">
                <a:solidFill>
                  <a:srgbClr val="0000FF"/>
                </a:solidFill>
                <a:latin typeface="微軟正黑體" panose="020B0604030504040204" pitchFamily="34" charset="-120"/>
                <a:ea typeface="微軟正黑體" panose="020B0604030504040204" pitchFamily="34" charset="-120"/>
              </a:rPr>
              <a:t>及其他</a:t>
            </a: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足以造成限制競爭或不公平競爭之相關資料</a:t>
            </a:r>
            <a:r>
              <a:rPr lang="zh-TW" altLang="en-US" sz="2700" b="1">
                <a:solidFill>
                  <a:srgbClr val="0000FF"/>
                </a:solidFill>
                <a:latin typeface="微軟正黑體" panose="020B0604030504040204" pitchFamily="34" charset="-120"/>
                <a:ea typeface="微軟正黑體" panose="020B0604030504040204" pitchFamily="34" charset="-120"/>
              </a:rPr>
              <a:t>。</a:t>
            </a:r>
          </a:p>
          <a:p>
            <a:pPr marL="0" indent="717550" algn="just" eaLnBrk="1" hangingPunct="1">
              <a:spcBef>
                <a:spcPct val="20000"/>
              </a:spcBef>
              <a:buClr>
                <a:prstClr val="black"/>
              </a:buClr>
              <a:buSzPct val="75000"/>
              <a:defRPr/>
            </a:pP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底價於開標後至決標前，仍應保密</a:t>
            </a:r>
            <a:r>
              <a:rPr lang="zh-TW" altLang="en-US" sz="2700" b="1">
                <a:solidFill>
                  <a:srgbClr val="0000FF"/>
                </a:solidFill>
                <a:latin typeface="微軟正黑體" panose="020B0604030504040204" pitchFamily="34" charset="-120"/>
                <a:ea typeface="微軟正黑體" panose="020B0604030504040204" pitchFamily="34" charset="-120"/>
              </a:rPr>
              <a:t>，</a:t>
            </a: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決標後</a:t>
            </a:r>
            <a:r>
              <a:rPr lang="zh-TW" altLang="en-US" sz="2700" b="1">
                <a:solidFill>
                  <a:srgbClr val="0000FF"/>
                </a:solidFill>
                <a:latin typeface="微軟正黑體" panose="020B0604030504040204" pitchFamily="34" charset="-120"/>
                <a:ea typeface="微軟正黑體" panose="020B0604030504040204" pitchFamily="34" charset="-120"/>
              </a:rPr>
              <a:t>除有特殊情形外，</a:t>
            </a: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應予公開</a:t>
            </a:r>
            <a:r>
              <a:rPr lang="zh-TW" altLang="en-US" sz="2700" b="1">
                <a:solidFill>
                  <a:srgbClr val="0000FF"/>
                </a:solidFill>
                <a:latin typeface="微軟正黑體" panose="020B0604030504040204" pitchFamily="34" charset="-120"/>
                <a:ea typeface="微軟正黑體" panose="020B0604030504040204" pitchFamily="34" charset="-120"/>
              </a:rPr>
              <a:t>。但機關依實際需要，</a:t>
            </a: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得於招標文件中公告底價</a:t>
            </a:r>
            <a:r>
              <a:rPr lang="zh-TW" altLang="en-US" sz="2700" b="1">
                <a:solidFill>
                  <a:srgbClr val="0000FF"/>
                </a:solidFill>
                <a:latin typeface="微軟正黑體" panose="020B0604030504040204" pitchFamily="34" charset="-120"/>
                <a:ea typeface="微軟正黑體" panose="020B0604030504040204" pitchFamily="34" charset="-120"/>
              </a:rPr>
              <a:t>。</a:t>
            </a:r>
          </a:p>
          <a:p>
            <a:pPr marL="0" indent="717550" algn="just" eaLnBrk="1" hangingPunct="1">
              <a:spcBef>
                <a:spcPct val="20000"/>
              </a:spcBef>
              <a:buClr>
                <a:prstClr val="black"/>
              </a:buClr>
              <a:buSzPct val="75000"/>
              <a:defRPr/>
            </a:pPr>
            <a:r>
              <a:rPr lang="zh-TW" altLang="en-US" sz="2700" b="1">
                <a:solidFill>
                  <a:srgbClr val="0000FF"/>
                </a:solidFill>
                <a:latin typeface="微軟正黑體" panose="020B0604030504040204" pitchFamily="34" charset="-120"/>
                <a:ea typeface="微軟正黑體" panose="020B0604030504040204" pitchFamily="34" charset="-120"/>
              </a:rPr>
              <a:t>機關對於</a:t>
            </a: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廠商投標文件</a:t>
            </a:r>
            <a:r>
              <a:rPr lang="zh-TW" altLang="en-US" sz="2700" b="1">
                <a:solidFill>
                  <a:srgbClr val="0000FF"/>
                </a:solidFill>
                <a:latin typeface="微軟正黑體" panose="020B0604030504040204" pitchFamily="34" charset="-120"/>
                <a:ea typeface="微軟正黑體" panose="020B0604030504040204" pitchFamily="34" charset="-120"/>
              </a:rPr>
              <a:t>，除供公務上使用或法令另有規定外，</a:t>
            </a:r>
            <a:r>
              <a:rPr lang="zh-TW" altLang="en-US" sz="2700" b="1" u="heavy">
                <a:solidFill>
                  <a:srgbClr val="0000FF"/>
                </a:solidFill>
                <a:uFill>
                  <a:solidFill>
                    <a:srgbClr val="7030A0"/>
                  </a:solidFill>
                </a:uFill>
                <a:latin typeface="微軟正黑體" panose="020B0604030504040204" pitchFamily="34" charset="-120"/>
                <a:ea typeface="微軟正黑體" panose="020B0604030504040204" pitchFamily="34" charset="-120"/>
              </a:rPr>
              <a:t>應保守秘密</a:t>
            </a:r>
            <a:r>
              <a:rPr lang="zh-TW" altLang="en-US" sz="2700" b="1">
                <a:solidFill>
                  <a:srgbClr val="0000FF"/>
                </a:solidFill>
                <a:latin typeface="微軟正黑體" panose="020B0604030504040204" pitchFamily="34" charset="-120"/>
                <a:ea typeface="微軟正黑體" panose="020B0604030504040204" pitchFamily="34" charset="-120"/>
              </a:rPr>
              <a:t>。</a:t>
            </a:r>
            <a:endParaRPr lang="en-US" altLang="zh-TW" sz="2700" b="1" smtClean="0">
              <a:solidFill>
                <a:srgbClr val="00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356902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7A9142BE-AFB7-4381-8A6D-42676BBEFDDC}" type="slidenum">
              <a:rPr lang="en-US" altLang="zh-TW" sz="1400" smtClean="0">
                <a:solidFill>
                  <a:srgbClr val="AD1F1F"/>
                </a:solidFill>
                <a:latin typeface="Times New Roman" panose="02020603050405020304" pitchFamily="18" charset="0"/>
              </a:rPr>
              <a:pPr>
                <a:spcBef>
                  <a:spcPct val="0"/>
                </a:spcBef>
                <a:buClrTx/>
                <a:buSzTx/>
                <a:buFontTx/>
                <a:buNone/>
                <a:defRPr/>
              </a:pPr>
              <a:t>59</a:t>
            </a:fld>
            <a:endParaRPr lang="en-US" altLang="zh-TW" sz="1400" smtClean="0">
              <a:solidFill>
                <a:srgbClr val="AD1F1F"/>
              </a:solidFill>
              <a:latin typeface="Times New Roman" panose="02020603050405020304" pitchFamily="18" charset="0"/>
            </a:endParaRPr>
          </a:p>
        </p:txBody>
      </p:sp>
      <p:sp>
        <p:nvSpPr>
          <p:cNvPr id="4" name="書卷 (水平) 3">
            <a:extLst/>
          </p:cNvPr>
          <p:cNvSpPr/>
          <p:nvPr/>
        </p:nvSpPr>
        <p:spPr>
          <a:xfrm>
            <a:off x="1835696" y="161256"/>
            <a:ext cx="5184576" cy="891480"/>
          </a:xfrm>
          <a:prstGeom prst="horizontalScroll">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u="sng" smtClean="0">
                <a:solidFill>
                  <a:srgbClr val="006600"/>
                </a:solidFill>
                <a:latin typeface="微軟正黑體" panose="020B0604030504040204" pitchFamily="34" charset="-120"/>
                <a:cs typeface="Times New Roman" panose="02020603050405020304" pitchFamily="18" charset="0"/>
              </a:rPr>
              <a:t>公開徵求</a:t>
            </a:r>
            <a:r>
              <a:rPr lang="zh-TW" altLang="en-US" sz="2800" b="1" smtClean="0">
                <a:solidFill>
                  <a:srgbClr val="0000FF"/>
                </a:solidFill>
                <a:latin typeface="微軟正黑體" panose="020B0604030504040204" pitchFamily="34" charset="-120"/>
                <a:cs typeface="Times New Roman" panose="02020603050405020304" pitchFamily="18" charset="0"/>
              </a:rPr>
              <a:t>相關規定</a:t>
            </a:r>
            <a:endParaRPr lang="zh-TW" altLang="en-US" sz="2800" b="1" dirty="0">
              <a:solidFill>
                <a:srgbClr val="0000FF"/>
              </a:solidFill>
              <a:latin typeface="微軟正黑體" panose="020B0604030504040204" pitchFamily="34" charset="-120"/>
              <a:cs typeface="Times New Roman" panose="02020603050405020304" pitchFamily="18" charset="0"/>
            </a:endParaRPr>
          </a:p>
        </p:txBody>
      </p:sp>
      <p:sp>
        <p:nvSpPr>
          <p:cNvPr id="6" name="Rectangle 9"/>
          <p:cNvSpPr>
            <a:spLocks noChangeArrowheads="1"/>
          </p:cNvSpPr>
          <p:nvPr/>
        </p:nvSpPr>
        <p:spPr bwMode="auto">
          <a:xfrm>
            <a:off x="395536" y="1340768"/>
            <a:ext cx="8064896" cy="3298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marL="457200" indent="-457200" algn="just">
              <a:lnSpc>
                <a:spcPts val="3400"/>
              </a:lnSpc>
              <a:buClr>
                <a:srgbClr val="C00000"/>
              </a:buClr>
              <a:buSzPct val="85000"/>
              <a:buFont typeface="Wingdings" panose="05000000000000000000" pitchFamily="2" charset="2"/>
              <a:buChar char="n"/>
            </a:pPr>
            <a:r>
              <a:rPr kumimoji="0" lang="zh-TW" altLang="en-US" sz="2800" b="1" dirty="0" smtClean="0">
                <a:solidFill>
                  <a:srgbClr val="0000FF"/>
                </a:solidFill>
                <a:latin typeface="微軟正黑體" panose="020B0604030504040204" pitchFamily="34" charset="-120"/>
                <a:ea typeface="微軟正黑體" panose="020B0604030504040204" pitchFamily="34" charset="-120"/>
              </a:rPr>
              <a:t>採購法第</a:t>
            </a:r>
            <a:r>
              <a:rPr kumimoji="0" lang="en-US" altLang="zh-TW" sz="2800" b="1" dirty="0" smtClean="0">
                <a:solidFill>
                  <a:srgbClr val="0000FF"/>
                </a:solidFill>
                <a:latin typeface="微軟正黑體" panose="020B0604030504040204" pitchFamily="34" charset="-120"/>
                <a:ea typeface="微軟正黑體" panose="020B0604030504040204" pitchFamily="34" charset="-120"/>
              </a:rPr>
              <a:t>34</a:t>
            </a:r>
            <a:r>
              <a:rPr kumimoji="0" lang="zh-TW" altLang="en-US" sz="2800" b="1" dirty="0" smtClean="0">
                <a:solidFill>
                  <a:srgbClr val="0000FF"/>
                </a:solidFill>
                <a:latin typeface="微軟正黑體" panose="020B0604030504040204" pitchFamily="34" charset="-120"/>
                <a:ea typeface="微軟正黑體" panose="020B0604030504040204" pitchFamily="34" charset="-120"/>
              </a:rPr>
              <a:t>條第</a:t>
            </a:r>
            <a:r>
              <a:rPr kumimoji="0" lang="en-US" altLang="zh-TW" sz="2800" b="1" dirty="0" smtClean="0">
                <a:solidFill>
                  <a:srgbClr val="0000FF"/>
                </a:solidFill>
                <a:latin typeface="微軟正黑體" panose="020B0604030504040204" pitchFamily="34" charset="-120"/>
                <a:ea typeface="微軟正黑體" panose="020B0604030504040204" pitchFamily="34" charset="-120"/>
              </a:rPr>
              <a:t>1</a:t>
            </a:r>
            <a:r>
              <a:rPr kumimoji="0" lang="zh-TW" altLang="en-US" sz="2800" b="1" dirty="0">
                <a:solidFill>
                  <a:srgbClr val="0000FF"/>
                </a:solidFill>
                <a:latin typeface="微軟正黑體" panose="020B0604030504040204" pitchFamily="34" charset="-120"/>
                <a:ea typeface="微軟正黑體" panose="020B0604030504040204" pitchFamily="34" charset="-120"/>
              </a:rPr>
              <a:t>項：</a:t>
            </a:r>
            <a:r>
              <a:rPr kumimoji="0" lang="zh-TW" altLang="en-US" sz="2800" b="1" dirty="0">
                <a:solidFill>
                  <a:srgbClr val="000099"/>
                </a:solidFill>
                <a:latin typeface="微軟正黑體" panose="020B0604030504040204" pitchFamily="34" charset="-120"/>
                <a:ea typeface="微軟正黑體" panose="020B0604030504040204" pitchFamily="34" charset="-120"/>
              </a:rPr>
              <a:t>機關辦理採購，其</a:t>
            </a:r>
            <a:r>
              <a:rPr kumimoji="0" lang="zh-TW" altLang="en-US" sz="2800" b="1" u="sng" dirty="0">
                <a:solidFill>
                  <a:srgbClr val="000099"/>
                </a:solidFill>
                <a:latin typeface="微軟正黑體" panose="020B0604030504040204" pitchFamily="34" charset="-120"/>
                <a:ea typeface="微軟正黑體" panose="020B0604030504040204" pitchFamily="34" charset="-120"/>
              </a:rPr>
              <a:t>招標文件於公告前應予保密</a:t>
            </a:r>
            <a:r>
              <a:rPr kumimoji="0" lang="zh-TW" altLang="en-US" sz="2800" b="1" dirty="0">
                <a:solidFill>
                  <a:srgbClr val="000099"/>
                </a:solidFill>
                <a:latin typeface="微軟正黑體" panose="020B0604030504040204" pitchFamily="34" charset="-120"/>
                <a:ea typeface="微軟正黑體" panose="020B0604030504040204" pitchFamily="34" charset="-120"/>
              </a:rPr>
              <a:t>。</a:t>
            </a:r>
            <a:r>
              <a:rPr kumimoji="0" lang="zh-TW" altLang="en-US" sz="2800" b="1" u="sng" dirty="0">
                <a:solidFill>
                  <a:srgbClr val="006600"/>
                </a:solidFill>
                <a:latin typeface="微軟正黑體" panose="020B0604030504040204" pitchFamily="34" charset="-120"/>
                <a:ea typeface="微軟正黑體" panose="020B0604030504040204" pitchFamily="34" charset="-120"/>
              </a:rPr>
              <a:t>但須</a:t>
            </a:r>
            <a:r>
              <a:rPr kumimoji="0" lang="zh-TW" altLang="en-US" sz="2800" b="1" dirty="0">
                <a:solidFill>
                  <a:srgbClr val="000099"/>
                </a:solidFill>
                <a:latin typeface="微軟正黑體" panose="020B0604030504040204" pitchFamily="34" charset="-120"/>
                <a:ea typeface="微軟正黑體" panose="020B0604030504040204" pitchFamily="34" charset="-120"/>
              </a:rPr>
              <a:t>公開說明或</a:t>
            </a:r>
            <a:r>
              <a:rPr kumimoji="0" lang="zh-TW" altLang="en-US" sz="2800" b="1" u="sng" dirty="0">
                <a:solidFill>
                  <a:srgbClr val="006600"/>
                </a:solidFill>
                <a:latin typeface="微軟正黑體" panose="020B0604030504040204" pitchFamily="34" charset="-120"/>
                <a:ea typeface="微軟正黑體" panose="020B0604030504040204" pitchFamily="34" charset="-120"/>
              </a:rPr>
              <a:t>藉以公開徵求廠商提供參考資料者，不在此限</a:t>
            </a:r>
            <a:r>
              <a:rPr kumimoji="0" lang="zh-TW" altLang="en-US" sz="2800" b="1" dirty="0" smtClean="0">
                <a:solidFill>
                  <a:srgbClr val="000099"/>
                </a:solidFill>
                <a:latin typeface="微軟正黑體" panose="020B0604030504040204" pitchFamily="34" charset="-120"/>
                <a:ea typeface="微軟正黑體" panose="020B0604030504040204" pitchFamily="34" charset="-120"/>
              </a:rPr>
              <a:t>。</a:t>
            </a:r>
            <a:endParaRPr kumimoji="0" lang="en-US" altLang="zh-TW" sz="2800" b="1" dirty="0" smtClean="0">
              <a:solidFill>
                <a:srgbClr val="000099"/>
              </a:solidFill>
              <a:latin typeface="微軟正黑體" panose="020B0604030504040204" pitchFamily="34" charset="-120"/>
              <a:ea typeface="微軟正黑體" panose="020B0604030504040204" pitchFamily="34" charset="-120"/>
            </a:endParaRPr>
          </a:p>
          <a:p>
            <a:pPr marL="457200" indent="-457200" algn="just">
              <a:lnSpc>
                <a:spcPts val="3400"/>
              </a:lnSpc>
              <a:spcBef>
                <a:spcPts val="1200"/>
              </a:spcBef>
              <a:buClr>
                <a:srgbClr val="C00000"/>
              </a:buClr>
              <a:buSzPct val="85000"/>
              <a:buFont typeface="Wingdings" panose="05000000000000000000" pitchFamily="2" charset="2"/>
              <a:buChar char="n"/>
            </a:pPr>
            <a:r>
              <a:rPr kumimoji="0" lang="zh-TW" altLang="en-US" sz="2800" b="1" dirty="0" smtClean="0">
                <a:solidFill>
                  <a:srgbClr val="0000FF"/>
                </a:solidFill>
                <a:latin typeface="微軟正黑體" panose="020B0604030504040204" pitchFamily="34" charset="-120"/>
                <a:ea typeface="微軟正黑體" panose="020B0604030504040204" pitchFamily="34" charset="-120"/>
              </a:rPr>
              <a:t>施行細則第</a:t>
            </a:r>
            <a:r>
              <a:rPr kumimoji="0" lang="en-US" altLang="zh-TW" sz="2800" b="1" dirty="0">
                <a:solidFill>
                  <a:srgbClr val="0000FF"/>
                </a:solidFill>
                <a:latin typeface="微軟正黑體" panose="020B0604030504040204" pitchFamily="34" charset="-120"/>
                <a:ea typeface="微軟正黑體" panose="020B0604030504040204" pitchFamily="34" charset="-120"/>
              </a:rPr>
              <a:t>34</a:t>
            </a:r>
            <a:r>
              <a:rPr kumimoji="0" lang="zh-TW" altLang="en-US" sz="2800" b="1" dirty="0">
                <a:solidFill>
                  <a:srgbClr val="0000FF"/>
                </a:solidFill>
                <a:latin typeface="微軟正黑體" panose="020B0604030504040204" pitchFamily="34" charset="-120"/>
                <a:ea typeface="微軟正黑體" panose="020B0604030504040204" pitchFamily="34" charset="-120"/>
              </a:rPr>
              <a:t>條：</a:t>
            </a:r>
            <a:r>
              <a:rPr kumimoji="0" lang="zh-TW" altLang="en-US" sz="2800" b="1" dirty="0">
                <a:solidFill>
                  <a:srgbClr val="000099"/>
                </a:solidFill>
                <a:latin typeface="微軟正黑體" panose="020B0604030504040204" pitchFamily="34" charset="-120"/>
                <a:ea typeface="微軟正黑體" panose="020B0604030504040204" pitchFamily="34" charset="-120"/>
              </a:rPr>
              <a:t>機關依本法</a:t>
            </a:r>
            <a:r>
              <a:rPr kumimoji="0" lang="zh-TW" altLang="en-US" sz="2800" b="1" dirty="0" smtClean="0">
                <a:solidFill>
                  <a:srgbClr val="000099"/>
                </a:solidFill>
                <a:latin typeface="微軟正黑體" panose="020B0604030504040204" pitchFamily="34" charset="-120"/>
                <a:ea typeface="微軟正黑體" panose="020B0604030504040204" pitchFamily="34" charset="-120"/>
              </a:rPr>
              <a:t>第</a:t>
            </a:r>
            <a:r>
              <a:rPr kumimoji="0" lang="en-US" altLang="zh-TW" sz="2800" b="1" dirty="0" smtClean="0">
                <a:solidFill>
                  <a:srgbClr val="000099"/>
                </a:solidFill>
                <a:latin typeface="微軟正黑體" panose="020B0604030504040204" pitchFamily="34" charset="-120"/>
                <a:ea typeface="微軟正黑體" panose="020B0604030504040204" pitchFamily="34" charset="-120"/>
              </a:rPr>
              <a:t>34</a:t>
            </a:r>
            <a:r>
              <a:rPr kumimoji="0" lang="zh-TW" altLang="en-US" sz="2800" b="1" dirty="0" smtClean="0">
                <a:solidFill>
                  <a:srgbClr val="000099"/>
                </a:solidFill>
                <a:latin typeface="微軟正黑體" panose="020B0604030504040204" pitchFamily="34" charset="-120"/>
                <a:ea typeface="微軟正黑體" panose="020B0604030504040204" pitchFamily="34" charset="-120"/>
              </a:rPr>
              <a:t>條第</a:t>
            </a:r>
            <a:r>
              <a:rPr kumimoji="0" lang="en-US" altLang="zh-TW" sz="2800" b="1" dirty="0" smtClean="0">
                <a:solidFill>
                  <a:srgbClr val="000099"/>
                </a:solidFill>
                <a:latin typeface="微軟正黑體" panose="020B0604030504040204" pitchFamily="34" charset="-120"/>
                <a:ea typeface="微軟正黑體" panose="020B0604030504040204" pitchFamily="34" charset="-120"/>
              </a:rPr>
              <a:t>1</a:t>
            </a:r>
            <a:r>
              <a:rPr kumimoji="0" lang="zh-TW" altLang="en-US" sz="2800" b="1" dirty="0" smtClean="0">
                <a:solidFill>
                  <a:srgbClr val="000099"/>
                </a:solidFill>
                <a:latin typeface="微軟正黑體" panose="020B0604030504040204" pitchFamily="34" charset="-120"/>
                <a:ea typeface="微軟正黑體" panose="020B0604030504040204" pitchFamily="34" charset="-120"/>
              </a:rPr>
              <a:t>項</a:t>
            </a:r>
            <a:r>
              <a:rPr kumimoji="0" lang="zh-TW" altLang="en-US" sz="2800" b="1" dirty="0">
                <a:solidFill>
                  <a:srgbClr val="000099"/>
                </a:solidFill>
                <a:latin typeface="微軟正黑體" panose="020B0604030504040204" pitchFamily="34" charset="-120"/>
                <a:ea typeface="微軟正黑體" panose="020B0604030504040204" pitchFamily="34" charset="-120"/>
              </a:rPr>
              <a:t>規定向廠商公開說明或</a:t>
            </a:r>
            <a:r>
              <a:rPr kumimoji="0" lang="zh-TW" altLang="en-US" sz="2800" b="1" u="sng" dirty="0">
                <a:solidFill>
                  <a:srgbClr val="006600"/>
                </a:solidFill>
                <a:latin typeface="微軟正黑體" panose="020B0604030504040204" pitchFamily="34" charset="-120"/>
                <a:ea typeface="微軟正黑體" panose="020B0604030504040204" pitchFamily="34" charset="-120"/>
              </a:rPr>
              <a:t>公開徵求廠商提供</a:t>
            </a:r>
            <a:r>
              <a:rPr kumimoji="0" lang="zh-TW" altLang="en-US" sz="2800" b="1" u="sng" dirty="0" smtClean="0">
                <a:solidFill>
                  <a:srgbClr val="006600"/>
                </a:solidFill>
                <a:latin typeface="微軟正黑體" panose="020B0604030504040204" pitchFamily="34" charset="-120"/>
                <a:ea typeface="微軟正黑體" panose="020B0604030504040204" pitchFamily="34" charset="-120"/>
              </a:rPr>
              <a:t>招標</a:t>
            </a:r>
            <a:r>
              <a:rPr kumimoji="0" lang="zh-TW" altLang="en-US" sz="2800" b="1" u="sng" dirty="0">
                <a:solidFill>
                  <a:srgbClr val="006600"/>
                </a:solidFill>
                <a:latin typeface="微軟正黑體" panose="020B0604030504040204" pitchFamily="34" charset="-120"/>
                <a:ea typeface="微軟正黑體" panose="020B0604030504040204" pitchFamily="34" charset="-120"/>
              </a:rPr>
              <a:t>文件之參考資料者</a:t>
            </a:r>
            <a:r>
              <a:rPr kumimoji="0" lang="zh-TW" altLang="en-US" sz="2800" b="1" dirty="0">
                <a:solidFill>
                  <a:srgbClr val="000099"/>
                </a:solidFill>
                <a:latin typeface="微軟正黑體" panose="020B0604030504040204" pitchFamily="34" charset="-120"/>
                <a:ea typeface="微軟正黑體" panose="020B0604030504040204" pitchFamily="34" charset="-120"/>
              </a:rPr>
              <a:t>，</a:t>
            </a:r>
            <a:r>
              <a:rPr kumimoji="0" lang="zh-TW" altLang="en-US" sz="2800" b="1" u="sng" dirty="0">
                <a:solidFill>
                  <a:srgbClr val="C00000"/>
                </a:solidFill>
                <a:latin typeface="微軟正黑體" panose="020B0604030504040204" pitchFamily="34" charset="-120"/>
                <a:ea typeface="微軟正黑體" panose="020B0604030504040204" pitchFamily="34" charset="-120"/>
              </a:rPr>
              <a:t>應</a:t>
            </a:r>
            <a:r>
              <a:rPr kumimoji="0" lang="zh-TW" altLang="en-US" sz="2800" b="1" dirty="0">
                <a:solidFill>
                  <a:srgbClr val="000099"/>
                </a:solidFill>
                <a:latin typeface="微軟正黑體" panose="020B0604030504040204" pitchFamily="34" charset="-120"/>
                <a:ea typeface="微軟正黑體" panose="020B0604030504040204" pitchFamily="34" charset="-120"/>
              </a:rPr>
              <a:t>刊登政府採購公報或</a:t>
            </a:r>
            <a:r>
              <a:rPr kumimoji="0" lang="zh-TW" altLang="en-US" sz="2800" b="1" u="sng" dirty="0">
                <a:solidFill>
                  <a:srgbClr val="006600"/>
                </a:solidFill>
                <a:latin typeface="微軟正黑體" panose="020B0604030504040204" pitchFamily="34" charset="-120"/>
                <a:ea typeface="微軟正黑體" panose="020B0604030504040204" pitchFamily="34" charset="-120"/>
              </a:rPr>
              <a:t>公開於主管機關</a:t>
            </a:r>
            <a:r>
              <a:rPr kumimoji="0" lang="zh-TW" altLang="en-US" sz="2800" b="1" dirty="0">
                <a:solidFill>
                  <a:srgbClr val="000099"/>
                </a:solidFill>
                <a:latin typeface="微軟正黑體" panose="020B0604030504040204" pitchFamily="34" charset="-120"/>
                <a:ea typeface="微軟正黑體" panose="020B0604030504040204" pitchFamily="34" charset="-120"/>
              </a:rPr>
              <a:t>之</a:t>
            </a:r>
            <a:r>
              <a:rPr kumimoji="0" lang="zh-TW" altLang="en-US" sz="2800" b="1" u="sng" dirty="0">
                <a:solidFill>
                  <a:srgbClr val="006600"/>
                </a:solidFill>
                <a:latin typeface="微軟正黑體" panose="020B0604030504040204" pitchFamily="34" charset="-120"/>
                <a:ea typeface="微軟正黑體" panose="020B0604030504040204" pitchFamily="34" charset="-120"/>
              </a:rPr>
              <a:t>資訊網路</a:t>
            </a:r>
            <a:r>
              <a:rPr kumimoji="0" lang="zh-TW" altLang="en-US" sz="2800" b="1" dirty="0" smtClean="0">
                <a:solidFill>
                  <a:srgbClr val="000099"/>
                </a:solidFill>
                <a:latin typeface="微軟正黑體" panose="020B0604030504040204" pitchFamily="34" charset="-120"/>
                <a:ea typeface="微軟正黑體" panose="020B0604030504040204" pitchFamily="34" charset="-120"/>
              </a:rPr>
              <a:t>。</a:t>
            </a:r>
            <a:endParaRPr kumimoji="0" lang="en-US" altLang="zh-TW" sz="2800"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662891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A90EA122-963C-4F1A-9248-DB234547A096}" type="slidenum">
              <a:rPr lang="en-US" altLang="zh-TW" sz="1400" smtClean="0">
                <a:solidFill>
                  <a:srgbClr val="AD1F1F"/>
                </a:solidFill>
                <a:latin typeface="Times New Roman" panose="02020603050405020304" pitchFamily="18" charset="0"/>
              </a:rPr>
              <a:pPr>
                <a:spcBef>
                  <a:spcPct val="0"/>
                </a:spcBef>
                <a:buClrTx/>
                <a:buSzTx/>
                <a:buFontTx/>
                <a:buNone/>
                <a:defRPr/>
              </a:pPr>
              <a:t>6</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287338" y="404664"/>
            <a:ext cx="8499475" cy="2808312"/>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ts val="0"/>
              </a:spcBef>
              <a:buClr>
                <a:prstClr val="black"/>
              </a:buClr>
              <a:buSzPct val="75000"/>
              <a:buFont typeface="Wingdings" pitchFamily="2" charset="2"/>
              <a:buChar char="l"/>
              <a:defRPr/>
            </a:pPr>
            <a:r>
              <a:rPr lang="en-US" altLang="zh-TW" sz="2800" b="1">
                <a:solidFill>
                  <a:srgbClr val="0000FF"/>
                </a:solidFill>
                <a:latin typeface="微軟正黑體" panose="020B0604030504040204" pitchFamily="34" charset="-120"/>
                <a:ea typeface="微軟正黑體" panose="020B0604030504040204" pitchFamily="34" charset="-120"/>
              </a:rPr>
              <a:t>111</a:t>
            </a:r>
            <a:r>
              <a:rPr lang="zh-TW" altLang="en-US" sz="2800" b="1">
                <a:solidFill>
                  <a:srgbClr val="0000FF"/>
                </a:solidFill>
                <a:latin typeface="微軟正黑體" panose="020B0604030504040204" pitchFamily="34" charset="-120"/>
                <a:ea typeface="微軟正黑體" panose="020B0604030504040204" pitchFamily="34" charset="-120"/>
              </a:rPr>
              <a:t>年</a:t>
            </a:r>
            <a:r>
              <a:rPr lang="en-US" altLang="zh-TW" sz="2800" b="1">
                <a:solidFill>
                  <a:srgbClr val="0000FF"/>
                </a:solidFill>
                <a:latin typeface="微軟正黑體" panose="020B0604030504040204" pitchFamily="34" charset="-120"/>
                <a:ea typeface="微軟正黑體" panose="020B0604030504040204" pitchFamily="34" charset="-120"/>
              </a:rPr>
              <a:t>12</a:t>
            </a:r>
            <a:r>
              <a:rPr lang="zh-TW" altLang="en-US" sz="2800" b="1">
                <a:solidFill>
                  <a:srgbClr val="0000FF"/>
                </a:solidFill>
                <a:latin typeface="微軟正黑體" panose="020B0604030504040204" pitchFamily="34" charset="-120"/>
                <a:ea typeface="微軟正黑體" panose="020B0604030504040204" pitchFamily="34" charset="-120"/>
              </a:rPr>
              <a:t>月</a:t>
            </a:r>
            <a:r>
              <a:rPr lang="en-US" altLang="zh-TW" sz="2800" b="1">
                <a:solidFill>
                  <a:srgbClr val="0000FF"/>
                </a:solidFill>
                <a:latin typeface="微軟正黑體" panose="020B0604030504040204" pitchFamily="34" charset="-120"/>
                <a:ea typeface="微軟正黑體" panose="020B0604030504040204" pitchFamily="34" charset="-120"/>
              </a:rPr>
              <a:t>23</a:t>
            </a:r>
            <a:r>
              <a:rPr lang="zh-TW" altLang="en-US" sz="2800" b="1">
                <a:solidFill>
                  <a:srgbClr val="0000FF"/>
                </a:solidFill>
                <a:latin typeface="微軟正黑體" panose="020B0604030504040204" pitchFamily="34" charset="-120"/>
                <a:ea typeface="微軟正黑體" panose="020B0604030504040204" pitchFamily="34" charset="-120"/>
              </a:rPr>
              <a:t>日工程</a:t>
            </a:r>
            <a:r>
              <a:rPr lang="zh-TW" altLang="en-US" sz="2800" b="1" dirty="0">
                <a:solidFill>
                  <a:srgbClr val="0000FF"/>
                </a:solidFill>
                <a:latin typeface="微軟正黑體" panose="020B0604030504040204" pitchFamily="34" charset="-120"/>
                <a:ea typeface="微軟正黑體" panose="020B0604030504040204" pitchFamily="34" charset="-120"/>
              </a:rPr>
              <a:t>企</a:t>
            </a:r>
            <a:r>
              <a:rPr lang="zh-TW" altLang="en-US" sz="2800" b="1">
                <a:solidFill>
                  <a:srgbClr val="0000FF"/>
                </a:solidFill>
                <a:latin typeface="微軟正黑體" panose="020B0604030504040204" pitchFamily="34" charset="-120"/>
                <a:ea typeface="微軟正黑體" panose="020B0604030504040204" pitchFamily="34" charset="-120"/>
              </a:rPr>
              <a:t>字</a:t>
            </a:r>
            <a:r>
              <a:rPr lang="zh-TW" altLang="en-US" sz="2800" b="1" smtClean="0">
                <a:solidFill>
                  <a:srgbClr val="0000FF"/>
                </a:solidFill>
                <a:latin typeface="微軟正黑體" panose="020B0604030504040204" pitchFamily="34" charset="-120"/>
                <a:ea typeface="微軟正黑體" panose="020B0604030504040204" pitchFamily="34" charset="-120"/>
              </a:rPr>
              <a:t>第</a:t>
            </a:r>
            <a:r>
              <a:rPr lang="en-US" altLang="zh-TW" sz="2800" b="1">
                <a:solidFill>
                  <a:srgbClr val="0000FF"/>
                </a:solidFill>
                <a:latin typeface="微軟正黑體" panose="020B0604030504040204" pitchFamily="34" charset="-120"/>
                <a:ea typeface="微軟正黑體" panose="020B0604030504040204" pitchFamily="34" charset="-120"/>
              </a:rPr>
              <a:t>1110100798</a:t>
            </a:r>
            <a:r>
              <a:rPr lang="zh-TW" altLang="en-US" sz="2800" b="1" smtClean="0">
                <a:solidFill>
                  <a:srgbClr val="0000FF"/>
                </a:solidFill>
                <a:latin typeface="微軟正黑體" panose="020B0604030504040204" pitchFamily="34" charset="-120"/>
                <a:ea typeface="微軟正黑體" panose="020B0604030504040204" pitchFamily="34" charset="-120"/>
              </a:rPr>
              <a:t>號</a:t>
            </a:r>
            <a:r>
              <a:rPr lang="zh-TW" altLang="en-US" sz="4000" b="1" smtClean="0">
                <a:solidFill>
                  <a:srgbClr val="FF0000"/>
                </a:solidFill>
                <a:latin typeface="微軟正黑體" panose="020B0604030504040204" pitchFamily="34" charset="-120"/>
                <a:ea typeface="微軟正黑體" panose="020B0604030504040204" pitchFamily="34" charset="-120"/>
              </a:rPr>
              <a:t>令</a:t>
            </a:r>
            <a:r>
              <a:rPr lang="en-US" altLang="zh-TW" sz="2800" b="1" smtClean="0">
                <a:solidFill>
                  <a:prstClr val="black"/>
                </a:solidFill>
                <a:latin typeface="微軟正黑體" panose="020B0604030504040204" pitchFamily="34" charset="-120"/>
                <a:ea typeface="微軟正黑體" panose="020B0604030504040204" pitchFamily="34" charset="-120"/>
              </a:rPr>
              <a:t>(</a:t>
            </a:r>
            <a:r>
              <a:rPr lang="zh-TW" altLang="en-US" sz="2800" b="1" smtClean="0">
                <a:solidFill>
                  <a:prstClr val="black"/>
                </a:solidFill>
                <a:latin typeface="微軟正黑體" panose="020B0604030504040204" pitchFamily="34" charset="-120"/>
                <a:ea typeface="微軟正黑體" panose="020B0604030504040204" pitchFamily="34" charset="-120"/>
              </a:rPr>
              <a:t>自</a:t>
            </a:r>
            <a:r>
              <a:rPr lang="en-US" altLang="zh-TW" sz="2800" b="1" smtClean="0">
                <a:solidFill>
                  <a:prstClr val="black"/>
                </a:solidFill>
                <a:latin typeface="微軟正黑體" panose="020B0604030504040204" pitchFamily="34" charset="-120"/>
                <a:ea typeface="微軟正黑體" panose="020B0604030504040204" pitchFamily="34" charset="-120"/>
              </a:rPr>
              <a:t>112.01.01</a:t>
            </a:r>
            <a:r>
              <a:rPr lang="zh-TW" altLang="en-US" sz="2800" b="1" smtClean="0">
                <a:solidFill>
                  <a:prstClr val="black"/>
                </a:solidFill>
                <a:latin typeface="微軟正黑體" panose="020B0604030504040204" pitchFamily="34" charset="-120"/>
                <a:ea typeface="微軟正黑體" panose="020B0604030504040204" pitchFamily="34" charset="-120"/>
              </a:rPr>
              <a:t>生效</a:t>
            </a:r>
            <a:r>
              <a:rPr lang="en-US" altLang="zh-TW" sz="2800" b="1" smtClean="0">
                <a:solidFill>
                  <a:prstClr val="black"/>
                </a:solidFill>
                <a:latin typeface="微軟正黑體" panose="020B0604030504040204" pitchFamily="34" charset="-120"/>
                <a:ea typeface="微軟正黑體" panose="020B0604030504040204" pitchFamily="34" charset="-120"/>
              </a:rPr>
              <a:t>)</a:t>
            </a:r>
            <a:endParaRPr lang="zh-TW" altLang="en-US" sz="2800" b="1" dirty="0">
              <a:solidFill>
                <a:prstClr val="black"/>
              </a:solidFill>
              <a:latin typeface="微軟正黑體" panose="020B0604030504040204" pitchFamily="34" charset="-120"/>
              <a:ea typeface="微軟正黑體" panose="020B0604030504040204" pitchFamily="34" charset="-120"/>
            </a:endParaRPr>
          </a:p>
          <a:p>
            <a:pPr marL="1704975" lvl="1" indent="-1704975" algn="just" eaLnBrk="1" hangingPunct="1">
              <a:lnSpc>
                <a:spcPct val="110000"/>
              </a:lnSpc>
              <a:spcBef>
                <a:spcPct val="20000"/>
              </a:spcBef>
              <a:buClr>
                <a:srgbClr val="006699"/>
              </a:buClr>
              <a:buSzPct val="75000"/>
              <a:defRPr/>
            </a:pPr>
            <a:r>
              <a:rPr lang="zh-TW" altLang="en-US" sz="2800" b="1" u="sng" dirty="0">
                <a:solidFill>
                  <a:srgbClr val="660033"/>
                </a:solidFill>
                <a:latin typeface="微軟正黑體" panose="020B0604030504040204" pitchFamily="34" charset="-120"/>
                <a:ea typeface="微軟正黑體" panose="020B0604030504040204" pitchFamily="34" charset="-120"/>
              </a:rPr>
              <a:t>查核金額</a:t>
            </a:r>
            <a:r>
              <a:rPr lang="zh-TW" altLang="en-US" sz="2800" b="1" dirty="0">
                <a:solidFill>
                  <a:srgbClr val="006600"/>
                </a:solidFill>
                <a:latin typeface="微軟正黑體" panose="020B0604030504040204" pitchFamily="34" charset="-120"/>
                <a:ea typeface="微軟正黑體" panose="020B0604030504040204" pitchFamily="34" charset="-120"/>
              </a:rPr>
              <a:t>：工程及財物採購為新臺幣</a:t>
            </a:r>
            <a:r>
              <a:rPr lang="en-US" altLang="zh-TW" sz="2800" b="1" dirty="0">
                <a:solidFill>
                  <a:srgbClr val="006600"/>
                </a:solidFill>
                <a:latin typeface="微軟正黑體" panose="020B0604030504040204" pitchFamily="34" charset="-120"/>
                <a:ea typeface="微軟正黑體" panose="020B0604030504040204" pitchFamily="34" charset="-120"/>
              </a:rPr>
              <a:t>5000</a:t>
            </a:r>
            <a:r>
              <a:rPr lang="zh-TW" altLang="en-US" sz="2800" b="1" dirty="0">
                <a:solidFill>
                  <a:srgbClr val="006600"/>
                </a:solidFill>
                <a:latin typeface="微軟正黑體" panose="020B0604030504040204" pitchFamily="34" charset="-120"/>
                <a:ea typeface="微軟正黑體" panose="020B0604030504040204" pitchFamily="34" charset="-120"/>
              </a:rPr>
              <a:t>萬元，勞務採購為新臺幣</a:t>
            </a:r>
            <a:r>
              <a:rPr lang="en-US" altLang="zh-TW" sz="2800" b="1" dirty="0">
                <a:solidFill>
                  <a:srgbClr val="006600"/>
                </a:solidFill>
                <a:latin typeface="微軟正黑體" panose="020B0604030504040204" pitchFamily="34" charset="-120"/>
                <a:ea typeface="微軟正黑體" panose="020B0604030504040204" pitchFamily="34" charset="-120"/>
              </a:rPr>
              <a:t>1000</a:t>
            </a:r>
            <a:r>
              <a:rPr lang="zh-TW" altLang="en-US" sz="2800" b="1" dirty="0">
                <a:solidFill>
                  <a:srgbClr val="006600"/>
                </a:solidFill>
                <a:latin typeface="微軟正黑體" panose="020B0604030504040204" pitchFamily="34" charset="-120"/>
                <a:ea typeface="微軟正黑體" panose="020B0604030504040204" pitchFamily="34" charset="-120"/>
              </a:rPr>
              <a:t>萬</a:t>
            </a:r>
            <a:r>
              <a:rPr lang="zh-TW" altLang="en-US" sz="2800" b="1" dirty="0" smtClean="0">
                <a:solidFill>
                  <a:srgbClr val="006600"/>
                </a:solidFill>
                <a:latin typeface="微軟正黑體" panose="020B0604030504040204" pitchFamily="34" charset="-120"/>
                <a:ea typeface="微軟正黑體" panose="020B0604030504040204" pitchFamily="34" charset="-120"/>
              </a:rPr>
              <a:t>元。</a:t>
            </a:r>
            <a:endParaRPr lang="zh-TW" altLang="en-US" sz="2800" b="1" dirty="0">
              <a:solidFill>
                <a:srgbClr val="006600"/>
              </a:solidFill>
              <a:latin typeface="微軟正黑體" panose="020B0604030504040204" pitchFamily="34" charset="-120"/>
              <a:ea typeface="微軟正黑體" panose="020B0604030504040204" pitchFamily="34" charset="-120"/>
            </a:endParaRPr>
          </a:p>
          <a:p>
            <a:pPr marL="0" lvl="1" indent="0" algn="just" eaLnBrk="1" hangingPunct="1">
              <a:lnSpc>
                <a:spcPct val="110000"/>
              </a:lnSpc>
              <a:spcBef>
                <a:spcPct val="20000"/>
              </a:spcBef>
              <a:buClr>
                <a:srgbClr val="006699"/>
              </a:buClr>
              <a:buSzPct val="75000"/>
              <a:defRPr/>
            </a:pPr>
            <a:r>
              <a:rPr lang="zh-TW" altLang="en-US" sz="2800" b="1" u="sng" dirty="0">
                <a:solidFill>
                  <a:srgbClr val="660033"/>
                </a:solidFill>
                <a:latin typeface="微軟正黑體" panose="020B0604030504040204" pitchFamily="34" charset="-120"/>
                <a:ea typeface="微軟正黑體" panose="020B0604030504040204" pitchFamily="34" charset="-120"/>
              </a:rPr>
              <a:t>公告金額</a:t>
            </a:r>
            <a:r>
              <a:rPr lang="zh-TW" altLang="en-US" sz="2800" b="1" dirty="0">
                <a:solidFill>
                  <a:srgbClr val="006600"/>
                </a:solidFill>
                <a:latin typeface="微軟正黑體" panose="020B0604030504040204" pitchFamily="34" charset="-120"/>
                <a:ea typeface="微軟正黑體" panose="020B0604030504040204" pitchFamily="34" charset="-120"/>
              </a:rPr>
              <a:t>：</a:t>
            </a:r>
            <a:r>
              <a:rPr lang="zh-TW" altLang="en-US" sz="2800" b="1" spc="-100" dirty="0">
                <a:solidFill>
                  <a:srgbClr val="006600"/>
                </a:solidFill>
                <a:latin typeface="微軟正黑體" panose="020B0604030504040204" pitchFamily="34" charset="-120"/>
                <a:ea typeface="微軟正黑體" panose="020B0604030504040204" pitchFamily="34" charset="-120"/>
              </a:rPr>
              <a:t>工程、財物及勞務採購為</a:t>
            </a:r>
            <a:r>
              <a:rPr lang="zh-TW" altLang="en-US" sz="2800" b="1" spc="-100">
                <a:solidFill>
                  <a:srgbClr val="006600"/>
                </a:solidFill>
                <a:latin typeface="微軟正黑體" panose="020B0604030504040204" pitchFamily="34" charset="-120"/>
                <a:ea typeface="微軟正黑體" panose="020B0604030504040204" pitchFamily="34" charset="-120"/>
              </a:rPr>
              <a:t>新</a:t>
            </a:r>
            <a:r>
              <a:rPr lang="zh-TW" altLang="en-US" sz="2800" b="1" spc="-100" smtClean="0">
                <a:solidFill>
                  <a:srgbClr val="006600"/>
                </a:solidFill>
                <a:latin typeface="微軟正黑體" panose="020B0604030504040204" pitchFamily="34" charset="-120"/>
                <a:ea typeface="微軟正黑體" panose="020B0604030504040204" pitchFamily="34" charset="-120"/>
              </a:rPr>
              <a:t>臺幣</a:t>
            </a:r>
            <a:r>
              <a:rPr lang="en-US" altLang="zh-TW" sz="2800" b="1" u="heavy" spc="-100" smtClean="0">
                <a:solidFill>
                  <a:srgbClr val="006600"/>
                </a:solidFill>
                <a:uFill>
                  <a:solidFill>
                    <a:srgbClr val="C00000"/>
                  </a:solidFill>
                </a:uFill>
                <a:latin typeface="微軟正黑體" panose="020B0604030504040204" pitchFamily="34" charset="-120"/>
                <a:ea typeface="微軟正黑體" panose="020B0604030504040204" pitchFamily="34" charset="-120"/>
              </a:rPr>
              <a:t>150</a:t>
            </a:r>
            <a:r>
              <a:rPr lang="zh-TW" altLang="en-US" sz="2800" b="1" u="heavy" spc="-100" smtClean="0">
                <a:solidFill>
                  <a:srgbClr val="006600"/>
                </a:solidFill>
                <a:uFill>
                  <a:solidFill>
                    <a:srgbClr val="C00000"/>
                  </a:solidFill>
                </a:uFill>
                <a:latin typeface="微軟正黑體" panose="020B0604030504040204" pitchFamily="34" charset="-120"/>
                <a:ea typeface="微軟正黑體" panose="020B0604030504040204" pitchFamily="34" charset="-120"/>
              </a:rPr>
              <a:t>萬</a:t>
            </a:r>
            <a:r>
              <a:rPr lang="zh-TW" altLang="en-US" sz="2800" b="1" u="heavy" spc="-100" dirty="0" smtClean="0">
                <a:solidFill>
                  <a:srgbClr val="006600"/>
                </a:solidFill>
                <a:uFill>
                  <a:solidFill>
                    <a:srgbClr val="C00000"/>
                  </a:solidFill>
                </a:uFill>
                <a:latin typeface="微軟正黑體" panose="020B0604030504040204" pitchFamily="34" charset="-120"/>
                <a:ea typeface="微軟正黑體" panose="020B0604030504040204" pitchFamily="34" charset="-120"/>
              </a:rPr>
              <a:t>元</a:t>
            </a:r>
            <a:r>
              <a:rPr lang="zh-TW" altLang="en-US" sz="2800" b="1" spc="-100" dirty="0" smtClean="0">
                <a:solidFill>
                  <a:srgbClr val="006600"/>
                </a:solidFill>
                <a:latin typeface="微軟正黑體" panose="020B0604030504040204" pitchFamily="34" charset="-120"/>
                <a:ea typeface="微軟正黑體" panose="020B0604030504040204" pitchFamily="34" charset="-120"/>
              </a:rPr>
              <a:t>。</a:t>
            </a:r>
            <a:endParaRPr lang="zh-TW" altLang="en-US" sz="2800" b="1" spc="-100" dirty="0">
              <a:solidFill>
                <a:srgbClr val="006600"/>
              </a:solidFill>
              <a:latin typeface="微軟正黑體" panose="020B0604030504040204" pitchFamily="34" charset="-120"/>
              <a:ea typeface="微軟正黑體" panose="020B0604030504040204" pitchFamily="34" charset="-120"/>
            </a:endParaRPr>
          </a:p>
          <a:p>
            <a:pPr marL="0" lvl="1" indent="0" algn="just" eaLnBrk="1" hangingPunct="1">
              <a:lnSpc>
                <a:spcPct val="110000"/>
              </a:lnSpc>
              <a:spcBef>
                <a:spcPct val="20000"/>
              </a:spcBef>
              <a:buClr>
                <a:srgbClr val="006699"/>
              </a:buClr>
              <a:buSzPct val="75000"/>
              <a:defRPr/>
            </a:pPr>
            <a:r>
              <a:rPr lang="zh-TW" altLang="en-US" sz="2800" b="1" dirty="0">
                <a:solidFill>
                  <a:srgbClr val="006600"/>
                </a:solidFill>
                <a:latin typeface="微軟正黑體" panose="020B0604030504040204" pitchFamily="34" charset="-120"/>
                <a:ea typeface="微軟正黑體" panose="020B0604030504040204" pitchFamily="34" charset="-120"/>
              </a:rPr>
              <a:t>中央機關</a:t>
            </a:r>
            <a:r>
              <a:rPr lang="zh-TW" altLang="en-US" sz="2800" b="1" u="sng" dirty="0">
                <a:solidFill>
                  <a:srgbClr val="660033"/>
                </a:solidFill>
                <a:latin typeface="微軟正黑體" panose="020B0604030504040204" pitchFamily="34" charset="-120"/>
                <a:ea typeface="微軟正黑體" panose="020B0604030504040204" pitchFamily="34" charset="-120"/>
              </a:rPr>
              <a:t>小額採購</a:t>
            </a:r>
            <a:r>
              <a:rPr lang="zh-TW" altLang="en-US" sz="2800" b="1" dirty="0">
                <a:solidFill>
                  <a:srgbClr val="006600"/>
                </a:solidFill>
                <a:latin typeface="微軟正黑體" panose="020B0604030504040204" pitchFamily="34" charset="-120"/>
                <a:ea typeface="微軟正黑體" panose="020B0604030504040204" pitchFamily="34" charset="-120"/>
              </a:rPr>
              <a:t>：為</a:t>
            </a:r>
            <a:r>
              <a:rPr lang="zh-TW" altLang="en-US" sz="2800" b="1">
                <a:solidFill>
                  <a:srgbClr val="006600"/>
                </a:solidFill>
                <a:latin typeface="微軟正黑體" panose="020B0604030504040204" pitchFamily="34" charset="-120"/>
                <a:ea typeface="微軟正黑體" panose="020B0604030504040204" pitchFamily="34" charset="-120"/>
              </a:rPr>
              <a:t>新</a:t>
            </a:r>
            <a:r>
              <a:rPr lang="zh-TW" altLang="en-US" sz="2800" b="1" smtClean="0">
                <a:solidFill>
                  <a:srgbClr val="006600"/>
                </a:solidFill>
                <a:latin typeface="微軟正黑體" panose="020B0604030504040204" pitchFamily="34" charset="-120"/>
                <a:ea typeface="微軟正黑體" panose="020B0604030504040204" pitchFamily="34" charset="-120"/>
              </a:rPr>
              <a:t>臺幣</a:t>
            </a:r>
            <a:r>
              <a:rPr lang="en-US" altLang="zh-TW" sz="2800" b="1" u="heavy" spc="-100">
                <a:solidFill>
                  <a:srgbClr val="006600"/>
                </a:solidFill>
                <a:uFill>
                  <a:solidFill>
                    <a:srgbClr val="C00000"/>
                  </a:solidFill>
                </a:uFill>
                <a:latin typeface="微軟正黑體" panose="020B0604030504040204" pitchFamily="34" charset="-120"/>
                <a:ea typeface="微軟正黑體" panose="020B0604030504040204" pitchFamily="34" charset="-120"/>
              </a:rPr>
              <a:t>15</a:t>
            </a:r>
            <a:r>
              <a:rPr lang="zh-TW" altLang="en-US" sz="2800" b="1" u="heavy" spc="-100">
                <a:solidFill>
                  <a:srgbClr val="006600"/>
                </a:solidFill>
                <a:uFill>
                  <a:solidFill>
                    <a:srgbClr val="C00000"/>
                  </a:solidFill>
                </a:uFill>
                <a:latin typeface="微軟正黑體" panose="020B0604030504040204" pitchFamily="34" charset="-120"/>
                <a:ea typeface="微軟正黑體" panose="020B0604030504040204" pitchFamily="34" charset="-120"/>
              </a:rPr>
              <a:t>萬</a:t>
            </a:r>
            <a:r>
              <a:rPr lang="zh-TW" altLang="en-US" sz="2800" b="1" u="heavy" spc="-100" dirty="0">
                <a:solidFill>
                  <a:srgbClr val="006600"/>
                </a:solidFill>
                <a:uFill>
                  <a:solidFill>
                    <a:srgbClr val="C00000"/>
                  </a:solidFill>
                </a:uFill>
                <a:latin typeface="微軟正黑體" panose="020B0604030504040204" pitchFamily="34" charset="-120"/>
                <a:ea typeface="微軟正黑體" panose="020B0604030504040204" pitchFamily="34" charset="-120"/>
              </a:rPr>
              <a:t>元</a:t>
            </a:r>
            <a:r>
              <a:rPr lang="zh-TW" altLang="en-US" sz="2800" b="1" dirty="0">
                <a:solidFill>
                  <a:srgbClr val="006600"/>
                </a:solidFill>
                <a:latin typeface="微軟正黑體" panose="020B0604030504040204" pitchFamily="34" charset="-120"/>
                <a:ea typeface="微軟正黑體" panose="020B0604030504040204" pitchFamily="34" charset="-120"/>
              </a:rPr>
              <a:t>以下之</a:t>
            </a:r>
            <a:r>
              <a:rPr lang="zh-TW" altLang="en-US" sz="2800" b="1" dirty="0" smtClean="0">
                <a:solidFill>
                  <a:srgbClr val="006600"/>
                </a:solidFill>
                <a:latin typeface="微軟正黑體" panose="020B0604030504040204" pitchFamily="34" charset="-120"/>
                <a:ea typeface="微軟正黑體" panose="020B0604030504040204" pitchFamily="34" charset="-120"/>
              </a:rPr>
              <a:t>採購。</a:t>
            </a:r>
            <a:endParaRPr lang="zh-TW" altLang="en-US" sz="2800" b="1" dirty="0">
              <a:solidFill>
                <a:srgbClr val="006600"/>
              </a:solidFill>
              <a:latin typeface="微軟正黑體" panose="020B0604030504040204" pitchFamily="34" charset="-120"/>
              <a:ea typeface="微軟正黑體" panose="020B0604030504040204" pitchFamily="34" charset="-120"/>
            </a:endParaRPr>
          </a:p>
        </p:txBody>
      </p:sp>
      <p:sp>
        <p:nvSpPr>
          <p:cNvPr id="5" name="Rectangle 11"/>
          <p:cNvSpPr>
            <a:spLocks noChangeArrowheads="1"/>
          </p:cNvSpPr>
          <p:nvPr/>
        </p:nvSpPr>
        <p:spPr bwMode="auto">
          <a:xfrm>
            <a:off x="276225" y="3898032"/>
            <a:ext cx="8499475" cy="2578968"/>
          </a:xfrm>
          <a:prstGeom prst="rect">
            <a:avLst/>
          </a:prstGeom>
          <a:no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ct val="20000"/>
              </a:spcBef>
              <a:buClr>
                <a:prstClr val="black"/>
              </a:buClr>
              <a:buSzPct val="75000"/>
              <a:buFont typeface="Wingdings" pitchFamily="2" charset="2"/>
              <a:buChar char="l"/>
              <a:defRPr/>
            </a:pPr>
            <a:r>
              <a:rPr lang="zh-TW" altLang="zh-TW" sz="28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投標廠商資格與特殊或巨額採購</a:t>
            </a:r>
            <a:r>
              <a:rPr lang="zh-TW" altLang="zh-TW" sz="2800"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認定</a:t>
            </a:r>
            <a:r>
              <a:rPr lang="zh-TW" altLang="zh-TW" sz="2800" b="1" smtClean="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標準</a:t>
            </a:r>
            <a:r>
              <a:rPr lang="zh-TW" altLang="en-US" sz="2800" b="1" smtClean="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第</a:t>
            </a:r>
            <a:r>
              <a:rPr lang="en-US" altLang="zh-TW" sz="2800" b="1" dirty="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8</a:t>
            </a:r>
            <a:r>
              <a:rPr lang="zh-TW" altLang="en-US" sz="2800" b="1" dirty="0" smtClean="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a:t>
            </a:r>
            <a:endParaRPr lang="en-US" altLang="zh-TW" sz="2800" b="1" dirty="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1795463" lvl="1" indent="-1536700" algn="just" eaLnBrk="1" hangingPunct="1">
              <a:lnSpc>
                <a:spcPct val="110000"/>
              </a:lnSpc>
              <a:spcBef>
                <a:spcPts val="0"/>
              </a:spcBef>
              <a:buClr>
                <a:srgbClr val="006699"/>
              </a:buClr>
              <a:buSzPct val="75000"/>
              <a:defRPr/>
            </a:pPr>
            <a:r>
              <a:rPr lang="zh-TW" altLang="zh-TW" sz="28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採購金額在下列金額以上者，為巨額採購</a:t>
            </a:r>
            <a:r>
              <a:rPr lang="zh-TW" altLang="zh-TW" sz="2800" b="1" dirty="0"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a:t>
            </a:r>
            <a:endParaRPr lang="en-US" altLang="zh-TW" sz="2800" b="1" dirty="0"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365125" lvl="1" indent="0">
              <a:defRPr/>
            </a:pPr>
            <a:r>
              <a:rPr lang="zh-TW" altLang="en-US" sz="28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一、</a:t>
            </a:r>
            <a:r>
              <a:rPr lang="zh-TW" altLang="zh-TW" sz="28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工程採購，為新臺幣二億元。</a:t>
            </a:r>
          </a:p>
          <a:p>
            <a:pPr marL="365125" lvl="1" indent="0">
              <a:defRPr/>
            </a:pPr>
            <a:r>
              <a:rPr lang="zh-TW" altLang="en-US" sz="28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二、</a:t>
            </a:r>
            <a:r>
              <a:rPr lang="zh-TW" altLang="zh-TW" sz="28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財物採購，為新臺幣一億元。</a:t>
            </a:r>
          </a:p>
          <a:p>
            <a:pPr marL="360363" indent="4763">
              <a:defRPr/>
            </a:pPr>
            <a:r>
              <a:rPr lang="zh-TW" altLang="en-US" sz="28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三、</a:t>
            </a:r>
            <a:r>
              <a:rPr lang="zh-TW" altLang="zh-TW" sz="28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勞務採購，為新臺幣二千萬元</a:t>
            </a:r>
            <a:r>
              <a:rPr lang="zh-TW" altLang="zh-TW" sz="2800" dirty="0">
                <a:solidFill>
                  <a:prstClr val="black"/>
                </a:solidFill>
                <a:latin typeface="微軟正黑體" panose="020B0604030504040204" pitchFamily="34" charset="-120"/>
                <a:ea typeface="微軟正黑體" panose="020B0604030504040204" pitchFamily="34" charset="-120"/>
              </a:rPr>
              <a:t>。</a:t>
            </a:r>
            <a:endParaRPr lang="zh-TW" altLang="en-US" sz="28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7494652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052AA34-A868-40CC-9D2E-1B7257DAE380}" type="slidenum">
              <a:rPr lang="en-US" altLang="zh-TW" sz="1400" smtClean="0">
                <a:solidFill>
                  <a:srgbClr val="AD1F1F"/>
                </a:solidFill>
                <a:latin typeface="Times New Roman" panose="02020603050405020304" pitchFamily="18" charset="0"/>
              </a:rPr>
              <a:pPr>
                <a:spcBef>
                  <a:spcPct val="0"/>
                </a:spcBef>
                <a:buClrTx/>
                <a:buSzTx/>
                <a:buFontTx/>
                <a:buNone/>
                <a:defRPr/>
              </a:pPr>
              <a:t>60</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03DA55E2-C140-4416-9EC5-294A025A9E9C}"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60</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8" name="Rectangle 2"/>
          <p:cNvSpPr>
            <a:spLocks noChangeArrowheads="1"/>
          </p:cNvSpPr>
          <p:nvPr/>
        </p:nvSpPr>
        <p:spPr bwMode="auto">
          <a:xfrm>
            <a:off x="395537" y="440668"/>
            <a:ext cx="6300700" cy="589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smtClean="0">
                <a:solidFill>
                  <a:prstClr val="black"/>
                </a:solidFill>
                <a:latin typeface="微軟正黑體" panose="020B0604030504040204" pitchFamily="34" charset="-120"/>
                <a:ea typeface="微軟正黑體" panose="020B0604030504040204" pitchFamily="34" charset="-120"/>
              </a:rPr>
              <a:t>訪</a:t>
            </a:r>
            <a:r>
              <a:rPr kumimoji="0" lang="zh-TW" altLang="en-US" b="1">
                <a:solidFill>
                  <a:prstClr val="black"/>
                </a:solidFill>
                <a:latin typeface="微軟正黑體" panose="020B0604030504040204" pitchFamily="34" charset="-120"/>
                <a:ea typeface="微軟正黑體" panose="020B0604030504040204" pitchFamily="34" charset="-120"/>
              </a:rPr>
              <a:t>價時事先提供招標文件</a:t>
            </a:r>
          </a:p>
        </p:txBody>
      </p:sp>
      <p:sp>
        <p:nvSpPr>
          <p:cNvPr id="7" name="Rectangle 11">
            <a:extLst>
              <a:ext uri="{FF2B5EF4-FFF2-40B4-BE49-F238E27FC236}"/>
            </a:extLst>
          </p:cNvPr>
          <p:cNvSpPr>
            <a:spLocks noChangeArrowheads="1"/>
          </p:cNvSpPr>
          <p:nvPr/>
        </p:nvSpPr>
        <p:spPr bwMode="auto">
          <a:xfrm>
            <a:off x="395537" y="1340768"/>
            <a:ext cx="8387966" cy="4752528"/>
          </a:xfrm>
          <a:prstGeom prst="rect">
            <a:avLst/>
          </a:prstGeom>
          <a:noFill/>
          <a:ln w="9525">
            <a:noFill/>
            <a:miter lim="800000"/>
            <a:headEnd/>
            <a:tailEnd/>
          </a:ln>
          <a:effectLst/>
        </p:spPr>
        <p:txBody>
          <a:bodyPr/>
          <a:lstStyle/>
          <a:p>
            <a:pPr algn="ctr">
              <a:defRPr/>
            </a:pPr>
            <a:r>
              <a:rPr lang="en-US" altLang="zh-TW" sz="2800" b="1">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2017-09-14 </a:t>
            </a:r>
            <a:r>
              <a:rPr lang="zh-TW" altLang="en-US" sz="2800" b="1"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自由時報、聯合新聞網</a:t>
            </a:r>
            <a:endParaRPr lang="en-US" altLang="zh-TW" sz="28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1071563" indent="-1071563" algn="just">
              <a:defRPr/>
            </a:pPr>
            <a:r>
              <a:rPr lang="zh-TW" altLang="en-US" sz="2800" b="1" smtClean="0">
                <a:solidFill>
                  <a:srgbClr val="660033"/>
                </a:solidFill>
                <a:latin typeface="微軟正黑體" panose="020B0604030504040204" pitchFamily="34" charset="-120"/>
                <a:ea typeface="微軟正黑體" panose="020B0604030504040204" pitchFamily="34" charset="-120"/>
              </a:rPr>
              <a:t>略以：</a:t>
            </a:r>
            <a:r>
              <a:rPr lang="zh-TW" altLang="en-US" sz="2800" b="1" u="sng" smtClean="0">
                <a:solidFill>
                  <a:srgbClr val="100278"/>
                </a:solidFill>
                <a:uFill>
                  <a:solidFill>
                    <a:srgbClr val="C00000"/>
                  </a:solidFill>
                </a:uFill>
                <a:latin typeface="微軟正黑體" panose="020B0604030504040204" pitchFamily="34" charset="-120"/>
                <a:ea typeface="微軟正黑體" panose="020B0604030504040204" pitchFamily="34" charset="-120"/>
              </a:rPr>
              <a:t>某機關採購人員涉嫌招標前洩漏</a:t>
            </a:r>
            <a:r>
              <a:rPr lang="en-US" altLang="zh-TW" sz="2800" b="1" u="sng" smtClean="0">
                <a:solidFill>
                  <a:srgbClr val="100278"/>
                </a:solidFill>
                <a:uFill>
                  <a:solidFill>
                    <a:srgbClr val="C00000"/>
                  </a:solidFill>
                </a:uFill>
                <a:latin typeface="微軟正黑體" panose="020B0604030504040204" pitchFamily="34" charset="-120"/>
                <a:ea typeface="微軟正黑體" panose="020B0604030504040204" pitchFamily="34" charset="-120"/>
              </a:rPr>
              <a:t>LED</a:t>
            </a:r>
            <a:r>
              <a:rPr lang="zh-TW" altLang="en-US" sz="2800" b="1" u="sng" smtClean="0">
                <a:solidFill>
                  <a:srgbClr val="100278"/>
                </a:solidFill>
                <a:uFill>
                  <a:solidFill>
                    <a:srgbClr val="C00000"/>
                  </a:solidFill>
                </a:uFill>
                <a:latin typeface="微軟正黑體" panose="020B0604030504040204" pitchFamily="34" charset="-120"/>
                <a:ea typeface="微軟正黑體" panose="020B0604030504040204" pitchFamily="34" charset="-120"/>
              </a:rPr>
              <a:t>燈需求數量予特定廠商，</a:t>
            </a:r>
            <a:r>
              <a:rPr lang="zh-TW" altLang="en-US" sz="2800" b="1" u="sng">
                <a:solidFill>
                  <a:srgbClr val="100278"/>
                </a:solidFill>
                <a:uFill>
                  <a:solidFill>
                    <a:srgbClr val="C00000"/>
                  </a:solidFill>
                </a:uFill>
                <a:latin typeface="微軟正黑體" panose="020B0604030504040204" pitchFamily="34" charset="-120"/>
                <a:ea typeface="微軟正黑體" panose="020B0604030504040204" pitchFamily="34" charset="-120"/>
              </a:rPr>
              <a:t>新北</a:t>
            </a:r>
            <a:r>
              <a:rPr lang="zh-TW" altLang="en-US" sz="2800" b="1" u="sng" smtClean="0">
                <a:solidFill>
                  <a:srgbClr val="100278"/>
                </a:solidFill>
                <a:uFill>
                  <a:solidFill>
                    <a:srgbClr val="C00000"/>
                  </a:solidFill>
                </a:uFill>
                <a:latin typeface="微軟正黑體" panose="020B0604030504040204" pitchFamily="34" charset="-120"/>
                <a:ea typeface="微軟正黑體" panose="020B0604030504040204" pitchFamily="34" charset="-120"/>
              </a:rPr>
              <a:t>地檢署依</a:t>
            </a:r>
            <a:r>
              <a:rPr lang="zh-TW" altLang="en-US" sz="2800" b="1" u="sng">
                <a:solidFill>
                  <a:srgbClr val="100278"/>
                </a:solidFill>
                <a:uFill>
                  <a:solidFill>
                    <a:srgbClr val="C00000"/>
                  </a:solidFill>
                </a:uFill>
                <a:latin typeface="微軟正黑體" panose="020B0604030504040204" pitchFamily="34" charset="-120"/>
                <a:ea typeface="微軟正黑體" panose="020B0604030504040204" pitchFamily="34" charset="-120"/>
              </a:rPr>
              <a:t>洩密</a:t>
            </a:r>
            <a:r>
              <a:rPr lang="zh-TW" altLang="en-US" sz="2800" b="1" u="sng" smtClean="0">
                <a:solidFill>
                  <a:srgbClr val="100278"/>
                </a:solidFill>
                <a:uFill>
                  <a:solidFill>
                    <a:srgbClr val="C00000"/>
                  </a:solidFill>
                </a:uFill>
                <a:latin typeface="微軟正黑體" panose="020B0604030504040204" pitchFamily="34" charset="-120"/>
                <a:ea typeface="微軟正黑體" panose="020B0604030504040204" pitchFamily="34" charset="-120"/>
              </a:rPr>
              <a:t>罪提起公訴</a:t>
            </a:r>
            <a:r>
              <a:rPr lang="zh-TW" altLang="en-US" sz="2800" b="1" u="sng">
                <a:solidFill>
                  <a:srgbClr val="100278"/>
                </a:solidFill>
                <a:uFill>
                  <a:solidFill>
                    <a:srgbClr val="C00000"/>
                  </a:solidFill>
                </a:uFill>
                <a:latin typeface="微軟正黑體" panose="020B0604030504040204" pitchFamily="34" charset="-120"/>
                <a:ea typeface="微軟正黑體" panose="020B0604030504040204" pitchFamily="34" charset="-120"/>
              </a:rPr>
              <a:t>。</a:t>
            </a:r>
          </a:p>
          <a:p>
            <a:pPr indent="633413" algn="just">
              <a:defRPr/>
            </a:pPr>
            <a:r>
              <a:rPr lang="zh-TW" altLang="en-US" sz="2800" b="1" smtClean="0">
                <a:solidFill>
                  <a:srgbClr val="006600"/>
                </a:solidFill>
                <a:latin typeface="微軟正黑體" panose="020B0604030504040204" pitchFamily="34" charset="-120"/>
                <a:ea typeface="微軟正黑體" panose="020B0604030504040204" pitchFamily="34" charset="-120"/>
              </a:rPr>
              <a:t>起訴</a:t>
            </a:r>
            <a:r>
              <a:rPr lang="zh-TW" altLang="en-US" sz="2800" b="1">
                <a:solidFill>
                  <a:srgbClr val="006600"/>
                </a:solidFill>
                <a:latin typeface="微軟正黑體" panose="020B0604030504040204" pitchFamily="34" charset="-120"/>
                <a:ea typeface="微軟正黑體" panose="020B0604030504040204" pitchFamily="34" charset="-120"/>
              </a:rPr>
              <a:t>指出</a:t>
            </a:r>
            <a:r>
              <a:rPr lang="zh-TW" altLang="en-US" sz="2800" b="1" smtClean="0">
                <a:solidFill>
                  <a:srgbClr val="006600"/>
                </a:solidFill>
                <a:latin typeface="微軟正黑體" panose="020B0604030504040204" pitchFamily="34" charset="-120"/>
                <a:ea typeface="微軟正黑體" panose="020B0604030504040204" pitchFamily="34" charset="-120"/>
              </a:rPr>
              <a:t>，該採購案係採</a:t>
            </a:r>
            <a:r>
              <a:rPr lang="zh-TW" altLang="en-US" sz="2800" b="1">
                <a:solidFill>
                  <a:srgbClr val="006600"/>
                </a:solidFill>
                <a:latin typeface="微軟正黑體" panose="020B0604030504040204" pitchFamily="34" charset="-120"/>
                <a:ea typeface="微軟正黑體" panose="020B0604030504040204" pitchFamily="34" charset="-120"/>
              </a:rPr>
              <a:t>最低價決標，預算</a:t>
            </a:r>
            <a:r>
              <a:rPr lang="zh-TW" altLang="en-US" sz="2800" b="1" smtClean="0">
                <a:solidFill>
                  <a:srgbClr val="006600"/>
                </a:solidFill>
                <a:latin typeface="微軟正黑體" panose="020B0604030504040204" pitchFamily="34" charset="-120"/>
                <a:ea typeface="微軟正黑體" panose="020B0604030504040204" pitchFamily="34" charset="-120"/>
              </a:rPr>
              <a:t>金額約</a:t>
            </a:r>
            <a:r>
              <a:rPr lang="en-US" altLang="zh-TW" sz="2800" b="1" smtClean="0">
                <a:solidFill>
                  <a:srgbClr val="006600"/>
                </a:solidFill>
                <a:latin typeface="微軟正黑體" panose="020B0604030504040204" pitchFamily="34" charset="-120"/>
                <a:ea typeface="微軟正黑體" panose="020B0604030504040204" pitchFamily="34" charset="-120"/>
              </a:rPr>
              <a:t>160</a:t>
            </a:r>
            <a:r>
              <a:rPr lang="zh-TW" altLang="en-US" sz="2800" b="1" smtClean="0">
                <a:solidFill>
                  <a:srgbClr val="006600"/>
                </a:solidFill>
                <a:latin typeface="微軟正黑體" panose="020B0604030504040204" pitchFamily="34" charset="-120"/>
                <a:ea typeface="微軟正黑體" panose="020B0604030504040204" pitchFamily="34" charset="-120"/>
              </a:rPr>
              <a:t>萬</a:t>
            </a:r>
            <a:r>
              <a:rPr lang="zh-TW" altLang="en-US" sz="2800" b="1">
                <a:solidFill>
                  <a:srgbClr val="006600"/>
                </a:solidFill>
                <a:latin typeface="微軟正黑體" panose="020B0604030504040204" pitchFamily="34" charset="-120"/>
                <a:ea typeface="微軟正黑體" panose="020B0604030504040204" pitchFamily="34" charset="-120"/>
              </a:rPr>
              <a:t>元</a:t>
            </a:r>
            <a:r>
              <a:rPr lang="zh-TW" altLang="en-US" sz="2800" b="1" smtClean="0">
                <a:solidFill>
                  <a:srgbClr val="006600"/>
                </a:solidFill>
                <a:latin typeface="微軟正黑體" panose="020B0604030504040204" pitchFamily="34" charset="-120"/>
                <a:ea typeface="微軟正黑體" panose="020B0604030504040204" pitchFamily="34" charset="-120"/>
              </a:rPr>
              <a:t>，該員涉嫌</a:t>
            </a:r>
            <a:r>
              <a:rPr lang="zh-TW" altLang="en-US" sz="2800" b="1">
                <a:solidFill>
                  <a:srgbClr val="006600"/>
                </a:solidFill>
                <a:latin typeface="微軟正黑體" panose="020B0604030504040204" pitchFamily="34" charset="-120"/>
                <a:ea typeface="微軟正黑體" panose="020B0604030504040204" pitchFamily="34" charset="-120"/>
              </a:rPr>
              <a:t>於採購案公告前，</a:t>
            </a:r>
            <a:r>
              <a:rPr lang="zh-TW" altLang="en-US" sz="2800" b="1" smtClean="0">
                <a:solidFill>
                  <a:srgbClr val="006600"/>
                </a:solidFill>
                <a:latin typeface="微軟正黑體" panose="020B0604030504040204" pitchFamily="34" charset="-120"/>
                <a:ea typeface="微軟正黑體" panose="020B0604030504040204" pitchFamily="34" charset="-120"/>
              </a:rPr>
              <a:t>將需求數量</a:t>
            </a:r>
            <a:r>
              <a:rPr lang="en-US" altLang="zh-TW" sz="2800" b="1" smtClean="0">
                <a:solidFill>
                  <a:srgbClr val="006600"/>
                </a:solidFill>
                <a:latin typeface="微軟正黑體" panose="020B0604030504040204" pitchFamily="34" charset="-120"/>
                <a:ea typeface="微軟正黑體" panose="020B0604030504040204" pitchFamily="34" charset="-120"/>
              </a:rPr>
              <a:t>800</a:t>
            </a:r>
            <a:r>
              <a:rPr lang="zh-TW" altLang="en-US" sz="2800" b="1">
                <a:solidFill>
                  <a:srgbClr val="006600"/>
                </a:solidFill>
                <a:latin typeface="微軟正黑體" panose="020B0604030504040204" pitchFamily="34" charset="-120"/>
                <a:ea typeface="微軟正黑體" panose="020B0604030504040204" pitchFamily="34" charset="-120"/>
              </a:rPr>
              <a:t>支</a:t>
            </a:r>
            <a:r>
              <a:rPr lang="en-US" altLang="zh-TW" sz="2800" b="1">
                <a:solidFill>
                  <a:srgbClr val="006600"/>
                </a:solidFill>
                <a:latin typeface="微軟正黑體" panose="020B0604030504040204" pitchFamily="34" charset="-120"/>
                <a:ea typeface="微軟正黑體" panose="020B0604030504040204" pitchFamily="34" charset="-120"/>
              </a:rPr>
              <a:t>LED</a:t>
            </a:r>
            <a:r>
              <a:rPr lang="zh-TW" altLang="en-US" sz="2800" b="1" smtClean="0">
                <a:solidFill>
                  <a:srgbClr val="006600"/>
                </a:solidFill>
                <a:latin typeface="微軟正黑體" panose="020B0604030504040204" pitchFamily="34" charset="-120"/>
                <a:ea typeface="微軟正黑體" panose="020B0604030504040204" pitchFamily="34" charset="-120"/>
              </a:rPr>
              <a:t>燈告知業者</a:t>
            </a:r>
            <a:r>
              <a:rPr lang="zh-TW" altLang="en-US" sz="2800" b="1">
                <a:solidFill>
                  <a:srgbClr val="006600"/>
                </a:solidFill>
                <a:latin typeface="微軟正黑體" panose="020B0604030504040204" pitchFamily="34" charset="-120"/>
                <a:ea typeface="微軟正黑體" panose="020B0604030504040204" pitchFamily="34" charset="-120"/>
              </a:rPr>
              <a:t>，影響投標</a:t>
            </a:r>
            <a:r>
              <a:rPr lang="zh-TW" altLang="en-US" sz="2800" b="1" smtClean="0">
                <a:solidFill>
                  <a:srgbClr val="006600"/>
                </a:solidFill>
                <a:latin typeface="微軟正黑體" panose="020B0604030504040204" pitchFamily="34" charset="-120"/>
                <a:ea typeface="微軟正黑體" panose="020B0604030504040204" pitchFamily="34" charset="-120"/>
              </a:rPr>
              <a:t>廠商的</a:t>
            </a:r>
            <a:r>
              <a:rPr lang="zh-TW" altLang="en-US" sz="2800" b="1">
                <a:solidFill>
                  <a:srgbClr val="006600"/>
                </a:solidFill>
                <a:latin typeface="微軟正黑體" panose="020B0604030504040204" pitchFamily="34" charset="-120"/>
                <a:ea typeface="微軟正黑體" panose="020B0604030504040204" pitchFamily="34" charset="-120"/>
              </a:rPr>
              <a:t>公平競爭。</a:t>
            </a:r>
          </a:p>
          <a:p>
            <a:pPr indent="633413" algn="just">
              <a:defRPr/>
            </a:pPr>
            <a:r>
              <a:rPr lang="zh-TW" altLang="en-US" sz="2800" b="1" smtClean="0">
                <a:solidFill>
                  <a:srgbClr val="006600"/>
                </a:solidFill>
                <a:latin typeface="微軟正黑體" panose="020B0604030504040204" pitchFamily="34" charset="-120"/>
                <a:ea typeface="微軟正黑體" panose="020B0604030504040204" pitchFamily="34" charset="-120"/>
              </a:rPr>
              <a:t>偵訊</a:t>
            </a:r>
            <a:r>
              <a:rPr lang="zh-TW" altLang="en-US" sz="2800" b="1">
                <a:solidFill>
                  <a:srgbClr val="006600"/>
                </a:solidFill>
                <a:latin typeface="微軟正黑體" panose="020B0604030504040204" pitchFamily="34" charset="-120"/>
                <a:ea typeface="微軟正黑體" panose="020B0604030504040204" pitchFamily="34" charset="-120"/>
              </a:rPr>
              <a:t>時</a:t>
            </a:r>
            <a:r>
              <a:rPr lang="zh-TW" altLang="en-US" sz="2800" b="1" smtClean="0">
                <a:solidFill>
                  <a:srgbClr val="006600"/>
                </a:solidFill>
                <a:latin typeface="微軟正黑體" panose="020B0604030504040204" pitchFamily="34" charset="-120"/>
                <a:ea typeface="微軟正黑體" panose="020B0604030504040204" pitchFamily="34" charset="-120"/>
              </a:rPr>
              <a:t>，該員否認</a:t>
            </a:r>
            <a:r>
              <a:rPr lang="zh-TW" altLang="en-US" sz="2800" b="1">
                <a:solidFill>
                  <a:srgbClr val="006600"/>
                </a:solidFill>
                <a:latin typeface="微軟正黑體" panose="020B0604030504040204" pitchFamily="34" charset="-120"/>
                <a:ea typeface="微軟正黑體" panose="020B0604030504040204" pitchFamily="34" charset="-120"/>
              </a:rPr>
              <a:t>犯行，供稱電話告知廠商來報價時，無意間提到需</a:t>
            </a:r>
            <a:r>
              <a:rPr lang="en-US" altLang="zh-TW" sz="2800" b="1">
                <a:solidFill>
                  <a:srgbClr val="006600"/>
                </a:solidFill>
                <a:latin typeface="微軟正黑體" panose="020B0604030504040204" pitchFamily="34" charset="-120"/>
                <a:ea typeface="微軟正黑體" panose="020B0604030504040204" pitchFamily="34" charset="-120"/>
              </a:rPr>
              <a:t>800</a:t>
            </a:r>
            <a:r>
              <a:rPr lang="zh-TW" altLang="en-US" sz="2800" b="1">
                <a:solidFill>
                  <a:srgbClr val="006600"/>
                </a:solidFill>
                <a:latin typeface="微軟正黑體" panose="020B0604030504040204" pitchFamily="34" charset="-120"/>
                <a:ea typeface="微軟正黑體" panose="020B0604030504040204" pitchFamily="34" charset="-120"/>
              </a:rPr>
              <a:t>支</a:t>
            </a:r>
            <a:r>
              <a:rPr lang="en-US" altLang="zh-TW" sz="2800" b="1">
                <a:solidFill>
                  <a:srgbClr val="006600"/>
                </a:solidFill>
                <a:latin typeface="微軟正黑體" panose="020B0604030504040204" pitchFamily="34" charset="-120"/>
                <a:ea typeface="微軟正黑體" panose="020B0604030504040204" pitchFamily="34" charset="-120"/>
              </a:rPr>
              <a:t>LED</a:t>
            </a:r>
            <a:r>
              <a:rPr lang="zh-TW" altLang="en-US" sz="2800" b="1">
                <a:solidFill>
                  <a:srgbClr val="006600"/>
                </a:solidFill>
                <a:latin typeface="微軟正黑體" panose="020B0604030504040204" pitchFamily="34" charset="-120"/>
                <a:ea typeface="微軟正黑體" panose="020B0604030504040204" pitchFamily="34" charset="-120"/>
              </a:rPr>
              <a:t>燈，</a:t>
            </a:r>
            <a:r>
              <a:rPr lang="zh-TW" altLang="en-US" sz="2800" b="1" u="sng">
                <a:solidFill>
                  <a:prstClr val="black"/>
                </a:solidFill>
                <a:latin typeface="微軟正黑體" panose="020B0604030504040204" pitchFamily="34" charset="-120"/>
                <a:ea typeface="微軟正黑體" panose="020B0604030504040204" pitchFamily="34" charset="-120"/>
              </a:rPr>
              <a:t>「不知道這個不能說</a:t>
            </a:r>
            <a:r>
              <a:rPr lang="zh-TW" altLang="en-US" sz="2800" b="1" u="sng" smtClean="0">
                <a:solidFill>
                  <a:prstClr val="black"/>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a:t>
            </a:r>
            <a:r>
              <a:rPr lang="zh-TW" altLang="en-US" sz="2800" b="1">
                <a:solidFill>
                  <a:srgbClr val="006600"/>
                </a:solidFill>
                <a:latin typeface="微軟正黑體" panose="020B0604030504040204" pitchFamily="34" charset="-120"/>
                <a:ea typeface="微軟正黑體" panose="020B0604030504040204" pitchFamily="34" charset="-120"/>
              </a:rPr>
              <a:t>檢方</a:t>
            </a:r>
            <a:r>
              <a:rPr lang="zh-TW" altLang="en-US" sz="2800" b="1" smtClean="0">
                <a:solidFill>
                  <a:srgbClr val="006600"/>
                </a:solidFill>
                <a:latin typeface="微軟正黑體" panose="020B0604030504040204" pitchFamily="34" charset="-120"/>
                <a:ea typeface="微軟正黑體" panose="020B0604030504040204" pitchFamily="34" charset="-120"/>
              </a:rPr>
              <a:t>認定涉</a:t>
            </a:r>
            <a:r>
              <a:rPr lang="zh-TW" altLang="en-US" sz="2800" b="1">
                <a:solidFill>
                  <a:srgbClr val="006600"/>
                </a:solidFill>
                <a:latin typeface="微軟正黑體" panose="020B0604030504040204" pitchFamily="34" charset="-120"/>
                <a:ea typeface="微軟正黑體" panose="020B0604030504040204" pitchFamily="34" charset="-120"/>
              </a:rPr>
              <a:t>犯洩密罪犯行明確</a:t>
            </a:r>
            <a:r>
              <a:rPr lang="zh-TW" altLang="en-US" sz="2800" b="1" smtClean="0">
                <a:solidFill>
                  <a:srgbClr val="006600"/>
                </a:solidFill>
                <a:latin typeface="微軟正黑體" panose="020B0604030504040204" pitchFamily="34" charset="-120"/>
                <a:ea typeface="微軟正黑體" panose="020B0604030504040204" pitchFamily="34" charset="-120"/>
              </a:rPr>
              <a:t>。</a:t>
            </a:r>
            <a:endParaRPr lang="zh-TW" altLang="en-US" sz="2800" b="1" dirty="0">
              <a:solidFill>
                <a:srgbClr val="660033"/>
              </a:solidFill>
              <a:latin typeface="微軟正黑體" panose="020B0604030504040204" pitchFamily="34" charset="-120"/>
              <a:ea typeface="微軟正黑體" panose="020B0604030504040204" pitchFamily="34" charset="-120"/>
            </a:endParaRPr>
          </a:p>
        </p:txBody>
      </p:sp>
      <p:sp>
        <p:nvSpPr>
          <p:cNvPr id="9" name="雲朵形圖說文字 8"/>
          <p:cNvSpPr/>
          <p:nvPr/>
        </p:nvSpPr>
        <p:spPr>
          <a:xfrm>
            <a:off x="4474405" y="5697252"/>
            <a:ext cx="4517905" cy="1088740"/>
          </a:xfrm>
          <a:prstGeom prst="cloudCallout">
            <a:avLst>
              <a:gd name="adj1" fmla="val 7241"/>
              <a:gd name="adj2" fmla="val -67543"/>
            </a:avLst>
          </a:prstGeom>
          <a:solidFill>
            <a:schemeClr val="tx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zh-TW" altLang="en-US" sz="2800" b="1" smtClean="0">
                <a:solidFill>
                  <a:prstClr val="white"/>
                </a:solidFill>
                <a:latin typeface="微軟正黑體" panose="020B0604030504040204" pitchFamily="34" charset="-120"/>
              </a:rPr>
              <a:t>誤涉違反刑法</a:t>
            </a:r>
            <a:r>
              <a:rPr lang="zh-TW" altLang="en-US" sz="2800" b="1">
                <a:solidFill>
                  <a:prstClr val="white"/>
                </a:solidFill>
                <a:latin typeface="微軟正黑體" panose="020B0604030504040204" pitchFamily="34" charset="-120"/>
              </a:rPr>
              <a:t>第</a:t>
            </a:r>
            <a:r>
              <a:rPr lang="en-US" altLang="zh-TW" sz="2800" b="1">
                <a:solidFill>
                  <a:prstClr val="white"/>
                </a:solidFill>
                <a:latin typeface="微軟正黑體" panose="020B0604030504040204" pitchFamily="34" charset="-120"/>
              </a:rPr>
              <a:t>132</a:t>
            </a:r>
            <a:r>
              <a:rPr lang="zh-TW" altLang="en-US" sz="2800" b="1" smtClean="0">
                <a:solidFill>
                  <a:prstClr val="white"/>
                </a:solidFill>
                <a:latin typeface="微軟正黑體" panose="020B0604030504040204" pitchFamily="34" charset="-120"/>
              </a:rPr>
              <a:t>條第</a:t>
            </a:r>
            <a:r>
              <a:rPr lang="en-US" altLang="zh-TW" sz="2800" b="1" smtClean="0">
                <a:solidFill>
                  <a:prstClr val="white"/>
                </a:solidFill>
                <a:latin typeface="微軟正黑體" panose="020B0604030504040204" pitchFamily="34" charset="-120"/>
              </a:rPr>
              <a:t>2</a:t>
            </a:r>
            <a:r>
              <a:rPr lang="zh-TW" altLang="en-US" sz="2800" b="1" smtClean="0">
                <a:solidFill>
                  <a:prstClr val="white"/>
                </a:solidFill>
                <a:latin typeface="微軟正黑體" panose="020B0604030504040204" pitchFamily="34" charset="-120"/>
              </a:rPr>
              <a:t>項規定</a:t>
            </a:r>
            <a:endParaRPr lang="zh-TW" altLang="en-US" sz="2800" b="1">
              <a:solidFill>
                <a:prstClr val="white"/>
              </a:solidFill>
              <a:latin typeface="微軟正黑體" panose="020B0604030504040204" pitchFamily="34" charset="-120"/>
            </a:endParaRPr>
          </a:p>
        </p:txBody>
      </p:sp>
    </p:spTree>
    <p:extLst>
      <p:ext uri="{BB962C8B-B14F-4D97-AF65-F5344CB8AC3E}">
        <p14:creationId xmlns:p14="http://schemas.microsoft.com/office/powerpoint/2010/main" val="244939294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8052AA34-A868-40CC-9D2E-1B7257DAE380}" type="slidenum">
              <a:rPr lang="en-US" altLang="zh-TW" sz="1400" smtClean="0">
                <a:solidFill>
                  <a:srgbClr val="AD1F1F"/>
                </a:solidFill>
                <a:latin typeface="Times New Roman" panose="02020603050405020304" pitchFamily="18" charset="0"/>
              </a:rPr>
              <a:pPr>
                <a:spcBef>
                  <a:spcPct val="0"/>
                </a:spcBef>
                <a:buClrTx/>
                <a:buSzTx/>
                <a:buFontTx/>
                <a:buNone/>
                <a:defRPr/>
              </a:pPr>
              <a:t>61</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03DA55E2-C140-4416-9EC5-294A025A9E9C}"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61</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7" name="Rectangle 11">
            <a:extLst>
              <a:ext uri="{FF2B5EF4-FFF2-40B4-BE49-F238E27FC236}"/>
            </a:extLst>
          </p:cNvPr>
          <p:cNvSpPr>
            <a:spLocks noChangeArrowheads="1"/>
          </p:cNvSpPr>
          <p:nvPr/>
        </p:nvSpPr>
        <p:spPr bwMode="auto">
          <a:xfrm>
            <a:off x="251520" y="1124745"/>
            <a:ext cx="8387966" cy="4860540"/>
          </a:xfrm>
          <a:prstGeom prst="rect">
            <a:avLst/>
          </a:prstGeom>
          <a:noFill/>
          <a:ln w="9525">
            <a:noFill/>
            <a:miter lim="800000"/>
            <a:headEnd/>
            <a:tailEnd/>
          </a:ln>
          <a:effectLst/>
        </p:spPr>
        <p:txBody>
          <a:bodyPr/>
          <a:lstStyle/>
          <a:p>
            <a:pPr indent="714375" algn="just">
              <a:defRPr/>
            </a:pPr>
            <a:r>
              <a:rPr lang="zh-TW" altLang="en-US" sz="2800" b="1">
                <a:solidFill>
                  <a:srgbClr val="006600"/>
                </a:solidFill>
                <a:latin typeface="微軟正黑體" panose="020B0604030504040204" pitchFamily="34" charset="-120"/>
                <a:ea typeface="微軟正黑體" panose="020B0604030504040204" pitchFamily="34" charset="-120"/>
              </a:rPr>
              <a:t>需求</a:t>
            </a:r>
            <a:r>
              <a:rPr lang="zh-TW" altLang="en-US" sz="2800" b="1" smtClean="0">
                <a:solidFill>
                  <a:srgbClr val="006600"/>
                </a:solidFill>
                <a:latin typeface="微軟正黑體" panose="020B0604030504040204" pitchFamily="34" charset="-120"/>
                <a:ea typeface="微軟正黑體" panose="020B0604030504040204" pitchFamily="34" charset="-120"/>
              </a:rPr>
              <a:t>單位</a:t>
            </a:r>
            <a:r>
              <a:rPr lang="en-US" altLang="zh-TW" sz="2800" b="1" u="sng" smtClean="0">
                <a:solidFill>
                  <a:srgbClr val="0000FF"/>
                </a:solidFill>
                <a:latin typeface="微軟正黑體" panose="020B0604030504040204" pitchFamily="34" charset="-120"/>
                <a:ea typeface="微軟正黑體" panose="020B0604030504040204" pitchFamily="34" charset="-120"/>
              </a:rPr>
              <a:t>108</a:t>
            </a:r>
            <a:r>
              <a:rPr lang="zh-TW" altLang="en-US" sz="2800" b="1" u="sng" smtClean="0">
                <a:solidFill>
                  <a:srgbClr val="0000FF"/>
                </a:solidFill>
                <a:latin typeface="微軟正黑體" panose="020B0604030504040204" pitchFamily="34" charset="-120"/>
                <a:ea typeface="微軟正黑體" panose="020B0604030504040204" pitchFamily="34" charset="-120"/>
              </a:rPr>
              <a:t>年</a:t>
            </a:r>
            <a:r>
              <a:rPr lang="en-US" altLang="zh-TW" sz="2800" b="1" u="sng" smtClean="0">
                <a:solidFill>
                  <a:srgbClr val="0000FF"/>
                </a:solidFill>
                <a:latin typeface="微軟正黑體" panose="020B0604030504040204" pitchFamily="34" charset="-120"/>
                <a:ea typeface="微軟正黑體" panose="020B0604030504040204" pitchFamily="34" charset="-120"/>
              </a:rPr>
              <a:t>8</a:t>
            </a:r>
            <a:r>
              <a:rPr lang="zh-TW" altLang="en-US" sz="2800" b="1" u="sng" smtClean="0">
                <a:solidFill>
                  <a:srgbClr val="0000FF"/>
                </a:solidFill>
                <a:latin typeface="微軟正黑體" panose="020B0604030504040204" pitchFamily="34" charset="-120"/>
                <a:ea typeface="微軟正黑體" panose="020B0604030504040204" pitchFamily="34" charset="-120"/>
              </a:rPr>
              <a:t>月</a:t>
            </a:r>
            <a:r>
              <a:rPr lang="en-US" altLang="zh-TW" sz="2800" b="1" u="sng" smtClean="0">
                <a:solidFill>
                  <a:srgbClr val="0000FF"/>
                </a:solidFill>
                <a:latin typeface="微軟正黑體" panose="020B0604030504040204" pitchFamily="34" charset="-120"/>
                <a:ea typeface="微軟正黑體" panose="020B0604030504040204" pitchFamily="34" charset="-120"/>
              </a:rPr>
              <a:t>7</a:t>
            </a:r>
            <a:r>
              <a:rPr lang="zh-TW" altLang="en-US" sz="2800" b="1" u="sng" smtClean="0">
                <a:solidFill>
                  <a:srgbClr val="0000FF"/>
                </a:solidFill>
                <a:latin typeface="微軟正黑體" panose="020B0604030504040204" pitchFamily="34" charset="-120"/>
                <a:ea typeface="微軟正黑體" panose="020B0604030504040204" pitchFamily="34" charset="-120"/>
              </a:rPr>
              <a:t>日採購簽</a:t>
            </a:r>
            <a:r>
              <a:rPr lang="zh-TW" altLang="en-US" sz="2800" b="1">
                <a:solidFill>
                  <a:srgbClr val="006600"/>
                </a:solidFill>
                <a:latin typeface="微軟正黑體" panose="020B0604030504040204" pitchFamily="34" charset="-120"/>
                <a:ea typeface="微軟正黑體" panose="020B0604030504040204" pitchFamily="34" charset="-120"/>
              </a:rPr>
              <a:t>，附有廠商○股份有限公司台中廠</a:t>
            </a:r>
            <a:r>
              <a:rPr lang="en-US" altLang="zh-TW" sz="2800" b="1">
                <a:solidFill>
                  <a:srgbClr val="006600"/>
                </a:solidFill>
                <a:latin typeface="微軟正黑體" panose="020B0604030504040204" pitchFamily="34" charset="-120"/>
                <a:ea typeface="微軟正黑體" panose="020B0604030504040204" pitchFamily="34" charset="-120"/>
              </a:rPr>
              <a:t>(</a:t>
            </a:r>
            <a:r>
              <a:rPr lang="zh-TW" altLang="en-US" sz="2800" b="1">
                <a:solidFill>
                  <a:srgbClr val="006600"/>
                </a:solidFill>
                <a:latin typeface="微軟正黑體" panose="020B0604030504040204" pitchFamily="34" charset="-120"/>
                <a:ea typeface="微軟正黑體" panose="020B0604030504040204" pitchFamily="34" charset="-120"/>
              </a:rPr>
              <a:t>該廠商為得標廠商</a:t>
            </a:r>
            <a:r>
              <a:rPr lang="en-US" altLang="zh-TW" sz="2800" b="1">
                <a:solidFill>
                  <a:srgbClr val="006600"/>
                </a:solidFill>
                <a:latin typeface="微軟正黑體" panose="020B0604030504040204" pitchFamily="34" charset="-120"/>
                <a:ea typeface="微軟正黑體" panose="020B0604030504040204" pitchFamily="34" charset="-120"/>
              </a:rPr>
              <a:t>)</a:t>
            </a:r>
            <a:r>
              <a:rPr lang="zh-TW" altLang="en-US" sz="2800" b="1">
                <a:solidFill>
                  <a:srgbClr val="006600"/>
                </a:solidFill>
                <a:latin typeface="微軟正黑體" panose="020B0604030504040204" pitchFamily="34" charset="-120"/>
                <a:ea typeface="微軟正黑體" panose="020B0604030504040204" pitchFamily="34" charset="-120"/>
              </a:rPr>
              <a:t>估價金額，</a:t>
            </a:r>
            <a:r>
              <a:rPr lang="zh-TW" altLang="en-US" sz="2800" b="1" u="sng">
                <a:solidFill>
                  <a:srgbClr val="0000FF"/>
                </a:solidFill>
                <a:latin typeface="微軟正黑體" panose="020B0604030504040204" pitchFamily="34" charset="-120"/>
                <a:ea typeface="微軟正黑體" panose="020B0604030504040204" pitchFamily="34" charset="-120"/>
              </a:rPr>
              <a:t>該估價單品名、規格及數量</a:t>
            </a:r>
            <a:r>
              <a:rPr lang="zh-TW" altLang="en-US" sz="2800" b="1" u="sng">
                <a:solidFill>
                  <a:srgbClr val="660033"/>
                </a:solidFill>
                <a:latin typeface="微軟正黑體" panose="020B0604030504040204" pitchFamily="34" charset="-120"/>
                <a:ea typeface="微軟正黑體" panose="020B0604030504040204" pitchFamily="34" charset="-120"/>
              </a:rPr>
              <a:t>同機關規格說明書</a:t>
            </a:r>
            <a:r>
              <a:rPr lang="zh-TW" altLang="en-US" sz="2800" b="1" u="sng">
                <a:solidFill>
                  <a:srgbClr val="0000FF"/>
                </a:solidFill>
                <a:latin typeface="微軟正黑體" panose="020B0604030504040204" pitchFamily="34" charset="-120"/>
                <a:ea typeface="微軟正黑體" panose="020B0604030504040204" pitchFamily="34" charset="-120"/>
              </a:rPr>
              <a:t>，其上印有報價及傳真日期</a:t>
            </a:r>
            <a:r>
              <a:rPr lang="en-US" altLang="zh-TW" sz="2800" b="1" u="sng">
                <a:solidFill>
                  <a:srgbClr val="0000FF"/>
                </a:solidFill>
                <a:latin typeface="微軟正黑體" panose="020B0604030504040204" pitchFamily="34" charset="-120"/>
                <a:ea typeface="微軟正黑體" panose="020B0604030504040204" pitchFamily="34" charset="-120"/>
              </a:rPr>
              <a:t>108</a:t>
            </a:r>
            <a:r>
              <a:rPr lang="zh-TW" altLang="en-US" sz="2800" b="1" u="sng">
                <a:solidFill>
                  <a:srgbClr val="0000FF"/>
                </a:solidFill>
                <a:latin typeface="微軟正黑體" panose="020B0604030504040204" pitchFamily="34" charset="-120"/>
                <a:ea typeface="微軟正黑體" panose="020B0604030504040204" pitchFamily="34" charset="-120"/>
              </a:rPr>
              <a:t>年</a:t>
            </a:r>
            <a:r>
              <a:rPr lang="en-US" altLang="zh-TW" sz="2800" b="1" u="sng">
                <a:solidFill>
                  <a:srgbClr val="0000FF"/>
                </a:solidFill>
                <a:latin typeface="微軟正黑體" panose="020B0604030504040204" pitchFamily="34" charset="-120"/>
                <a:ea typeface="微軟正黑體" panose="020B0604030504040204" pitchFamily="34" charset="-120"/>
              </a:rPr>
              <a:t>8</a:t>
            </a:r>
            <a:r>
              <a:rPr lang="zh-TW" altLang="en-US" sz="2800" b="1" u="sng">
                <a:solidFill>
                  <a:srgbClr val="0000FF"/>
                </a:solidFill>
                <a:latin typeface="微軟正黑體" panose="020B0604030504040204" pitchFamily="34" charset="-120"/>
                <a:ea typeface="微軟正黑體" panose="020B0604030504040204" pitchFamily="34" charset="-120"/>
              </a:rPr>
              <a:t>月</a:t>
            </a:r>
            <a:r>
              <a:rPr lang="en-US" altLang="zh-TW" sz="2800" b="1" u="sng">
                <a:solidFill>
                  <a:srgbClr val="0000FF"/>
                </a:solidFill>
                <a:latin typeface="微軟正黑體" panose="020B0604030504040204" pitchFamily="34" charset="-120"/>
                <a:ea typeface="微軟正黑體" panose="020B0604030504040204" pitchFamily="34" charset="-120"/>
              </a:rPr>
              <a:t>6</a:t>
            </a:r>
            <a:r>
              <a:rPr lang="zh-TW" altLang="en-US" sz="2800" b="1" u="sng">
                <a:solidFill>
                  <a:srgbClr val="0000FF"/>
                </a:solidFill>
                <a:latin typeface="微軟正黑體" panose="020B0604030504040204" pitchFamily="34" charset="-120"/>
                <a:ea typeface="微軟正黑體" panose="020B0604030504040204" pitchFamily="34" charset="-120"/>
              </a:rPr>
              <a:t>日</a:t>
            </a:r>
            <a:r>
              <a:rPr lang="zh-TW" altLang="en-US" sz="2800" b="1">
                <a:solidFill>
                  <a:srgbClr val="006600"/>
                </a:solidFill>
                <a:latin typeface="微軟正黑體" panose="020B0604030504040204" pitchFamily="34" charset="-120"/>
                <a:ea typeface="微軟正黑體" panose="020B0604030504040204" pitchFamily="34" charset="-120"/>
              </a:rPr>
              <a:t>；而本案於同年</a:t>
            </a:r>
            <a:r>
              <a:rPr lang="en-US" altLang="zh-TW" sz="2800" b="1" u="sng">
                <a:solidFill>
                  <a:srgbClr val="0000FF"/>
                </a:solidFill>
                <a:latin typeface="微軟正黑體" panose="020B0604030504040204" pitchFamily="34" charset="-120"/>
                <a:ea typeface="微軟正黑體" panose="020B0604030504040204" pitchFamily="34" charset="-120"/>
              </a:rPr>
              <a:t>8</a:t>
            </a:r>
            <a:r>
              <a:rPr lang="zh-TW" altLang="en-US" sz="2800" b="1" u="sng">
                <a:solidFill>
                  <a:srgbClr val="0000FF"/>
                </a:solidFill>
                <a:latin typeface="微軟正黑體" panose="020B0604030504040204" pitchFamily="34" charset="-120"/>
                <a:ea typeface="微軟正黑體" panose="020B0604030504040204" pitchFamily="34" charset="-120"/>
              </a:rPr>
              <a:t>月</a:t>
            </a:r>
            <a:r>
              <a:rPr lang="en-US" altLang="zh-TW" sz="2800" b="1" u="sng">
                <a:solidFill>
                  <a:srgbClr val="0000FF"/>
                </a:solidFill>
                <a:latin typeface="微軟正黑體" panose="020B0604030504040204" pitchFamily="34" charset="-120"/>
                <a:ea typeface="微軟正黑體" panose="020B0604030504040204" pitchFamily="34" charset="-120"/>
              </a:rPr>
              <a:t>23</a:t>
            </a:r>
            <a:r>
              <a:rPr lang="zh-TW" altLang="en-US" sz="2800" b="1" u="sng">
                <a:solidFill>
                  <a:srgbClr val="0000FF"/>
                </a:solidFill>
                <a:latin typeface="微軟正黑體" panose="020B0604030504040204" pitchFamily="34" charset="-120"/>
                <a:ea typeface="微軟正黑體" panose="020B0604030504040204" pitchFamily="34" charset="-120"/>
              </a:rPr>
              <a:t>日刊登招標公告</a:t>
            </a:r>
            <a:r>
              <a:rPr lang="zh-TW" altLang="en-US" sz="2800" b="1">
                <a:solidFill>
                  <a:srgbClr val="006600"/>
                </a:solidFill>
                <a:latin typeface="微軟正黑體" panose="020B0604030504040204" pitchFamily="34" charset="-120"/>
                <a:ea typeface="微軟正黑體" panose="020B0604030504040204" pitchFamily="34" charset="-120"/>
              </a:rPr>
              <a:t>。採購案於招標前將詳細採購標的送請廠商估價，並以該估價單金額為採購</a:t>
            </a:r>
            <a:r>
              <a:rPr lang="en-US" altLang="zh-TW" sz="2800" b="1">
                <a:solidFill>
                  <a:srgbClr val="006600"/>
                </a:solidFill>
                <a:latin typeface="微軟正黑體" panose="020B0604030504040204" pitchFamily="34" charset="-120"/>
                <a:ea typeface="微軟正黑體" panose="020B0604030504040204" pitchFamily="34" charset="-120"/>
              </a:rPr>
              <a:t>(</a:t>
            </a:r>
            <a:r>
              <a:rPr lang="zh-TW" altLang="en-US" sz="2800" b="1">
                <a:solidFill>
                  <a:srgbClr val="006600"/>
                </a:solidFill>
                <a:latin typeface="微軟正黑體" panose="020B0604030504040204" pitchFamily="34" charset="-120"/>
                <a:ea typeface="微軟正黑體" panose="020B0604030504040204" pitchFamily="34" charset="-120"/>
              </a:rPr>
              <a:t>或預算</a:t>
            </a:r>
            <a:r>
              <a:rPr lang="en-US" altLang="zh-TW" sz="2800" b="1">
                <a:solidFill>
                  <a:srgbClr val="006600"/>
                </a:solid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金額。</a:t>
            </a:r>
            <a:endParaRPr lang="en-US" altLang="zh-TW" sz="2800" b="1" smtClean="0">
              <a:solidFill>
                <a:srgbClr val="006600"/>
              </a:solidFill>
              <a:latin typeface="微軟正黑體" panose="020B0604030504040204" pitchFamily="34" charset="-120"/>
              <a:ea typeface="微軟正黑體" panose="020B0604030504040204" pitchFamily="34" charset="-120"/>
            </a:endParaRPr>
          </a:p>
          <a:p>
            <a:pPr indent="714375" algn="just">
              <a:defRPr/>
            </a:pPr>
            <a:r>
              <a:rPr lang="zh-TW" altLang="en-US" sz="2800" b="1" smtClean="0">
                <a:solidFill>
                  <a:srgbClr val="006600"/>
                </a:solidFill>
                <a:latin typeface="微軟正黑體" panose="020B0604030504040204" pitchFamily="34" charset="-120"/>
                <a:ea typeface="微軟正黑體" panose="020B0604030504040204" pitchFamily="34" charset="-120"/>
              </a:rPr>
              <a:t>採購</a:t>
            </a:r>
            <a:r>
              <a:rPr lang="zh-TW" altLang="en-US" sz="2800" b="1">
                <a:solidFill>
                  <a:srgbClr val="006600"/>
                </a:solidFill>
                <a:latin typeface="微軟正黑體" panose="020B0604030504040204" pitchFamily="34" charset="-120"/>
                <a:ea typeface="微軟正黑體" panose="020B0604030504040204" pitchFamily="34" charset="-120"/>
              </a:rPr>
              <a:t>標的內容及數量為重要招標文件之一，招標前應予保密，對於標案項目之訪價，</a:t>
            </a:r>
            <a:r>
              <a:rPr lang="zh-TW" altLang="en-US" sz="2800" b="1" u="dbl">
                <a:solidFill>
                  <a:prstClr val="black"/>
                </a:solidFill>
                <a:uFill>
                  <a:solidFill>
                    <a:srgbClr val="FF0000"/>
                  </a:solidFill>
                </a:uFill>
                <a:latin typeface="微軟正黑體" panose="020B0604030504040204" pitchFamily="34" charset="-120"/>
                <a:ea typeface="微軟正黑體" panose="020B0604030504040204" pitchFamily="34" charset="-120"/>
              </a:rPr>
              <a:t>宜就價格欠明或無相關資訊可供查詢之項目，分項訪價</a:t>
            </a:r>
            <a:r>
              <a:rPr lang="en-US" altLang="zh-TW" sz="2800" b="1" u="dbl">
                <a:solidFill>
                  <a:prstClr val="black"/>
                </a:solidFill>
                <a:uFill>
                  <a:solidFill>
                    <a:srgbClr val="FF0000"/>
                  </a:solidFill>
                </a:uFill>
                <a:latin typeface="微軟正黑體" panose="020B0604030504040204" pitchFamily="34" charset="-120"/>
                <a:ea typeface="微軟正黑體" panose="020B0604030504040204" pitchFamily="34" charset="-120"/>
              </a:rPr>
              <a:t>(</a:t>
            </a:r>
            <a:r>
              <a:rPr lang="zh-TW" altLang="en-US" sz="2800" b="1" u="dbl">
                <a:solidFill>
                  <a:prstClr val="black"/>
                </a:solidFill>
                <a:uFill>
                  <a:solidFill>
                    <a:srgbClr val="FF0000"/>
                  </a:solidFill>
                </a:uFill>
                <a:latin typeface="微軟正黑體" panose="020B0604030504040204" pitchFamily="34" charset="-120"/>
                <a:ea typeface="微軟正黑體" panose="020B0604030504040204" pitchFamily="34" charset="-120"/>
              </a:rPr>
              <a:t>非將項目資料全部請有限之廠商報價</a:t>
            </a:r>
            <a:r>
              <a:rPr lang="en-US" altLang="zh-TW" sz="2800" b="1" u="dbl" smtClean="0">
                <a:solidFill>
                  <a:prstClr val="black"/>
                </a:solidFill>
                <a:uFill>
                  <a:solidFill>
                    <a:srgbClr val="FF0000"/>
                  </a:solidFill>
                </a:uFill>
                <a:latin typeface="微軟正黑體" panose="020B0604030504040204" pitchFamily="34" charset="-120"/>
                <a:ea typeface="微軟正黑體" panose="020B0604030504040204" pitchFamily="34" charset="-120"/>
              </a:rPr>
              <a:t>)</a:t>
            </a:r>
            <a:r>
              <a:rPr lang="zh-TW" altLang="en-US" sz="2800" b="1" smtClean="0">
                <a:solidFill>
                  <a:srgbClr val="006600"/>
                </a:solidFill>
                <a:latin typeface="微軟正黑體" panose="020B0604030504040204" pitchFamily="34" charset="-120"/>
                <a:ea typeface="微軟正黑體" panose="020B0604030504040204" pitchFamily="34" charset="-120"/>
              </a:rPr>
              <a:t>。</a:t>
            </a:r>
            <a:endParaRPr lang="zh-TW" altLang="en-US" sz="2800" b="1" dirty="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10" name="Rectangle 2"/>
          <p:cNvSpPr>
            <a:spLocks noChangeArrowheads="1"/>
          </p:cNvSpPr>
          <p:nvPr/>
        </p:nvSpPr>
        <p:spPr bwMode="auto">
          <a:xfrm>
            <a:off x="395537" y="300038"/>
            <a:ext cx="738082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smtClean="0">
                <a:solidFill>
                  <a:srgbClr val="C00000"/>
                </a:solidFill>
                <a:latin typeface="微軟正黑體" panose="020B0604030504040204" pitchFamily="34" charset="-120"/>
                <a:ea typeface="微軟正黑體" panose="020B0604030504040204" pitchFamily="34" charset="-120"/>
              </a:rPr>
              <a:t>例</a:t>
            </a:r>
            <a:r>
              <a:rPr kumimoji="0" lang="zh-TW" altLang="en-US" b="1" smtClean="0">
                <a:solidFill>
                  <a:srgbClr val="003399"/>
                </a:solidFill>
                <a:latin typeface="微軟正黑體" panose="020B0604030504040204" pitchFamily="34" charset="-120"/>
                <a:ea typeface="微軟正黑體" panose="020B0604030504040204" pitchFamily="34" charset="-120"/>
              </a:rPr>
              <a:t>：訪</a:t>
            </a:r>
            <a:r>
              <a:rPr kumimoji="0" lang="zh-TW" altLang="en-US" b="1">
                <a:solidFill>
                  <a:srgbClr val="003399"/>
                </a:solidFill>
                <a:latin typeface="微軟正黑體" panose="020B0604030504040204" pitchFamily="34" charset="-120"/>
                <a:ea typeface="微軟正黑體" panose="020B0604030504040204" pitchFamily="34" charset="-120"/>
              </a:rPr>
              <a:t>價時事先提供招標文件</a:t>
            </a:r>
            <a:endParaRPr kumimoji="0" lang="zh-TW" altLang="en-US" b="1">
              <a:solidFill>
                <a:srgbClr val="660033"/>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994677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a:xfrm>
            <a:off x="19413" y="33851"/>
            <a:ext cx="762000" cy="244475"/>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511E575B-B39B-4633-95D4-CEB0DEF4F6F1}" type="slidenum">
              <a:rPr lang="en-US" altLang="zh-TW" sz="1400" smtClean="0">
                <a:solidFill>
                  <a:srgbClr val="AD1F1F"/>
                </a:solidFill>
                <a:latin typeface="Times New Roman" panose="02020603050405020304" pitchFamily="18" charset="0"/>
              </a:rPr>
              <a:pPr>
                <a:spcBef>
                  <a:spcPct val="0"/>
                </a:spcBef>
                <a:buClrTx/>
                <a:buSzTx/>
                <a:buFontTx/>
                <a:buNone/>
                <a:defRPr/>
              </a:pPr>
              <a:t>62</a:t>
            </a:fld>
            <a:endParaRPr lang="en-US" altLang="zh-TW" sz="1400">
              <a:solidFill>
                <a:srgbClr val="AD1F1F"/>
              </a:solidFill>
              <a:latin typeface="Times New Roman" panose="02020603050405020304" pitchFamily="18" charset="0"/>
            </a:endParaRPr>
          </a:p>
        </p:txBody>
      </p:sp>
      <p:sp>
        <p:nvSpPr>
          <p:cNvPr id="5" name="Rectangle 2">
            <a:extLst>
              <a:ext uri="{FF2B5EF4-FFF2-40B4-BE49-F238E27FC236}"/>
            </a:extLst>
          </p:cNvPr>
          <p:cNvSpPr txBox="1">
            <a:spLocks noChangeArrowheads="1"/>
          </p:cNvSpPr>
          <p:nvPr/>
        </p:nvSpPr>
        <p:spPr>
          <a:xfrm>
            <a:off x="4139952" y="388396"/>
            <a:ext cx="4896544" cy="576064"/>
          </a:xfrm>
          <a:prstGeom prst="rect">
            <a:avLst/>
          </a:prstGeom>
        </p:spPr>
        <p:txBody>
          <a:bodyPr anchor="ctr">
            <a:norm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lang="zh-TW" altLang="en-US" sz="3000" b="1" cap="none" smtClean="0">
                <a:solidFill>
                  <a:prstClr val="black"/>
                </a:solidFill>
                <a:effectLst/>
                <a:latin typeface="微軟正黑體" panose="020B0604030504040204" pitchFamily="34" charset="-120"/>
              </a:rPr>
              <a:t>採購法保密與洩密刑責</a:t>
            </a:r>
            <a:r>
              <a:rPr lang="zh-TW" altLang="en-US" sz="3000" b="1" cap="none">
                <a:solidFill>
                  <a:prstClr val="black"/>
                </a:solidFill>
                <a:effectLst/>
                <a:latin typeface="微軟正黑體" panose="020B0604030504040204" pitchFamily="34" charset="-120"/>
              </a:rPr>
              <a:t>規定</a:t>
            </a:r>
            <a:endParaRPr lang="zh-TW" altLang="en-US" sz="3000" b="1" cap="none" dirty="0">
              <a:solidFill>
                <a:prstClr val="black"/>
              </a:solidFill>
              <a:effectLst/>
              <a:latin typeface="微軟正黑體" panose="020B0604030504040204" pitchFamily="34" charset="-120"/>
            </a:endParaRPr>
          </a:p>
        </p:txBody>
      </p:sp>
      <p:sp>
        <p:nvSpPr>
          <p:cNvPr id="6" name="Text Box 4"/>
          <p:cNvSpPr txBox="1">
            <a:spLocks noChangeArrowheads="1"/>
          </p:cNvSpPr>
          <p:nvPr/>
        </p:nvSpPr>
        <p:spPr bwMode="auto">
          <a:xfrm>
            <a:off x="203625" y="604420"/>
            <a:ext cx="8812088" cy="4816703"/>
          </a:xfrm>
          <a:prstGeom prst="rect">
            <a:avLst/>
          </a:prstGeom>
          <a:noFill/>
          <a:ln w="9525">
            <a:noFill/>
            <a:miter lim="800000"/>
            <a:headEnd/>
            <a:tailEnd/>
          </a:ln>
        </p:spPr>
        <p:txBody>
          <a:bodyPr wrap="square">
            <a:spAutoFit/>
          </a:bodyPr>
          <a:lstStyle>
            <a:lvl1pPr eaLnBrk="0" hangingPunct="0">
              <a:defRPr kumimoji="1" sz="2400">
                <a:solidFill>
                  <a:schemeClr val="tx1"/>
                </a:solidFill>
                <a:latin typeface="Times New Roman" pitchFamily="18" charset="0"/>
                <a:ea typeface="新細明體" charset="-120"/>
              </a:defRPr>
            </a:lvl1pPr>
            <a:lvl2pPr marL="536575" indent="-282575" eaLnBrk="0" hangingPunct="0">
              <a:defRPr kumimoji="1" sz="2400">
                <a:solidFill>
                  <a:schemeClr val="tx1"/>
                </a:solidFill>
                <a:latin typeface="Times New Roman" pitchFamily="18" charset="0"/>
                <a:ea typeface="新細明體" charset="-120"/>
              </a:defRPr>
            </a:lvl2pPr>
            <a:lvl3pPr marL="987425" indent="-144463"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algn="just" eaLnBrk="1" hangingPunct="1">
              <a:spcBef>
                <a:spcPts val="0"/>
              </a:spcBef>
              <a:buClr>
                <a:prstClr val="black"/>
              </a:buClr>
              <a:buFont typeface="Wingdings" pitchFamily="2" charset="2"/>
              <a:buChar char="l"/>
              <a:defRPr/>
            </a:pPr>
            <a:r>
              <a:rPr lang="zh-TW" altLang="en-US" sz="2700" b="1" smtClean="0">
                <a:solidFill>
                  <a:srgbClr val="AD1F1F"/>
                </a:solidFill>
                <a:latin typeface="微軟正黑體" panose="020B0604030504040204" pitchFamily="34" charset="-120"/>
                <a:ea typeface="微軟正黑體" panose="020B0604030504040204" pitchFamily="34" charset="-120"/>
              </a:rPr>
              <a:t>刑法第</a:t>
            </a:r>
            <a:r>
              <a:rPr lang="en-US" altLang="zh-TW" sz="2700" b="1" smtClean="0">
                <a:solidFill>
                  <a:srgbClr val="AD1F1F"/>
                </a:solidFill>
                <a:latin typeface="微軟正黑體" panose="020B0604030504040204" pitchFamily="34" charset="-120"/>
                <a:ea typeface="微軟正黑體" panose="020B0604030504040204" pitchFamily="34" charset="-120"/>
              </a:rPr>
              <a:t>132</a:t>
            </a:r>
            <a:r>
              <a:rPr lang="zh-TW" altLang="en-US" sz="2700" b="1" smtClean="0">
                <a:solidFill>
                  <a:srgbClr val="AD1F1F"/>
                </a:solidFill>
                <a:latin typeface="微軟正黑體" panose="020B0604030504040204" pitchFamily="34" charset="-120"/>
                <a:ea typeface="微軟正黑體" panose="020B0604030504040204" pitchFamily="34" charset="-120"/>
              </a:rPr>
              <a:t>條</a:t>
            </a:r>
            <a:endParaRPr lang="zh-TW" altLang="en-US" sz="2700" b="1" dirty="0">
              <a:solidFill>
                <a:srgbClr val="AD1F1F"/>
              </a:solidFill>
              <a:latin typeface="微軟正黑體" panose="020B0604030504040204" pitchFamily="34" charset="-120"/>
              <a:ea typeface="微軟正黑體" panose="020B0604030504040204" pitchFamily="34" charset="-120"/>
            </a:endParaRPr>
          </a:p>
          <a:p>
            <a:pPr marL="254000" lvl="1" indent="463550" algn="just" eaLnBrk="1" hangingPunct="1">
              <a:spcBef>
                <a:spcPts val="0"/>
              </a:spcBef>
              <a:buClr>
                <a:srgbClr val="0000FF"/>
              </a:buClr>
              <a:defRPr/>
            </a:pPr>
            <a:r>
              <a:rPr lang="zh-TW" altLang="en-US" sz="2700" b="1">
                <a:solidFill>
                  <a:srgbClr val="100278"/>
                </a:solidFill>
                <a:latin typeface="微軟正黑體" panose="020B0604030504040204" pitchFamily="34" charset="-120"/>
                <a:ea typeface="微軟正黑體" panose="020B0604030504040204" pitchFamily="34" charset="-120"/>
              </a:rPr>
              <a:t>公務員</a:t>
            </a:r>
            <a:r>
              <a:rPr lang="zh-TW" altLang="en-US" sz="2700" b="1" u="sng">
                <a:solidFill>
                  <a:srgbClr val="006600"/>
                </a:solidFill>
                <a:latin typeface="微軟正黑體" panose="020B0604030504040204" pitchFamily="34" charset="-120"/>
                <a:ea typeface="微軟正黑體" panose="020B0604030504040204" pitchFamily="34" charset="-120"/>
              </a:rPr>
              <a:t>洩漏或交付</a:t>
            </a:r>
            <a:r>
              <a:rPr lang="zh-TW" altLang="en-US" sz="2700" b="1">
                <a:solidFill>
                  <a:srgbClr val="100278"/>
                </a:solidFill>
                <a:latin typeface="微軟正黑體" panose="020B0604030504040204" pitchFamily="34" charset="-120"/>
                <a:ea typeface="微軟正黑體" panose="020B0604030504040204" pitchFamily="34" charset="-120"/>
              </a:rPr>
              <a:t>關於</a:t>
            </a:r>
            <a:r>
              <a:rPr lang="zh-TW" altLang="en-US" sz="2700" b="1" smtClean="0">
                <a:solidFill>
                  <a:srgbClr val="100278"/>
                </a:solidFill>
                <a:latin typeface="微軟正黑體" panose="020B0604030504040204" pitchFamily="34" charset="-120"/>
                <a:ea typeface="微軟正黑體" panose="020B0604030504040204" pitchFamily="34" charset="-120"/>
              </a:rPr>
              <a:t>中華民國</a:t>
            </a:r>
            <a:r>
              <a:rPr lang="zh-TW" altLang="en-US" sz="2700" b="1" u="sng">
                <a:solidFill>
                  <a:srgbClr val="006600"/>
                </a:solidFill>
                <a:latin typeface="微軟正黑體" panose="020B0604030504040204" pitchFamily="34" charset="-120"/>
                <a:ea typeface="微軟正黑體" panose="020B0604030504040204" pitchFamily="34" charset="-120"/>
              </a:rPr>
              <a:t>國防以外應秘密</a:t>
            </a:r>
            <a:r>
              <a:rPr lang="zh-TW" altLang="en-US" sz="2700" b="1">
                <a:solidFill>
                  <a:srgbClr val="100278"/>
                </a:solidFill>
                <a:latin typeface="微軟正黑體" panose="020B0604030504040204" pitchFamily="34" charset="-120"/>
                <a:ea typeface="微軟正黑體" panose="020B0604030504040204" pitchFamily="34" charset="-120"/>
              </a:rPr>
              <a:t>之文書、圖畫、消息或物品者，</a:t>
            </a:r>
            <a:r>
              <a:rPr lang="zh-TW" altLang="en-US" sz="2700" b="1" u="sng">
                <a:solidFill>
                  <a:srgbClr val="006600"/>
                </a:solidFill>
                <a:latin typeface="微軟正黑體" panose="020B0604030504040204" pitchFamily="34" charset="-120"/>
                <a:ea typeface="微軟正黑體" panose="020B0604030504040204" pitchFamily="34" charset="-120"/>
              </a:rPr>
              <a:t>處</a:t>
            </a:r>
            <a:r>
              <a:rPr lang="en-US" altLang="zh-TW" sz="2700" b="1" u="sng">
                <a:solidFill>
                  <a:srgbClr val="006600"/>
                </a:solidFill>
                <a:latin typeface="微軟正黑體" panose="020B0604030504040204" pitchFamily="34" charset="-120"/>
                <a:ea typeface="微軟正黑體" panose="020B0604030504040204" pitchFamily="34" charset="-120"/>
              </a:rPr>
              <a:t>3</a:t>
            </a:r>
            <a:r>
              <a:rPr lang="zh-TW" altLang="en-US" sz="2700" b="1" u="sng">
                <a:solidFill>
                  <a:srgbClr val="006600"/>
                </a:solidFill>
                <a:latin typeface="微軟正黑體" panose="020B0604030504040204" pitchFamily="34" charset="-120"/>
                <a:ea typeface="微軟正黑體" panose="020B0604030504040204" pitchFamily="34" charset="-120"/>
              </a:rPr>
              <a:t>年以下有期徒刑</a:t>
            </a:r>
            <a:r>
              <a:rPr lang="zh-TW" altLang="en-US" sz="2700" b="1" smtClean="0">
                <a:solidFill>
                  <a:srgbClr val="100278"/>
                </a:solidFill>
                <a:latin typeface="微軟正黑體" panose="020B0604030504040204" pitchFamily="34" charset="-120"/>
                <a:ea typeface="微軟正黑體" panose="020B0604030504040204" pitchFamily="34" charset="-120"/>
              </a:rPr>
              <a:t>。</a:t>
            </a:r>
            <a:endParaRPr lang="en-US" altLang="zh-TW" sz="2700" b="1" smtClean="0">
              <a:solidFill>
                <a:srgbClr val="100278"/>
              </a:solidFill>
              <a:latin typeface="微軟正黑體" panose="020B0604030504040204" pitchFamily="34" charset="-120"/>
              <a:ea typeface="微軟正黑體" panose="020B0604030504040204" pitchFamily="34" charset="-120"/>
            </a:endParaRPr>
          </a:p>
          <a:p>
            <a:pPr marL="254000" lvl="1" indent="463550" algn="just" eaLnBrk="1" hangingPunct="1">
              <a:spcBef>
                <a:spcPts val="0"/>
              </a:spcBef>
              <a:buClr>
                <a:srgbClr val="0000FF"/>
              </a:buClr>
              <a:defRPr/>
            </a:pPr>
            <a:r>
              <a:rPr lang="zh-TW" altLang="en-US" sz="2700" b="1" u="sng">
                <a:solidFill>
                  <a:srgbClr val="006600"/>
                </a:solidFill>
                <a:latin typeface="微軟正黑體" panose="020B0604030504040204" pitchFamily="34" charset="-120"/>
                <a:ea typeface="微軟正黑體" panose="020B0604030504040204" pitchFamily="34" charset="-120"/>
              </a:rPr>
              <a:t>因過失犯前項之罪</a:t>
            </a:r>
            <a:r>
              <a:rPr lang="zh-TW" altLang="en-US" sz="2700" b="1">
                <a:solidFill>
                  <a:srgbClr val="100278"/>
                </a:solidFill>
                <a:latin typeface="微軟正黑體" panose="020B0604030504040204" pitchFamily="34" charset="-120"/>
                <a:ea typeface="微軟正黑體" panose="020B0604030504040204" pitchFamily="34" charset="-120"/>
              </a:rPr>
              <a:t>者，</a:t>
            </a:r>
            <a:r>
              <a:rPr lang="zh-TW" altLang="en-US" sz="2700" b="1" u="sng">
                <a:solidFill>
                  <a:srgbClr val="006600"/>
                </a:solidFill>
                <a:latin typeface="微軟正黑體" panose="020B0604030504040204" pitchFamily="34" charset="-120"/>
                <a:ea typeface="微軟正黑體" panose="020B0604030504040204" pitchFamily="34" charset="-120"/>
              </a:rPr>
              <a:t>處</a:t>
            </a:r>
            <a:r>
              <a:rPr lang="en-US" altLang="zh-TW" sz="2700" b="1" u="sng">
                <a:solidFill>
                  <a:srgbClr val="006600"/>
                </a:solidFill>
                <a:latin typeface="微軟正黑體" panose="020B0604030504040204" pitchFamily="34" charset="-120"/>
                <a:ea typeface="微軟正黑體" panose="020B0604030504040204" pitchFamily="34" charset="-120"/>
              </a:rPr>
              <a:t>1</a:t>
            </a:r>
            <a:r>
              <a:rPr lang="zh-TW" altLang="en-US" sz="2700" b="1" u="sng">
                <a:solidFill>
                  <a:srgbClr val="006600"/>
                </a:solidFill>
                <a:latin typeface="微軟正黑體" panose="020B0604030504040204" pitchFamily="34" charset="-120"/>
                <a:ea typeface="微軟正黑體" panose="020B0604030504040204" pitchFamily="34" charset="-120"/>
              </a:rPr>
              <a:t>年以下有期徒刑</a:t>
            </a:r>
            <a:r>
              <a:rPr lang="zh-TW" altLang="en-US" sz="2700" b="1">
                <a:solidFill>
                  <a:srgbClr val="100278"/>
                </a:solidFill>
                <a:latin typeface="微軟正黑體" panose="020B0604030504040204" pitchFamily="34" charset="-120"/>
                <a:ea typeface="微軟正黑體" panose="020B0604030504040204" pitchFamily="34" charset="-120"/>
              </a:rPr>
              <a:t>、拘役或</a:t>
            </a:r>
            <a:r>
              <a:rPr lang="en-US" altLang="zh-TW" sz="2700" b="1">
                <a:solidFill>
                  <a:srgbClr val="100278"/>
                </a:solidFill>
                <a:latin typeface="微軟正黑體" panose="020B0604030504040204" pitchFamily="34" charset="-120"/>
                <a:ea typeface="微軟正黑體" panose="020B0604030504040204" pitchFamily="34" charset="-120"/>
              </a:rPr>
              <a:t>300</a:t>
            </a:r>
            <a:r>
              <a:rPr lang="zh-TW" altLang="en-US" sz="2700" b="1">
                <a:solidFill>
                  <a:srgbClr val="100278"/>
                </a:solidFill>
                <a:latin typeface="微軟正黑體" panose="020B0604030504040204" pitchFamily="34" charset="-120"/>
                <a:ea typeface="微軟正黑體" panose="020B0604030504040204" pitchFamily="34" charset="-120"/>
              </a:rPr>
              <a:t>以下罰金</a:t>
            </a:r>
            <a:r>
              <a:rPr lang="zh-TW" altLang="en-US" sz="2700" b="1" smtClean="0">
                <a:solidFill>
                  <a:srgbClr val="100278"/>
                </a:solidFill>
                <a:latin typeface="微軟正黑體" panose="020B0604030504040204" pitchFamily="34" charset="-120"/>
                <a:ea typeface="微軟正黑體" panose="020B0604030504040204" pitchFamily="34" charset="-120"/>
              </a:rPr>
              <a:t>。</a:t>
            </a:r>
            <a:endParaRPr lang="en-US" altLang="zh-TW" sz="2700" b="1" smtClean="0">
              <a:solidFill>
                <a:srgbClr val="100278"/>
              </a:solidFill>
              <a:latin typeface="微軟正黑體" panose="020B0604030504040204" pitchFamily="34" charset="-120"/>
              <a:ea typeface="微軟正黑體" panose="020B0604030504040204" pitchFamily="34" charset="-120"/>
            </a:endParaRPr>
          </a:p>
          <a:p>
            <a:pPr marL="254000" lvl="1" indent="463550" algn="just" eaLnBrk="1" hangingPunct="1">
              <a:spcBef>
                <a:spcPts val="0"/>
              </a:spcBef>
              <a:buClr>
                <a:srgbClr val="0000FF"/>
              </a:buClr>
              <a:defRPr/>
            </a:pPr>
            <a:r>
              <a:rPr lang="zh-TW" altLang="en-US" sz="2700" b="1" smtClean="0">
                <a:solidFill>
                  <a:srgbClr val="100278"/>
                </a:solidFill>
                <a:latin typeface="微軟正黑體" panose="020B0604030504040204" pitchFamily="34" charset="-120"/>
                <a:ea typeface="微軟正黑體" panose="020B0604030504040204" pitchFamily="34" charset="-120"/>
              </a:rPr>
              <a:t>非</a:t>
            </a:r>
            <a:r>
              <a:rPr lang="zh-TW" altLang="en-US" sz="2700" b="1">
                <a:solidFill>
                  <a:srgbClr val="100278"/>
                </a:solidFill>
                <a:latin typeface="微軟正黑體" panose="020B0604030504040204" pitchFamily="34" charset="-120"/>
                <a:ea typeface="微軟正黑體" panose="020B0604030504040204" pitchFamily="34" charset="-120"/>
              </a:rPr>
              <a:t>公務員因</a:t>
            </a:r>
            <a:r>
              <a:rPr lang="zh-TW" altLang="en-US" sz="2700" b="1" smtClean="0">
                <a:solidFill>
                  <a:srgbClr val="100278"/>
                </a:solidFill>
                <a:latin typeface="微軟正黑體" panose="020B0604030504040204" pitchFamily="34" charset="-120"/>
                <a:ea typeface="微軟正黑體" panose="020B0604030504040204" pitchFamily="34" charset="-120"/>
              </a:rPr>
              <a:t>職務或</a:t>
            </a:r>
            <a:r>
              <a:rPr lang="zh-TW" altLang="en-US" sz="2700" b="1">
                <a:solidFill>
                  <a:srgbClr val="100278"/>
                </a:solidFill>
                <a:latin typeface="微軟正黑體" panose="020B0604030504040204" pitchFamily="34" charset="-120"/>
                <a:ea typeface="微軟正黑體" panose="020B0604030504040204" pitchFamily="34" charset="-120"/>
              </a:rPr>
              <a:t>業務知悉或持有第</a:t>
            </a:r>
            <a:r>
              <a:rPr lang="en-US" altLang="zh-TW" sz="2700" b="1">
                <a:solidFill>
                  <a:srgbClr val="100278"/>
                </a:solidFill>
                <a:latin typeface="微軟正黑體" panose="020B0604030504040204" pitchFamily="34" charset="-120"/>
                <a:ea typeface="微軟正黑體" panose="020B0604030504040204" pitchFamily="34" charset="-120"/>
              </a:rPr>
              <a:t>1</a:t>
            </a:r>
            <a:r>
              <a:rPr lang="zh-TW" altLang="en-US" sz="2700" b="1">
                <a:solidFill>
                  <a:srgbClr val="100278"/>
                </a:solidFill>
                <a:latin typeface="微軟正黑體" panose="020B0604030504040204" pitchFamily="34" charset="-120"/>
                <a:ea typeface="微軟正黑體" panose="020B0604030504040204" pitchFamily="34" charset="-120"/>
              </a:rPr>
              <a:t>項之文書、圖畫、消息或物品，而</a:t>
            </a:r>
            <a:r>
              <a:rPr lang="zh-TW" altLang="en-US" sz="2700" b="1" smtClean="0">
                <a:solidFill>
                  <a:srgbClr val="100278"/>
                </a:solidFill>
                <a:latin typeface="微軟正黑體" panose="020B0604030504040204" pitchFamily="34" charset="-120"/>
                <a:ea typeface="微軟正黑體" panose="020B0604030504040204" pitchFamily="34" charset="-120"/>
              </a:rPr>
              <a:t>洩漏</a:t>
            </a:r>
            <a:r>
              <a:rPr lang="zh-TW" altLang="en-US" sz="2700" b="1">
                <a:solidFill>
                  <a:srgbClr val="100278"/>
                </a:solidFill>
                <a:latin typeface="微軟正黑體" panose="020B0604030504040204" pitchFamily="34" charset="-120"/>
                <a:ea typeface="微軟正黑體" panose="020B0604030504040204" pitchFamily="34" charset="-120"/>
              </a:rPr>
              <a:t>或交付之者，處</a:t>
            </a:r>
            <a:r>
              <a:rPr lang="en-US" altLang="zh-TW" sz="2700" b="1">
                <a:solidFill>
                  <a:srgbClr val="100278"/>
                </a:solidFill>
                <a:latin typeface="微軟正黑體" panose="020B0604030504040204" pitchFamily="34" charset="-120"/>
                <a:ea typeface="微軟正黑體" panose="020B0604030504040204" pitchFamily="34" charset="-120"/>
              </a:rPr>
              <a:t>1</a:t>
            </a:r>
            <a:r>
              <a:rPr lang="zh-TW" altLang="en-US" sz="2700" b="1">
                <a:solidFill>
                  <a:srgbClr val="100278"/>
                </a:solidFill>
                <a:latin typeface="微軟正黑體" panose="020B0604030504040204" pitchFamily="34" charset="-120"/>
                <a:ea typeface="微軟正黑體" panose="020B0604030504040204" pitchFamily="34" charset="-120"/>
              </a:rPr>
              <a:t>年以下有期徒刑、拘役或</a:t>
            </a:r>
            <a:r>
              <a:rPr lang="en-US" altLang="zh-TW" sz="2700" b="1">
                <a:solidFill>
                  <a:srgbClr val="100278"/>
                </a:solidFill>
                <a:latin typeface="微軟正黑體" panose="020B0604030504040204" pitchFamily="34" charset="-120"/>
                <a:ea typeface="微軟正黑體" panose="020B0604030504040204" pitchFamily="34" charset="-120"/>
              </a:rPr>
              <a:t>300</a:t>
            </a:r>
            <a:r>
              <a:rPr lang="zh-TW" altLang="en-US" sz="2700" b="1">
                <a:solidFill>
                  <a:srgbClr val="100278"/>
                </a:solidFill>
                <a:latin typeface="微軟正黑體" panose="020B0604030504040204" pitchFamily="34" charset="-120"/>
                <a:ea typeface="微軟正黑體" panose="020B0604030504040204" pitchFamily="34" charset="-120"/>
              </a:rPr>
              <a:t>元以下</a:t>
            </a:r>
            <a:r>
              <a:rPr lang="zh-TW" altLang="en-US" sz="2700" b="1" smtClean="0">
                <a:solidFill>
                  <a:srgbClr val="100278"/>
                </a:solidFill>
                <a:latin typeface="微軟正黑體" panose="020B0604030504040204" pitchFamily="34" charset="-120"/>
                <a:ea typeface="微軟正黑體" panose="020B0604030504040204" pitchFamily="34" charset="-120"/>
              </a:rPr>
              <a:t>罰金。</a:t>
            </a:r>
            <a:endParaRPr lang="en-US" altLang="zh-TW" sz="2700" b="1" smtClean="0">
              <a:solidFill>
                <a:srgbClr val="100278"/>
              </a:solidFill>
              <a:latin typeface="微軟正黑體" panose="020B0604030504040204" pitchFamily="34" charset="-120"/>
              <a:ea typeface="微軟正黑體" panose="020B0604030504040204" pitchFamily="34" charset="-120"/>
            </a:endParaRPr>
          </a:p>
          <a:p>
            <a:pPr algn="just" eaLnBrk="1" hangingPunct="1">
              <a:spcBef>
                <a:spcPts val="1200"/>
              </a:spcBef>
              <a:buClr>
                <a:prstClr val="black"/>
              </a:buClr>
              <a:buFont typeface="Wingdings" pitchFamily="2" charset="2"/>
              <a:buChar char="l"/>
              <a:defRPr/>
            </a:pPr>
            <a:r>
              <a:rPr lang="zh-TW" altLang="en-US" sz="2700" b="1">
                <a:solidFill>
                  <a:srgbClr val="AD1F1F"/>
                </a:solidFill>
                <a:latin typeface="微軟正黑體" panose="020B0604030504040204" pitchFamily="34" charset="-120"/>
                <a:ea typeface="微軟正黑體" panose="020B0604030504040204" pitchFamily="34" charset="-120"/>
              </a:rPr>
              <a:t>採購人員倫理準則第</a:t>
            </a:r>
            <a:r>
              <a:rPr lang="en-US" altLang="zh-TW" sz="2700" b="1">
                <a:solidFill>
                  <a:srgbClr val="AD1F1F"/>
                </a:solidFill>
                <a:latin typeface="微軟正黑體" panose="020B0604030504040204" pitchFamily="34" charset="-120"/>
                <a:ea typeface="微軟正黑體" panose="020B0604030504040204" pitchFamily="34" charset="-120"/>
              </a:rPr>
              <a:t>7</a:t>
            </a:r>
            <a:r>
              <a:rPr lang="zh-TW" altLang="en-US" sz="2700" b="1">
                <a:solidFill>
                  <a:srgbClr val="AD1F1F"/>
                </a:solidFill>
                <a:latin typeface="微軟正黑體" panose="020B0604030504040204" pitchFamily="34" charset="-120"/>
                <a:ea typeface="微軟正黑體" panose="020B0604030504040204" pitchFamily="34" charset="-120"/>
              </a:rPr>
              <a:t>條第</a:t>
            </a:r>
            <a:r>
              <a:rPr lang="en-US" altLang="zh-TW" sz="2700" b="1">
                <a:solidFill>
                  <a:srgbClr val="AD1F1F"/>
                </a:solidFill>
                <a:latin typeface="微軟正黑體" panose="020B0604030504040204" pitchFamily="34" charset="-120"/>
                <a:ea typeface="微軟正黑體" panose="020B0604030504040204" pitchFamily="34" charset="-120"/>
              </a:rPr>
              <a:t>7</a:t>
            </a:r>
            <a:r>
              <a:rPr lang="zh-TW" altLang="en-US" sz="2700" b="1">
                <a:solidFill>
                  <a:srgbClr val="AD1F1F"/>
                </a:solidFill>
                <a:latin typeface="微軟正黑體" panose="020B0604030504040204" pitchFamily="34" charset="-120"/>
                <a:ea typeface="微軟正黑體" panose="020B0604030504040204" pitchFamily="34" charset="-120"/>
              </a:rPr>
              <a:t>款</a:t>
            </a:r>
          </a:p>
          <a:p>
            <a:pPr marL="254000" lvl="1" indent="17463" algn="just" eaLnBrk="1" hangingPunct="1">
              <a:spcBef>
                <a:spcPts val="0"/>
              </a:spcBef>
              <a:buClr>
                <a:srgbClr val="0000FF"/>
              </a:buClr>
              <a:defRPr/>
            </a:pPr>
            <a:r>
              <a:rPr lang="zh-TW" altLang="en-US" sz="2700" b="1" u="heavy">
                <a:solidFill>
                  <a:srgbClr val="100278"/>
                </a:solidFill>
                <a:uFill>
                  <a:solidFill>
                    <a:srgbClr val="006600"/>
                  </a:solidFill>
                </a:uFill>
                <a:latin typeface="微軟正黑體" panose="020B0604030504040204" pitchFamily="34" charset="-120"/>
                <a:ea typeface="微軟正黑體" panose="020B0604030504040204" pitchFamily="34" charset="-120"/>
              </a:rPr>
              <a:t>採購人員不得有下列行為</a:t>
            </a:r>
            <a:r>
              <a:rPr lang="zh-TW" altLang="en-US" sz="2700" b="1" smtClean="0">
                <a:solidFill>
                  <a:srgbClr val="100278"/>
                </a:solidFill>
                <a:latin typeface="微軟正黑體" panose="020B0604030504040204" pitchFamily="34" charset="-120"/>
                <a:ea typeface="微軟正黑體" panose="020B0604030504040204" pitchFamily="34" charset="-120"/>
              </a:rPr>
              <a:t>：</a:t>
            </a:r>
            <a:r>
              <a:rPr lang="en-US" altLang="zh-TW" sz="2700" b="1" smtClean="0">
                <a:solidFill>
                  <a:srgbClr val="100278"/>
                </a:solidFill>
                <a:latin typeface="微軟正黑體" panose="020B0604030504040204" pitchFamily="34" charset="-120"/>
                <a:ea typeface="微軟正黑體" panose="020B0604030504040204" pitchFamily="34" charset="-120"/>
              </a:rPr>
              <a:t>.....</a:t>
            </a:r>
          </a:p>
          <a:p>
            <a:pPr marL="254000" lvl="1" indent="17463" algn="just" eaLnBrk="1" hangingPunct="1">
              <a:spcBef>
                <a:spcPts val="0"/>
              </a:spcBef>
              <a:buClr>
                <a:srgbClr val="0000FF"/>
              </a:buClr>
              <a:defRPr/>
            </a:pPr>
            <a:r>
              <a:rPr lang="zh-TW" altLang="en-US" sz="2700" b="1" smtClean="0">
                <a:solidFill>
                  <a:srgbClr val="100278"/>
                </a:solidFill>
                <a:latin typeface="微軟正黑體" panose="020B0604030504040204" pitchFamily="34" charset="-120"/>
                <a:ea typeface="微軟正黑體" panose="020B0604030504040204" pitchFamily="34" charset="-120"/>
              </a:rPr>
              <a:t>七、</a:t>
            </a:r>
            <a:r>
              <a:rPr lang="zh-TW" altLang="en-US" sz="2700" b="1" u="heavy">
                <a:solidFill>
                  <a:srgbClr val="100278"/>
                </a:solidFill>
                <a:uFill>
                  <a:solidFill>
                    <a:srgbClr val="006600"/>
                  </a:solidFill>
                </a:uFill>
                <a:latin typeface="微軟正黑體" panose="020B0604030504040204" pitchFamily="34" charset="-120"/>
                <a:ea typeface="微軟正黑體" panose="020B0604030504040204" pitchFamily="34" charset="-120"/>
              </a:rPr>
              <a:t>洩漏應保守秘密之採購資訊</a:t>
            </a:r>
            <a:r>
              <a:rPr lang="zh-TW" altLang="en-US" sz="2700" b="1" smtClean="0">
                <a:solidFill>
                  <a:srgbClr val="100278"/>
                </a:solidFill>
                <a:latin typeface="微軟正黑體" panose="020B0604030504040204" pitchFamily="34" charset="-120"/>
                <a:ea typeface="微軟正黑體" panose="020B0604030504040204" pitchFamily="34" charset="-120"/>
              </a:rPr>
              <a:t>。  </a:t>
            </a:r>
            <a:r>
              <a:rPr lang="en-US" altLang="zh-TW" sz="2700" b="1" smtClean="0">
                <a:solidFill>
                  <a:srgbClr val="100278"/>
                </a:solidFill>
                <a:latin typeface="微軟正黑體" panose="020B0604030504040204" pitchFamily="34" charset="-120"/>
                <a:ea typeface="微軟正黑體" panose="020B0604030504040204" pitchFamily="34" charset="-120"/>
              </a:rPr>
              <a:t>.....</a:t>
            </a:r>
            <a:endParaRPr lang="zh-TW" altLang="en-US" sz="2700" b="1" dirty="0">
              <a:solidFill>
                <a:srgbClr val="100278"/>
              </a:solidFill>
              <a:latin typeface="微軟正黑體" panose="020B0604030504040204" pitchFamily="34" charset="-120"/>
              <a:ea typeface="微軟正黑體" panose="020B0604030504040204" pitchFamily="34" charset="-120"/>
            </a:endParaRPr>
          </a:p>
        </p:txBody>
      </p:sp>
      <p:sp>
        <p:nvSpPr>
          <p:cNvPr id="2" name="文字方塊 1"/>
          <p:cNvSpPr txBox="1"/>
          <p:nvPr/>
        </p:nvSpPr>
        <p:spPr>
          <a:xfrm>
            <a:off x="971600" y="5589240"/>
            <a:ext cx="8100392" cy="1107996"/>
          </a:xfrm>
          <a:prstGeom prst="rect">
            <a:avLst/>
          </a:prstGeom>
          <a:blipFill>
            <a:blip r:embed="rId3"/>
            <a:tile tx="0" ty="0" sx="100000" sy="100000" flip="none" algn="tl"/>
          </a:blipFill>
          <a:ln>
            <a:solidFill>
              <a:srgbClr val="000066"/>
            </a:solidFill>
          </a:ln>
          <a:effectLst>
            <a:innerShdw blurRad="63500" dist="50800" dir="8100000">
              <a:prstClr val="black">
                <a:alpha val="50000"/>
              </a:prstClr>
            </a:innerShdw>
          </a:effectLst>
        </p:spPr>
        <p:txBody>
          <a:bodyPr wrap="square" rtlCol="0">
            <a:spAutoFit/>
          </a:bodyPr>
          <a:lstStyle/>
          <a:p>
            <a:r>
              <a:rPr lang="en-US" altLang="zh-TW" sz="2200" b="1">
                <a:solidFill>
                  <a:srgbClr val="0000FF"/>
                </a:solidFill>
                <a:latin typeface="微軟正黑體" panose="020B0604030504040204" pitchFamily="34" charset="-120"/>
                <a:ea typeface="微軟正黑體" panose="020B0604030504040204" pitchFamily="34" charset="-120"/>
              </a:rPr>
              <a:t>95</a:t>
            </a:r>
            <a:r>
              <a:rPr lang="zh-TW" altLang="en-US" sz="2200" b="1">
                <a:solidFill>
                  <a:srgbClr val="0000FF"/>
                </a:solidFill>
                <a:latin typeface="微軟正黑體" panose="020B0604030504040204" pitchFamily="34" charset="-120"/>
                <a:ea typeface="微軟正黑體" panose="020B0604030504040204" pitchFamily="34" charset="-120"/>
              </a:rPr>
              <a:t>年</a:t>
            </a:r>
            <a:r>
              <a:rPr lang="en-US" altLang="zh-TW" sz="2200" b="1">
                <a:solidFill>
                  <a:srgbClr val="0000FF"/>
                </a:solidFill>
                <a:latin typeface="微軟正黑體" panose="020B0604030504040204" pitchFamily="34" charset="-120"/>
                <a:ea typeface="微軟正黑體" panose="020B0604030504040204" pitchFamily="34" charset="-120"/>
              </a:rPr>
              <a:t>11</a:t>
            </a:r>
            <a:r>
              <a:rPr lang="zh-TW" altLang="en-US" sz="2200" b="1">
                <a:solidFill>
                  <a:srgbClr val="0000FF"/>
                </a:solidFill>
                <a:latin typeface="微軟正黑體" panose="020B0604030504040204" pitchFamily="34" charset="-120"/>
                <a:ea typeface="微軟正黑體" panose="020B0604030504040204" pitchFamily="34" charset="-120"/>
              </a:rPr>
              <a:t>月</a:t>
            </a:r>
            <a:r>
              <a:rPr lang="en-US" altLang="zh-TW" sz="2200" b="1">
                <a:solidFill>
                  <a:srgbClr val="0000FF"/>
                </a:solidFill>
                <a:latin typeface="微軟正黑體" panose="020B0604030504040204" pitchFamily="34" charset="-120"/>
                <a:ea typeface="微軟正黑體" panose="020B0604030504040204" pitchFamily="34" charset="-120"/>
              </a:rPr>
              <a:t>03</a:t>
            </a:r>
            <a:r>
              <a:rPr lang="zh-TW" altLang="en-US" sz="2200" b="1" smtClean="0">
                <a:solidFill>
                  <a:srgbClr val="0000FF"/>
                </a:solidFill>
                <a:latin typeface="微軟正黑體" panose="020B0604030504040204" pitchFamily="34" charset="-120"/>
                <a:ea typeface="微軟正黑體" panose="020B0604030504040204" pitchFamily="34" charset="-120"/>
              </a:rPr>
              <a:t>日工程</a:t>
            </a:r>
            <a:r>
              <a:rPr lang="zh-TW" altLang="en-US" sz="2200" b="1">
                <a:solidFill>
                  <a:srgbClr val="0000FF"/>
                </a:solidFill>
                <a:latin typeface="微軟正黑體" panose="020B0604030504040204" pitchFamily="34" charset="-120"/>
                <a:ea typeface="微軟正黑體" panose="020B0604030504040204" pitchFamily="34" charset="-120"/>
              </a:rPr>
              <a:t>企字第</a:t>
            </a:r>
            <a:r>
              <a:rPr lang="en-US" altLang="zh-TW" sz="2200" b="1">
                <a:solidFill>
                  <a:srgbClr val="0000FF"/>
                </a:solidFill>
                <a:latin typeface="微軟正黑體" panose="020B0604030504040204" pitchFamily="34" charset="-120"/>
                <a:ea typeface="微軟正黑體" panose="020B0604030504040204" pitchFamily="34" charset="-120"/>
              </a:rPr>
              <a:t>09500420310</a:t>
            </a:r>
            <a:r>
              <a:rPr lang="zh-TW" altLang="en-US" sz="2200" b="1" smtClean="0">
                <a:solidFill>
                  <a:srgbClr val="0000FF"/>
                </a:solidFill>
                <a:latin typeface="微軟正黑體" panose="020B0604030504040204" pitchFamily="34" charset="-120"/>
                <a:ea typeface="微軟正黑體" panose="020B0604030504040204" pitchFamily="34" charset="-120"/>
              </a:rPr>
              <a:t>號函：</a:t>
            </a:r>
            <a:endParaRPr lang="en-US" altLang="zh-TW" sz="2200" b="1" smtClean="0">
              <a:solidFill>
                <a:srgbClr val="0000FF"/>
              </a:solidFill>
              <a:latin typeface="微軟正黑體" panose="020B0604030504040204" pitchFamily="34" charset="-120"/>
              <a:ea typeface="微軟正黑體" panose="020B0604030504040204" pitchFamily="34" charset="-120"/>
            </a:endParaRPr>
          </a:p>
          <a:p>
            <a:r>
              <a:rPr lang="zh-TW" altLang="en-US" sz="2200" b="1">
                <a:solidFill>
                  <a:srgbClr val="0000FF"/>
                </a:solidFill>
                <a:latin typeface="微軟正黑體" panose="020B0604030504040204" pitchFamily="34" charset="-120"/>
                <a:ea typeface="微軟正黑體" panose="020B0604030504040204" pitchFamily="34" charset="-120"/>
              </a:rPr>
              <a:t>「</a:t>
            </a:r>
            <a:r>
              <a:rPr lang="zh-TW" altLang="en-US" sz="2200" b="1" u="heavy">
                <a:solidFill>
                  <a:srgbClr val="0000FF"/>
                </a:solidFill>
                <a:uFill>
                  <a:solidFill>
                    <a:srgbClr val="C00000"/>
                  </a:solidFill>
                </a:uFill>
                <a:latin typeface="微軟正黑體" panose="020B0604030504040204" pitchFamily="34" charset="-120"/>
                <a:ea typeface="微軟正黑體" panose="020B0604030504040204" pitchFamily="34" charset="-120"/>
              </a:rPr>
              <a:t>承辦採購人員</a:t>
            </a:r>
            <a:r>
              <a:rPr lang="zh-TW" altLang="en-US" sz="2200" b="1" smtClean="0">
                <a:solidFill>
                  <a:srgbClr val="0000FF"/>
                </a:solidFill>
                <a:latin typeface="微軟正黑體" panose="020B0604030504040204" pitchFamily="34" charset="-120"/>
                <a:ea typeface="微軟正黑體" panose="020B0604030504040204" pitchFamily="34" charset="-120"/>
              </a:rPr>
              <a:t>」包括</a:t>
            </a:r>
            <a:r>
              <a:rPr lang="zh-TW" altLang="en-US" sz="2200" b="1">
                <a:solidFill>
                  <a:srgbClr val="0000FF"/>
                </a:solidFill>
                <a:latin typeface="微軟正黑體" panose="020B0604030504040204" pitchFamily="34" charset="-120"/>
                <a:ea typeface="微軟正黑體" panose="020B0604030504040204" pitchFamily="34" charset="-120"/>
              </a:rPr>
              <a:t>處理訂定招標文件、招標、開標、審標、比價、議價、決標、訂約、履約管理、驗收及爭議處理之</a:t>
            </a:r>
            <a:r>
              <a:rPr lang="zh-TW" altLang="en-US" sz="2200" b="1" smtClean="0">
                <a:solidFill>
                  <a:srgbClr val="0000FF"/>
                </a:solidFill>
                <a:latin typeface="微軟正黑體" panose="020B0604030504040204" pitchFamily="34" charset="-120"/>
                <a:ea typeface="微軟正黑體" panose="020B0604030504040204" pitchFamily="34" charset="-120"/>
              </a:rPr>
              <a:t>人員。</a:t>
            </a:r>
            <a:endParaRPr lang="zh-TW" altLang="en-US" sz="2200" b="1">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0020247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511E575B-B39B-4633-95D4-CEB0DEF4F6F1}" type="slidenum">
              <a:rPr lang="en-US" altLang="zh-TW" sz="1400" smtClean="0">
                <a:solidFill>
                  <a:srgbClr val="AD1F1F"/>
                </a:solidFill>
                <a:latin typeface="Times New Roman" panose="02020603050405020304" pitchFamily="18" charset="0"/>
              </a:rPr>
              <a:pPr>
                <a:spcBef>
                  <a:spcPct val="0"/>
                </a:spcBef>
                <a:buClrTx/>
                <a:buSzTx/>
                <a:buFontTx/>
                <a:buNone/>
                <a:defRPr/>
              </a:pPr>
              <a:t>63</a:t>
            </a:fld>
            <a:endParaRPr lang="en-US" altLang="zh-TW" sz="1400">
              <a:solidFill>
                <a:srgbClr val="AD1F1F"/>
              </a:solidFill>
              <a:latin typeface="Times New Roman" panose="02020603050405020304" pitchFamily="18" charset="0"/>
            </a:endParaRPr>
          </a:p>
        </p:txBody>
      </p:sp>
      <p:sp>
        <p:nvSpPr>
          <p:cNvPr id="98315" name="Rectangle 11">
            <a:extLst>
              <a:ext uri="{FF2B5EF4-FFF2-40B4-BE49-F238E27FC236}"/>
            </a:extLst>
          </p:cNvPr>
          <p:cNvSpPr>
            <a:spLocks noChangeArrowheads="1"/>
          </p:cNvSpPr>
          <p:nvPr/>
        </p:nvSpPr>
        <p:spPr bwMode="auto">
          <a:xfrm>
            <a:off x="222634" y="3098316"/>
            <a:ext cx="8387966" cy="3484309"/>
          </a:xfrm>
          <a:prstGeom prst="rect">
            <a:avLst/>
          </a:prstGeom>
          <a:noFill/>
          <a:ln w="9525">
            <a:noFill/>
            <a:miter lim="800000"/>
            <a:headEnd/>
            <a:tailEnd/>
          </a:ln>
          <a:effectLst/>
        </p:spPr>
        <p:txBody>
          <a:bodyPr/>
          <a:lstStyle/>
          <a:p>
            <a:pPr marL="719138" indent="-719138" algn="just">
              <a:defRPr/>
            </a:pPr>
            <a:r>
              <a:rPr lang="zh-TW" altLang="en-US"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一、類此詢價方式易生違反採購法第</a:t>
            </a:r>
            <a:r>
              <a:rPr lang="en-US" altLang="zh-TW"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34</a:t>
            </a:r>
            <a:r>
              <a:rPr lang="zh-TW" altLang="en-US"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a:t>
            </a:r>
            <a:r>
              <a:rPr lang="zh-TW" altLang="en-US" sz="2800" b="1">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第</a:t>
            </a:r>
            <a:r>
              <a:rPr lang="en-US" altLang="zh-TW"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a:t>
            </a:r>
            <a:r>
              <a:rPr lang="zh-TW" altLang="en-US"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項「招標</a:t>
            </a:r>
            <a:r>
              <a:rPr lang="zh-TW" altLang="en-US" sz="2800" b="1">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文件於公告前應予保密」規定</a:t>
            </a:r>
            <a:r>
              <a:rPr lang="zh-TW" altLang="en-US"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，而誤涉疏忽洩密情形</a:t>
            </a:r>
            <a:r>
              <a:rPr lang="en-US" altLang="zh-TW"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a:t>
            </a:r>
            <a:r>
              <a:rPr lang="zh-TW" altLang="en-US" sz="2800" b="1" smtClean="0">
                <a:solidFill>
                  <a:srgbClr val="C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刑法第</a:t>
            </a:r>
            <a:r>
              <a:rPr lang="en-US" altLang="zh-TW" sz="2800" b="1" smtClean="0">
                <a:solidFill>
                  <a:srgbClr val="C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132</a:t>
            </a:r>
            <a:r>
              <a:rPr lang="zh-TW" altLang="en-US" sz="2800" b="1" smtClean="0">
                <a:solidFill>
                  <a:srgbClr val="C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條第</a:t>
            </a:r>
            <a:r>
              <a:rPr lang="en-US" altLang="zh-TW" sz="2800" b="1" smtClean="0">
                <a:solidFill>
                  <a:srgbClr val="C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2</a:t>
            </a:r>
            <a:r>
              <a:rPr lang="zh-TW" altLang="en-US" sz="2800" b="1" smtClean="0">
                <a:solidFill>
                  <a:srgbClr val="C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項</a:t>
            </a:r>
            <a:r>
              <a:rPr lang="en-US" altLang="zh-TW"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a:t>
            </a:r>
            <a:r>
              <a:rPr lang="zh-TW" altLang="en-US"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a:t>
            </a:r>
            <a:endParaRPr lang="en-US" altLang="zh-TW"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719138" indent="-719138" algn="just">
              <a:defRPr/>
            </a:pPr>
            <a:r>
              <a:rPr lang="zh-TW" altLang="en-US" sz="2800" b="1">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二、類</a:t>
            </a:r>
            <a:r>
              <a:rPr lang="zh-TW" altLang="en-US"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此</a:t>
            </a:r>
            <a:r>
              <a:rPr lang="zh-TW" altLang="en-US" sz="2800" b="1">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詢</a:t>
            </a:r>
            <a:r>
              <a:rPr lang="zh-TW" altLang="en-US"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價方式違反第</a:t>
            </a:r>
            <a:r>
              <a:rPr lang="en-US" altLang="zh-TW"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6</a:t>
            </a:r>
            <a:r>
              <a:rPr lang="zh-TW" altLang="en-US"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條第</a:t>
            </a:r>
            <a:r>
              <a:rPr lang="en-US" altLang="zh-TW"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a:t>
            </a:r>
            <a:r>
              <a:rPr lang="zh-TW" altLang="en-US"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項「應以</a:t>
            </a:r>
            <a:r>
              <a:rPr lang="zh-TW" altLang="en-US" sz="2800" b="1">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維護公共利益及公平合理為原則，對廠商不得為無正當理由之</a:t>
            </a:r>
            <a:r>
              <a:rPr lang="zh-TW" altLang="en-US"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差別待遇</a:t>
            </a:r>
            <a:r>
              <a:rPr lang="zh-TW" altLang="en-US" sz="2800" b="1">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」規定。</a:t>
            </a:r>
            <a:endParaRPr lang="en-US" altLang="zh-TW"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719138" indent="-719138" algn="just">
              <a:defRPr/>
            </a:pPr>
            <a:r>
              <a:rPr lang="zh-TW" altLang="en-US" sz="2800" b="1" smtClean="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三、</a:t>
            </a:r>
            <a:r>
              <a:rPr lang="zh-TW" altLang="en-US" sz="2800" b="1" smtClean="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建議應以第</a:t>
            </a:r>
            <a:r>
              <a:rPr lang="en-US" altLang="zh-TW" sz="2800" b="1" smtClean="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34</a:t>
            </a:r>
            <a:r>
              <a:rPr lang="zh-TW" altLang="en-US" sz="2800" b="1" smtClean="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a:t>
            </a:r>
            <a:r>
              <a:rPr lang="zh-TW" altLang="en-US" sz="2800" b="1">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第</a:t>
            </a:r>
            <a:r>
              <a:rPr lang="en-US" altLang="zh-TW" sz="2800" b="1" smtClean="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a:t>
            </a:r>
            <a:r>
              <a:rPr lang="zh-TW" altLang="en-US" sz="2800" b="1" smtClean="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項</a:t>
            </a:r>
            <a:r>
              <a:rPr lang="zh-TW" altLang="en-US" sz="2800" b="1">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後段但書規定採</a:t>
            </a:r>
            <a:r>
              <a:rPr lang="zh-TW" altLang="en-US" sz="2800" b="1" smtClean="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「公開</a:t>
            </a:r>
            <a:r>
              <a:rPr lang="zh-TW" altLang="en-US" sz="2800" b="1">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徵求廠商提供參考資料」方式詢價。</a:t>
            </a:r>
            <a:endParaRPr lang="zh-TW" altLang="en-US" sz="2800" b="1" dirty="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6" name="雲朵形圖說文字 5"/>
          <p:cNvSpPr/>
          <p:nvPr/>
        </p:nvSpPr>
        <p:spPr>
          <a:xfrm>
            <a:off x="954480" y="296652"/>
            <a:ext cx="7308812" cy="2191123"/>
          </a:xfrm>
          <a:prstGeom prst="cloudCallout">
            <a:avLst>
              <a:gd name="adj1" fmla="val -11553"/>
              <a:gd name="adj2" fmla="val 52438"/>
            </a:avLst>
          </a:prstGeom>
          <a:solidFill>
            <a:schemeClr val="tx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zh-TW" altLang="en-US" sz="2800" b="1">
                <a:solidFill>
                  <a:prstClr val="white"/>
                </a:solidFill>
                <a:latin typeface="微軟正黑體" panose="020B0604030504040204" pitchFamily="34" charset="-120"/>
              </a:rPr>
              <a:t>機關採購前</a:t>
            </a:r>
            <a:r>
              <a:rPr lang="zh-TW" altLang="en-US" sz="2800" b="1" smtClean="0">
                <a:solidFill>
                  <a:prstClr val="white"/>
                </a:solidFill>
                <a:latin typeface="微軟正黑體" panose="020B0604030504040204" pitchFamily="34" charset="-120"/>
              </a:rPr>
              <a:t>，逕向○○工程公司</a:t>
            </a:r>
            <a:r>
              <a:rPr lang="zh-TW" altLang="en-US" sz="2800" b="1">
                <a:solidFill>
                  <a:prstClr val="white"/>
                </a:solidFill>
                <a:latin typeface="微軟正黑體" panose="020B0604030504040204" pitchFamily="34" charset="-120"/>
              </a:rPr>
              <a:t>及○○有限公司</a:t>
            </a:r>
            <a:r>
              <a:rPr lang="en-US" altLang="zh-TW" sz="2800" b="1">
                <a:solidFill>
                  <a:prstClr val="white"/>
                </a:solidFill>
                <a:latin typeface="微軟正黑體" panose="020B0604030504040204" pitchFamily="34" charset="-120"/>
              </a:rPr>
              <a:t>2</a:t>
            </a:r>
            <a:r>
              <a:rPr lang="zh-TW" altLang="en-US" sz="2800" b="1">
                <a:solidFill>
                  <a:prstClr val="white"/>
                </a:solidFill>
                <a:latin typeface="微軟正黑體" panose="020B0604030504040204" pitchFamily="34" charset="-120"/>
              </a:rPr>
              <a:t>家</a:t>
            </a:r>
            <a:r>
              <a:rPr lang="zh-TW" altLang="en-US" sz="2800" b="1" smtClean="0">
                <a:solidFill>
                  <a:prstClr val="white"/>
                </a:solidFill>
                <a:latin typeface="微軟正黑體" panose="020B0604030504040204" pitchFamily="34" charset="-120"/>
              </a:rPr>
              <a:t>廠商詢價，</a:t>
            </a:r>
            <a:r>
              <a:rPr lang="en-US" altLang="zh-TW" sz="2800" b="1" smtClean="0">
                <a:solidFill>
                  <a:prstClr val="white"/>
                </a:solidFill>
                <a:latin typeface="微軟正黑體" panose="020B0604030504040204" pitchFamily="34" charset="-120"/>
              </a:rPr>
              <a:t>2</a:t>
            </a:r>
            <a:r>
              <a:rPr lang="zh-TW" altLang="en-US" sz="2800" b="1" smtClean="0">
                <a:solidFill>
                  <a:prstClr val="white"/>
                </a:solidFill>
                <a:latin typeface="微軟正黑體" panose="020B0604030504040204" pitchFamily="34" charset="-120"/>
              </a:rPr>
              <a:t>家廠商均</a:t>
            </a:r>
            <a:r>
              <a:rPr lang="zh-TW" altLang="en-US" sz="2800" b="1">
                <a:solidFill>
                  <a:prstClr val="white"/>
                </a:solidFill>
                <a:latin typeface="微軟正黑體" panose="020B0604030504040204" pitchFamily="34" charset="-120"/>
              </a:rPr>
              <a:t>參</a:t>
            </a:r>
            <a:r>
              <a:rPr lang="zh-TW" altLang="en-US" sz="2800" b="1" smtClean="0">
                <a:solidFill>
                  <a:prstClr val="white"/>
                </a:solidFill>
                <a:latin typeface="微軟正黑體" panose="020B0604030504040204" pitchFamily="34" charset="-120"/>
              </a:rPr>
              <a:t>與投標。</a:t>
            </a:r>
            <a:endParaRPr lang="zh-TW" altLang="en-US" sz="2800" b="1">
              <a:solidFill>
                <a:prstClr val="white"/>
              </a:solidFill>
              <a:latin typeface="微軟正黑體" panose="020B0604030504040204" pitchFamily="34" charset="-120"/>
            </a:endParaRPr>
          </a:p>
        </p:txBody>
      </p:sp>
    </p:spTree>
    <p:extLst>
      <p:ext uri="{BB962C8B-B14F-4D97-AF65-F5344CB8AC3E}">
        <p14:creationId xmlns:p14="http://schemas.microsoft.com/office/powerpoint/2010/main" val="28651658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7A9142BE-AFB7-4381-8A6D-42676BBEFDDC}" type="slidenum">
              <a:rPr lang="en-US" altLang="zh-TW" sz="1400" smtClean="0">
                <a:solidFill>
                  <a:srgbClr val="AD1F1F"/>
                </a:solidFill>
                <a:latin typeface="Times New Roman" panose="02020603050405020304" pitchFamily="18" charset="0"/>
              </a:rPr>
              <a:pPr>
                <a:spcBef>
                  <a:spcPct val="0"/>
                </a:spcBef>
                <a:buClrTx/>
                <a:buSzTx/>
                <a:buFontTx/>
                <a:buNone/>
                <a:defRPr/>
              </a:pPr>
              <a:t>64</a:t>
            </a:fld>
            <a:endParaRPr lang="en-US" altLang="zh-TW" sz="1400" smtClean="0">
              <a:solidFill>
                <a:srgbClr val="AD1F1F"/>
              </a:solidFill>
              <a:latin typeface="Times New Roman" panose="02020603050405020304" pitchFamily="18" charset="0"/>
            </a:endParaRPr>
          </a:p>
        </p:txBody>
      </p:sp>
      <p:sp>
        <p:nvSpPr>
          <p:cNvPr id="4" name="書卷 (水平) 3">
            <a:extLst/>
          </p:cNvPr>
          <p:cNvSpPr/>
          <p:nvPr/>
        </p:nvSpPr>
        <p:spPr>
          <a:xfrm>
            <a:off x="251520" y="188640"/>
            <a:ext cx="3960440" cy="891480"/>
          </a:xfrm>
          <a:prstGeom prst="horizontalScroll">
            <a:avLst/>
          </a:prstGeom>
          <a:solidFill>
            <a:srgbClr val="FFFF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dirty="0" smtClean="0">
                <a:solidFill>
                  <a:srgbClr val="0000FF"/>
                </a:solidFill>
                <a:latin typeface="微軟正黑體" panose="020B0604030504040204" pitchFamily="34" charset="-120"/>
                <a:cs typeface="Times New Roman" panose="02020603050405020304" pitchFamily="18" charset="0"/>
              </a:rPr>
              <a:t>公開徵求作業</a:t>
            </a:r>
            <a:r>
              <a:rPr lang="en-US" altLang="zh-TW" sz="2800" b="1" dirty="0" smtClean="0">
                <a:solidFill>
                  <a:srgbClr val="0000FF"/>
                </a:solidFill>
                <a:latin typeface="微軟正黑體" panose="020B0604030504040204" pitchFamily="34" charset="-120"/>
                <a:cs typeface="Times New Roman" panose="02020603050405020304" pitchFamily="18" charset="0"/>
              </a:rPr>
              <a:t>(1/4)</a:t>
            </a:r>
            <a:endParaRPr lang="zh-TW" altLang="en-US" sz="2800" b="1" dirty="0">
              <a:solidFill>
                <a:srgbClr val="0000FF"/>
              </a:solidFill>
              <a:latin typeface="微軟正黑體" panose="020B0604030504040204" pitchFamily="34" charset="-120"/>
              <a:cs typeface="Times New Roman" panose="02020603050405020304" pitchFamily="18" charset="0"/>
            </a:endParaRPr>
          </a:p>
        </p:txBody>
      </p:sp>
      <p:sp>
        <p:nvSpPr>
          <p:cNvPr id="6" name="Rectangle 9"/>
          <p:cNvSpPr>
            <a:spLocks noChangeArrowheads="1"/>
          </p:cNvSpPr>
          <p:nvPr/>
        </p:nvSpPr>
        <p:spPr bwMode="auto">
          <a:xfrm>
            <a:off x="4427984" y="332656"/>
            <a:ext cx="456935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r>
              <a:rPr kumimoji="0" lang="zh-TW" altLang="en-US" sz="2000" b="1" spc="-100" dirty="0">
                <a:solidFill>
                  <a:srgbClr val="000099"/>
                </a:solidFill>
                <a:latin typeface="微軟正黑體" panose="020B0604030504040204" pitchFamily="34" charset="-120"/>
                <a:ea typeface="微軟正黑體" panose="020B0604030504040204" pitchFamily="34" charset="-120"/>
              </a:rPr>
              <a:t>機關</a:t>
            </a:r>
            <a:r>
              <a:rPr kumimoji="0" lang="zh-TW" altLang="en-US" sz="2000" b="1" spc="-100" dirty="0" smtClean="0">
                <a:solidFill>
                  <a:srgbClr val="000099"/>
                </a:solidFill>
                <a:latin typeface="微軟正黑體" panose="020B0604030504040204" pitchFamily="34" charset="-120"/>
                <a:ea typeface="微軟正黑體" panose="020B0604030504040204" pitchFamily="34" charset="-120"/>
              </a:rPr>
              <a:t>端</a:t>
            </a:r>
            <a:r>
              <a:rPr kumimoji="0" lang="en-US" altLang="zh-TW" sz="2000" b="1" spc="-100" dirty="0" smtClean="0">
                <a:solidFill>
                  <a:srgbClr val="000099"/>
                </a:solidFill>
                <a:latin typeface="微軟正黑體" panose="020B0604030504040204" pitchFamily="34" charset="-120"/>
                <a:ea typeface="微軟正黑體" panose="020B0604030504040204" pitchFamily="34" charset="-120"/>
              </a:rPr>
              <a:t>&gt;</a:t>
            </a:r>
            <a:r>
              <a:rPr kumimoji="0" lang="zh-TW" altLang="en-US" sz="2000" b="1" spc="-100" dirty="0" smtClean="0">
                <a:solidFill>
                  <a:srgbClr val="000099"/>
                </a:solidFill>
                <a:latin typeface="微軟正黑體" panose="020B0604030504040204" pitchFamily="34" charset="-120"/>
                <a:ea typeface="微軟正黑體" panose="020B0604030504040204" pitchFamily="34" charset="-120"/>
              </a:rPr>
              <a:t>政府採購</a:t>
            </a:r>
            <a:r>
              <a:rPr kumimoji="0" lang="en-US" altLang="zh-TW" sz="2000" b="1" spc="-100" dirty="0" smtClean="0">
                <a:solidFill>
                  <a:srgbClr val="000099"/>
                </a:solidFill>
                <a:latin typeface="微軟正黑體" panose="020B0604030504040204" pitchFamily="34" charset="-120"/>
                <a:ea typeface="微軟正黑體" panose="020B0604030504040204" pitchFamily="34" charset="-120"/>
              </a:rPr>
              <a:t>&gt;</a:t>
            </a:r>
            <a:r>
              <a:rPr kumimoji="0" lang="zh-TW" altLang="en-US" sz="2000" b="1" spc="-100" dirty="0" smtClean="0">
                <a:solidFill>
                  <a:srgbClr val="000099"/>
                </a:solidFill>
                <a:latin typeface="微軟正黑體" panose="020B0604030504040204" pitchFamily="34" charset="-120"/>
                <a:ea typeface="微軟正黑體" panose="020B0604030504040204" pitchFamily="34" charset="-120"/>
              </a:rPr>
              <a:t>公開</a:t>
            </a:r>
            <a:r>
              <a:rPr kumimoji="0" lang="zh-TW" altLang="en-US" sz="2000" b="1" spc="-100" dirty="0">
                <a:solidFill>
                  <a:srgbClr val="000099"/>
                </a:solidFill>
                <a:latin typeface="微軟正黑體" panose="020B0604030504040204" pitchFamily="34" charset="-120"/>
                <a:ea typeface="微軟正黑體" panose="020B0604030504040204" pitchFamily="34" charset="-120"/>
              </a:rPr>
              <a:t>徵求</a:t>
            </a:r>
            <a:r>
              <a:rPr kumimoji="0" lang="en-US" altLang="zh-TW" sz="2000" b="1" spc="-100" dirty="0">
                <a:solidFill>
                  <a:srgbClr val="000099"/>
                </a:solidFill>
                <a:latin typeface="微軟正黑體" panose="020B0604030504040204" pitchFamily="34" charset="-120"/>
                <a:ea typeface="微軟正黑體" panose="020B0604030504040204" pitchFamily="34" charset="-120"/>
              </a:rPr>
              <a:t>/</a:t>
            </a:r>
            <a:r>
              <a:rPr kumimoji="0" lang="zh-TW" altLang="en-US" sz="2000" b="1" spc="-100" dirty="0">
                <a:solidFill>
                  <a:srgbClr val="000099"/>
                </a:solidFill>
                <a:latin typeface="微軟正黑體" panose="020B0604030504040204" pitchFamily="34" charset="-120"/>
                <a:ea typeface="微軟正黑體" panose="020B0604030504040204" pitchFamily="34" charset="-120"/>
              </a:rPr>
              <a:t>公開</a:t>
            </a:r>
            <a:r>
              <a:rPr kumimoji="0" lang="zh-TW" altLang="en-US" sz="2000" b="1" spc="-100" dirty="0" smtClean="0">
                <a:solidFill>
                  <a:srgbClr val="000099"/>
                </a:solidFill>
                <a:latin typeface="微軟正黑體" panose="020B0604030504040204" pitchFamily="34" charset="-120"/>
                <a:ea typeface="微軟正黑體" panose="020B0604030504040204" pitchFamily="34" charset="-120"/>
              </a:rPr>
              <a:t>閱覽</a:t>
            </a:r>
            <a:r>
              <a:rPr kumimoji="0" lang="en-US" altLang="zh-TW" sz="2000" b="1" spc="-100" dirty="0" smtClean="0">
                <a:solidFill>
                  <a:srgbClr val="000099"/>
                </a:solidFill>
                <a:latin typeface="微軟正黑體" panose="020B0604030504040204" pitchFamily="34" charset="-120"/>
                <a:ea typeface="微軟正黑體" panose="020B0604030504040204" pitchFamily="34" charset="-120"/>
              </a:rPr>
              <a:t>&gt;</a:t>
            </a:r>
            <a:r>
              <a:rPr kumimoji="0" lang="zh-TW" altLang="en-US" sz="2000" b="1" spc="-100" dirty="0" smtClean="0">
                <a:solidFill>
                  <a:srgbClr val="000099"/>
                </a:solidFill>
                <a:latin typeface="微軟正黑體" panose="020B0604030504040204" pitchFamily="34" charset="-120"/>
                <a:ea typeface="微軟正黑體" panose="020B0604030504040204" pitchFamily="34" charset="-120"/>
              </a:rPr>
              <a:t>公開徵求</a:t>
            </a:r>
            <a:r>
              <a:rPr kumimoji="0" lang="en-US" altLang="zh-TW" sz="2000" b="1" spc="-100" dirty="0" smtClean="0">
                <a:solidFill>
                  <a:srgbClr val="C00000"/>
                </a:solidFill>
                <a:latin typeface="微軟正黑體" panose="020B0604030504040204" pitchFamily="34" charset="-120"/>
                <a:ea typeface="微軟正黑體" panose="020B0604030504040204" pitchFamily="34" charset="-120"/>
              </a:rPr>
              <a:t>&gt;</a:t>
            </a:r>
            <a:r>
              <a:rPr kumimoji="0" lang="zh-TW" altLang="en-US" sz="2000" b="1" spc="-100" dirty="0" smtClean="0">
                <a:solidFill>
                  <a:srgbClr val="C00000"/>
                </a:solidFill>
                <a:latin typeface="微軟正黑體" panose="020B0604030504040204" pitchFamily="34" charset="-120"/>
                <a:ea typeface="微軟正黑體" panose="020B0604030504040204" pitchFamily="34" charset="-120"/>
              </a:rPr>
              <a:t>新增</a:t>
            </a:r>
            <a:r>
              <a:rPr kumimoji="0" lang="zh-TW" altLang="en-US" sz="2000" b="1" spc="-100" dirty="0">
                <a:solidFill>
                  <a:srgbClr val="C00000"/>
                </a:solidFill>
                <a:latin typeface="微軟正黑體" panose="020B0604030504040204" pitchFamily="34" charset="-120"/>
                <a:ea typeface="微軟正黑體" panose="020B0604030504040204" pitchFamily="34" charset="-120"/>
              </a:rPr>
              <a:t>公開徵求</a:t>
            </a:r>
            <a:r>
              <a:rPr kumimoji="0" lang="en-US" altLang="zh-TW" sz="2000" b="1" spc="-100" dirty="0" smtClean="0">
                <a:solidFill>
                  <a:srgbClr val="C00000"/>
                </a:solidFill>
                <a:latin typeface="微軟正黑體" panose="020B0604030504040204" pitchFamily="34" charset="-120"/>
                <a:ea typeface="微軟正黑體" panose="020B0604030504040204" pitchFamily="34" charset="-120"/>
              </a:rPr>
              <a:t>&gt;[</a:t>
            </a:r>
            <a:r>
              <a:rPr kumimoji="0" lang="zh-TW" altLang="en-US" sz="2000" b="1" spc="-100" dirty="0" smtClean="0">
                <a:solidFill>
                  <a:srgbClr val="C00000"/>
                </a:solidFill>
                <a:latin typeface="微軟正黑體" panose="020B0604030504040204" pitchFamily="34" charset="-120"/>
                <a:ea typeface="微軟正黑體" panose="020B0604030504040204" pitchFamily="34" charset="-120"/>
              </a:rPr>
              <a:t>進入新增功能</a:t>
            </a:r>
            <a:r>
              <a:rPr kumimoji="0" lang="en-US" altLang="zh-TW" sz="2000" b="1" spc="-100" dirty="0" smtClean="0">
                <a:solidFill>
                  <a:srgbClr val="C00000"/>
                </a:solidFill>
                <a:latin typeface="微軟正黑體" panose="020B0604030504040204" pitchFamily="34" charset="-120"/>
                <a:ea typeface="微軟正黑體" panose="020B0604030504040204" pitchFamily="34" charset="-120"/>
              </a:rPr>
              <a:t>]</a:t>
            </a:r>
            <a:endParaRPr kumimoji="0" lang="zh-TW" altLang="en-US" sz="2000" b="1" spc="-100" dirty="0">
              <a:solidFill>
                <a:srgbClr val="C00000"/>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395536" y="1268760"/>
            <a:ext cx="8678973" cy="5208240"/>
          </a:xfrm>
          <a:prstGeom prst="rect">
            <a:avLst/>
          </a:prstGeom>
        </p:spPr>
      </p:pic>
    </p:spTree>
    <p:extLst>
      <p:ext uri="{BB962C8B-B14F-4D97-AF65-F5344CB8AC3E}">
        <p14:creationId xmlns:p14="http://schemas.microsoft.com/office/powerpoint/2010/main" val="7096956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7A9142BE-AFB7-4381-8A6D-42676BBEFDDC}" type="slidenum">
              <a:rPr lang="en-US" altLang="zh-TW" sz="1400" smtClean="0">
                <a:solidFill>
                  <a:srgbClr val="AD1F1F"/>
                </a:solidFill>
                <a:latin typeface="Times New Roman" panose="02020603050405020304" pitchFamily="18" charset="0"/>
              </a:rPr>
              <a:pPr>
                <a:spcBef>
                  <a:spcPct val="0"/>
                </a:spcBef>
                <a:buClrTx/>
                <a:buSzTx/>
                <a:buFontTx/>
                <a:buNone/>
                <a:defRPr/>
              </a:pPr>
              <a:t>65</a:t>
            </a:fld>
            <a:endParaRPr lang="en-US" altLang="zh-TW" sz="1400" smtClean="0">
              <a:solidFill>
                <a:srgbClr val="AD1F1F"/>
              </a:solidFill>
              <a:latin typeface="Times New Roman" panose="02020603050405020304" pitchFamily="18" charset="0"/>
            </a:endParaRPr>
          </a:p>
        </p:txBody>
      </p:sp>
      <p:sp>
        <p:nvSpPr>
          <p:cNvPr id="4" name="書卷 (水平) 3">
            <a:extLst/>
          </p:cNvPr>
          <p:cNvSpPr/>
          <p:nvPr/>
        </p:nvSpPr>
        <p:spPr>
          <a:xfrm>
            <a:off x="251520" y="188640"/>
            <a:ext cx="3960440" cy="891480"/>
          </a:xfrm>
          <a:prstGeom prst="horizontalScroll">
            <a:avLst/>
          </a:prstGeom>
          <a:solidFill>
            <a:srgbClr val="FFFF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dirty="0" smtClean="0">
                <a:solidFill>
                  <a:srgbClr val="0000FF"/>
                </a:solidFill>
                <a:latin typeface="微軟正黑體" panose="020B0604030504040204" pitchFamily="34" charset="-120"/>
                <a:cs typeface="Times New Roman" panose="02020603050405020304" pitchFamily="18" charset="0"/>
              </a:rPr>
              <a:t>公開徵求作業</a:t>
            </a:r>
            <a:r>
              <a:rPr lang="en-US" altLang="zh-TW" sz="2800" b="1" dirty="0" smtClean="0">
                <a:solidFill>
                  <a:srgbClr val="0000FF"/>
                </a:solidFill>
                <a:latin typeface="微軟正黑體" panose="020B0604030504040204" pitchFamily="34" charset="-120"/>
                <a:cs typeface="Times New Roman" panose="02020603050405020304" pitchFamily="18" charset="0"/>
              </a:rPr>
              <a:t>(2/4)</a:t>
            </a:r>
            <a:endParaRPr lang="zh-TW" altLang="en-US" sz="2800" b="1" dirty="0">
              <a:solidFill>
                <a:srgbClr val="0000FF"/>
              </a:solidFill>
              <a:latin typeface="微軟正黑體" panose="020B0604030504040204" pitchFamily="34" charset="-120"/>
              <a:cs typeface="Times New Roman" panose="02020603050405020304" pitchFamily="18" charset="0"/>
            </a:endParaRPr>
          </a:p>
        </p:txBody>
      </p:sp>
      <p:sp>
        <p:nvSpPr>
          <p:cNvPr id="6" name="Rectangle 9"/>
          <p:cNvSpPr>
            <a:spLocks noChangeArrowheads="1"/>
          </p:cNvSpPr>
          <p:nvPr/>
        </p:nvSpPr>
        <p:spPr bwMode="auto">
          <a:xfrm>
            <a:off x="395536" y="1196752"/>
            <a:ext cx="835292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algn="just"/>
            <a:r>
              <a:rPr kumimoji="0" lang="zh-TW" altLang="en-US" sz="2800" b="1" spc="-100" dirty="0">
                <a:solidFill>
                  <a:srgbClr val="000099"/>
                </a:solidFill>
                <a:latin typeface="微軟正黑體" panose="020B0604030504040204" pitchFamily="34" charset="-120"/>
                <a:ea typeface="微軟正黑體" panose="020B0604030504040204" pitchFamily="34" charset="-120"/>
              </a:rPr>
              <a:t>此頁面為暫存區資料，機關使用者可以點選暫存資料功能</a:t>
            </a:r>
            <a:r>
              <a:rPr kumimoji="0" lang="zh-TW" altLang="en-US" sz="2800" b="1" spc="-100" dirty="0" smtClean="0">
                <a:solidFill>
                  <a:srgbClr val="000099"/>
                </a:solidFill>
                <a:latin typeface="微軟正黑體" panose="020B0604030504040204" pitchFamily="34" charset="-120"/>
                <a:ea typeface="微軟正黑體" panose="020B0604030504040204" pitchFamily="34" charset="-120"/>
              </a:rPr>
              <a:t>選單之</a:t>
            </a:r>
            <a:r>
              <a:rPr kumimoji="0" lang="zh-TW" altLang="en-US" sz="2800" b="1" spc="-100" dirty="0">
                <a:solidFill>
                  <a:srgbClr val="000099"/>
                </a:solidFill>
                <a:latin typeface="微軟正黑體" panose="020B0604030504040204" pitchFamily="34" charset="-120"/>
                <a:ea typeface="微軟正黑體" panose="020B0604030504040204" pitchFamily="34" charset="-120"/>
              </a:rPr>
              <a:t>「修改</a:t>
            </a:r>
            <a:r>
              <a:rPr kumimoji="0" lang="zh-TW" altLang="en-US" sz="2800" b="1" spc="-100" dirty="0" smtClean="0">
                <a:solidFill>
                  <a:srgbClr val="000099"/>
                </a:solidFill>
                <a:latin typeface="微軟正黑體" panose="020B0604030504040204" pitchFamily="34" charset="-120"/>
                <a:ea typeface="微軟正黑體" panose="020B0604030504040204" pitchFamily="34" charset="-120"/>
              </a:rPr>
              <a:t>」進行</a:t>
            </a:r>
            <a:r>
              <a:rPr kumimoji="0" lang="zh-TW" altLang="en-US" sz="2800" b="1" spc="-100" dirty="0">
                <a:solidFill>
                  <a:srgbClr val="000099"/>
                </a:solidFill>
                <a:latin typeface="微軟正黑體" panose="020B0604030504040204" pitchFamily="34" charset="-120"/>
                <a:ea typeface="微軟正黑體" panose="020B0604030504040204" pitchFamily="34" charset="-120"/>
              </a:rPr>
              <a:t>編輯，亦或點選下方之「新增」進行新增</a:t>
            </a:r>
            <a:r>
              <a:rPr kumimoji="0" lang="zh-TW" altLang="en-US" sz="2800" b="1" spc="-100" dirty="0" smtClean="0">
                <a:solidFill>
                  <a:srgbClr val="000099"/>
                </a:solidFill>
                <a:latin typeface="微軟正黑體" panose="020B0604030504040204" pitchFamily="34" charset="-120"/>
                <a:ea typeface="微軟正黑體" panose="020B0604030504040204" pitchFamily="34" charset="-120"/>
              </a:rPr>
              <a:t>公開</a:t>
            </a:r>
            <a:r>
              <a:rPr kumimoji="0" lang="zh-TW" altLang="en-US" sz="2800" b="1" spc="-100" dirty="0">
                <a:solidFill>
                  <a:srgbClr val="000099"/>
                </a:solidFill>
                <a:latin typeface="微軟正黑體" panose="020B0604030504040204" pitchFamily="34" charset="-120"/>
                <a:ea typeface="微軟正黑體" panose="020B0604030504040204" pitchFamily="34" charset="-120"/>
              </a:rPr>
              <a:t>徵求公告。</a:t>
            </a:r>
            <a:endParaRPr kumimoji="0" lang="zh-TW" altLang="en-US" sz="2800" b="1" spc="-100" dirty="0">
              <a:solidFill>
                <a:srgbClr val="C00000"/>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251520" y="2698379"/>
            <a:ext cx="8725413" cy="3898973"/>
          </a:xfrm>
          <a:prstGeom prst="rect">
            <a:avLst/>
          </a:prstGeom>
        </p:spPr>
      </p:pic>
    </p:spTree>
    <p:extLst>
      <p:ext uri="{BB962C8B-B14F-4D97-AF65-F5344CB8AC3E}">
        <p14:creationId xmlns:p14="http://schemas.microsoft.com/office/powerpoint/2010/main" val="48026645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7A9142BE-AFB7-4381-8A6D-42676BBEFDDC}" type="slidenum">
              <a:rPr lang="en-US" altLang="zh-TW" sz="1400" smtClean="0">
                <a:solidFill>
                  <a:srgbClr val="AD1F1F"/>
                </a:solidFill>
                <a:latin typeface="Times New Roman" panose="02020603050405020304" pitchFamily="18" charset="0"/>
              </a:rPr>
              <a:pPr>
                <a:spcBef>
                  <a:spcPct val="0"/>
                </a:spcBef>
                <a:buClrTx/>
                <a:buSzTx/>
                <a:buFontTx/>
                <a:buNone/>
                <a:defRPr/>
              </a:pPr>
              <a:t>66</a:t>
            </a:fld>
            <a:endParaRPr lang="en-US" altLang="zh-TW" sz="1400" smtClean="0">
              <a:solidFill>
                <a:srgbClr val="AD1F1F"/>
              </a:solidFill>
              <a:latin typeface="Times New Roman" panose="02020603050405020304" pitchFamily="18" charset="0"/>
            </a:endParaRPr>
          </a:p>
        </p:txBody>
      </p:sp>
      <p:sp>
        <p:nvSpPr>
          <p:cNvPr id="4" name="書卷 (水平) 3">
            <a:extLst/>
          </p:cNvPr>
          <p:cNvSpPr/>
          <p:nvPr/>
        </p:nvSpPr>
        <p:spPr>
          <a:xfrm>
            <a:off x="251520" y="188640"/>
            <a:ext cx="3312368" cy="891480"/>
          </a:xfrm>
          <a:prstGeom prst="horizontalScroll">
            <a:avLst/>
          </a:prstGeom>
          <a:solidFill>
            <a:srgbClr val="FFFF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dirty="0" smtClean="0">
                <a:solidFill>
                  <a:srgbClr val="0000FF"/>
                </a:solidFill>
                <a:latin typeface="微軟正黑體" panose="020B0604030504040204" pitchFamily="34" charset="-120"/>
                <a:cs typeface="Times New Roman" panose="02020603050405020304" pitchFamily="18" charset="0"/>
              </a:rPr>
              <a:t>公開徵求作業</a:t>
            </a:r>
            <a:r>
              <a:rPr lang="en-US" altLang="zh-TW" sz="2800" b="1" dirty="0" smtClean="0">
                <a:solidFill>
                  <a:srgbClr val="0000FF"/>
                </a:solidFill>
                <a:latin typeface="微軟正黑體" panose="020B0604030504040204" pitchFamily="34" charset="-120"/>
                <a:cs typeface="Times New Roman" panose="02020603050405020304" pitchFamily="18" charset="0"/>
              </a:rPr>
              <a:t>(3/4)</a:t>
            </a:r>
            <a:endParaRPr lang="zh-TW" altLang="en-US" sz="2800" b="1" dirty="0">
              <a:solidFill>
                <a:srgbClr val="0000FF"/>
              </a:solidFill>
              <a:latin typeface="微軟正黑體" panose="020B0604030504040204" pitchFamily="34" charset="-120"/>
              <a:cs typeface="Times New Roman" panose="02020603050405020304" pitchFamily="18" charset="0"/>
            </a:endParaRPr>
          </a:p>
        </p:txBody>
      </p:sp>
      <p:sp>
        <p:nvSpPr>
          <p:cNvPr id="7" name="Rectangle 9"/>
          <p:cNvSpPr>
            <a:spLocks noChangeArrowheads="1"/>
          </p:cNvSpPr>
          <p:nvPr/>
        </p:nvSpPr>
        <p:spPr bwMode="auto">
          <a:xfrm>
            <a:off x="3807024" y="116632"/>
            <a:ext cx="515746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algn="just"/>
            <a:r>
              <a:rPr kumimoji="0" lang="zh-TW" altLang="en-US" sz="2800" b="1" spc="-100" dirty="0">
                <a:solidFill>
                  <a:srgbClr val="000099"/>
                </a:solidFill>
                <a:latin typeface="微軟正黑體" panose="020B0604030504040204" pitchFamily="34" charset="-120"/>
                <a:ea typeface="微軟正黑體" panose="020B0604030504040204" pitchFamily="34" charset="-120"/>
              </a:rPr>
              <a:t>進入公開徵求資料編輯畫面後</a:t>
            </a:r>
            <a:r>
              <a:rPr kumimoji="0" lang="zh-TW" altLang="en-US" sz="2800" b="1" spc="-100" dirty="0" smtClean="0">
                <a:solidFill>
                  <a:srgbClr val="000099"/>
                </a:solidFill>
                <a:latin typeface="微軟正黑體" panose="020B0604030504040204" pitchFamily="34" charset="-120"/>
                <a:ea typeface="微軟正黑體" panose="020B0604030504040204" pitchFamily="34" charset="-120"/>
              </a:rPr>
              <a:t>，按需公告之資訊輸入</a:t>
            </a:r>
            <a:r>
              <a:rPr kumimoji="0" lang="zh-TW" altLang="en-US" sz="2800" b="1" spc="-100" dirty="0">
                <a:solidFill>
                  <a:srgbClr val="000099"/>
                </a:solidFill>
                <a:latin typeface="微軟正黑體" panose="020B0604030504040204" pitchFamily="34" charset="-120"/>
                <a:ea typeface="微軟正黑體" panose="020B0604030504040204" pitchFamily="34" charset="-120"/>
              </a:rPr>
              <a:t>公告資料。</a:t>
            </a:r>
            <a:endParaRPr kumimoji="0" lang="zh-TW" altLang="en-US" sz="2800" b="1" spc="-100" dirty="0">
              <a:solidFill>
                <a:srgbClr val="C00000"/>
              </a:solidFill>
              <a:latin typeface="微軟正黑體" panose="020B0604030504040204" pitchFamily="34" charset="-120"/>
              <a:ea typeface="微軟正黑體" panose="020B0604030504040204" pitchFamily="34" charset="-120"/>
            </a:endParaRPr>
          </a:p>
        </p:txBody>
      </p:sp>
      <p:pic>
        <p:nvPicPr>
          <p:cNvPr id="8" name="圖片 7"/>
          <p:cNvPicPr>
            <a:picLocks noChangeAspect="1"/>
          </p:cNvPicPr>
          <p:nvPr/>
        </p:nvPicPr>
        <p:blipFill>
          <a:blip r:embed="rId3"/>
          <a:stretch>
            <a:fillRect/>
          </a:stretch>
        </p:blipFill>
        <p:spPr>
          <a:xfrm>
            <a:off x="395536" y="1070739"/>
            <a:ext cx="8208912" cy="5689218"/>
          </a:xfrm>
          <a:prstGeom prst="rect">
            <a:avLst/>
          </a:prstGeom>
        </p:spPr>
      </p:pic>
    </p:spTree>
    <p:extLst>
      <p:ext uri="{BB962C8B-B14F-4D97-AF65-F5344CB8AC3E}">
        <p14:creationId xmlns:p14="http://schemas.microsoft.com/office/powerpoint/2010/main" val="278381234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7A9142BE-AFB7-4381-8A6D-42676BBEFDDC}" type="slidenum">
              <a:rPr lang="en-US" altLang="zh-TW" sz="1400" smtClean="0">
                <a:solidFill>
                  <a:srgbClr val="AD1F1F"/>
                </a:solidFill>
                <a:latin typeface="Times New Roman" panose="02020603050405020304" pitchFamily="18" charset="0"/>
              </a:rPr>
              <a:pPr>
                <a:spcBef>
                  <a:spcPct val="0"/>
                </a:spcBef>
                <a:buClrTx/>
                <a:buSzTx/>
                <a:buFontTx/>
                <a:buNone/>
                <a:defRPr/>
              </a:pPr>
              <a:t>67</a:t>
            </a:fld>
            <a:endParaRPr lang="en-US" altLang="zh-TW" sz="1400" smtClean="0">
              <a:solidFill>
                <a:srgbClr val="AD1F1F"/>
              </a:solidFill>
              <a:latin typeface="Times New Roman" panose="02020603050405020304" pitchFamily="18" charset="0"/>
            </a:endParaRPr>
          </a:p>
        </p:txBody>
      </p:sp>
      <p:sp>
        <p:nvSpPr>
          <p:cNvPr id="4" name="書卷 (水平) 3">
            <a:extLst/>
          </p:cNvPr>
          <p:cNvSpPr/>
          <p:nvPr/>
        </p:nvSpPr>
        <p:spPr>
          <a:xfrm>
            <a:off x="251520" y="188640"/>
            <a:ext cx="3312368" cy="891480"/>
          </a:xfrm>
          <a:prstGeom prst="horizontalScroll">
            <a:avLst/>
          </a:prstGeom>
          <a:solidFill>
            <a:srgbClr val="FFFF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2800" b="1" dirty="0" smtClean="0">
                <a:solidFill>
                  <a:srgbClr val="0000FF"/>
                </a:solidFill>
                <a:latin typeface="微軟正黑體" panose="020B0604030504040204" pitchFamily="34" charset="-120"/>
                <a:cs typeface="Times New Roman" panose="02020603050405020304" pitchFamily="18" charset="0"/>
              </a:rPr>
              <a:t>公開徵求作業</a:t>
            </a:r>
            <a:r>
              <a:rPr lang="en-US" altLang="zh-TW" sz="2800" b="1" dirty="0" smtClean="0">
                <a:solidFill>
                  <a:srgbClr val="0000FF"/>
                </a:solidFill>
                <a:latin typeface="微軟正黑體" panose="020B0604030504040204" pitchFamily="34" charset="-120"/>
                <a:cs typeface="Times New Roman" panose="02020603050405020304" pitchFamily="18" charset="0"/>
              </a:rPr>
              <a:t>(4/4)</a:t>
            </a:r>
            <a:endParaRPr lang="zh-TW" altLang="en-US" sz="2800" b="1" dirty="0">
              <a:solidFill>
                <a:srgbClr val="0000FF"/>
              </a:solidFill>
              <a:latin typeface="微軟正黑體" panose="020B0604030504040204" pitchFamily="34" charset="-120"/>
              <a:cs typeface="Times New Roman" panose="02020603050405020304" pitchFamily="18" charset="0"/>
            </a:endParaRPr>
          </a:p>
        </p:txBody>
      </p:sp>
      <p:sp>
        <p:nvSpPr>
          <p:cNvPr id="7" name="Rectangle 9"/>
          <p:cNvSpPr>
            <a:spLocks noChangeArrowheads="1"/>
          </p:cNvSpPr>
          <p:nvPr/>
        </p:nvSpPr>
        <p:spPr bwMode="auto">
          <a:xfrm>
            <a:off x="3807024" y="116632"/>
            <a:ext cx="5157464"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ahoma" panose="020B0604030504040204" pitchFamily="34" charset="0"/>
                <a:ea typeface="新細明體" panose="02020500000000000000" pitchFamily="18" charset="-120"/>
              </a:defRPr>
            </a:lvl1pPr>
            <a:lvl2pPr marL="742950" indent="-285750">
              <a:defRPr kumimoji="1" sz="2400">
                <a:solidFill>
                  <a:schemeClr val="tx1"/>
                </a:solidFill>
                <a:latin typeface="Tahoma" panose="020B0604030504040204" pitchFamily="34" charset="0"/>
                <a:ea typeface="新細明體" panose="02020500000000000000" pitchFamily="18" charset="-120"/>
              </a:defRPr>
            </a:lvl2pPr>
            <a:lvl3pPr marL="1143000" indent="-228600">
              <a:defRPr kumimoji="1" sz="2400">
                <a:solidFill>
                  <a:schemeClr val="tx1"/>
                </a:solidFill>
                <a:latin typeface="Tahoma" panose="020B0604030504040204" pitchFamily="34" charset="0"/>
                <a:ea typeface="新細明體" panose="02020500000000000000" pitchFamily="18" charset="-120"/>
              </a:defRPr>
            </a:lvl3pPr>
            <a:lvl4pPr marL="1600200" indent="-228600">
              <a:defRPr kumimoji="1" sz="2400">
                <a:solidFill>
                  <a:schemeClr val="tx1"/>
                </a:solidFill>
                <a:latin typeface="Tahoma" panose="020B0604030504040204" pitchFamily="34" charset="0"/>
                <a:ea typeface="新細明體" panose="02020500000000000000" pitchFamily="18" charset="-120"/>
              </a:defRPr>
            </a:lvl4pPr>
            <a:lvl5pPr marL="2057400" indent="-228600">
              <a:defRPr kumimoji="1" sz="2400">
                <a:solidFill>
                  <a:schemeClr val="tx1"/>
                </a:solidFill>
                <a:latin typeface="Tahom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新細明體" panose="02020500000000000000" pitchFamily="18" charset="-120"/>
              </a:defRPr>
            </a:lvl9pPr>
          </a:lstStyle>
          <a:p>
            <a:pPr algn="just"/>
            <a:r>
              <a:rPr kumimoji="0" lang="zh-TW" altLang="en-US" sz="2500" b="1" spc="-100" dirty="0" smtClean="0">
                <a:solidFill>
                  <a:srgbClr val="000099"/>
                </a:solidFill>
                <a:latin typeface="微軟正黑體" panose="020B0604030504040204" pitchFamily="34" charset="-120"/>
                <a:ea typeface="微軟正黑體" panose="020B0604030504040204" pitchFamily="34" charset="-120"/>
              </a:rPr>
              <a:t>於</a:t>
            </a:r>
            <a:r>
              <a:rPr kumimoji="0" lang="zh-TW" altLang="en-US" sz="2500" b="1" spc="-100" dirty="0">
                <a:solidFill>
                  <a:srgbClr val="000099"/>
                </a:solidFill>
                <a:latin typeface="微軟正黑體" panose="020B0604030504040204" pitchFamily="34" charset="-120"/>
                <a:ea typeface="微軟正黑體" panose="020B0604030504040204" pitchFamily="34" charset="-120"/>
              </a:rPr>
              <a:t>是否提供公開徵求說明文件</a:t>
            </a:r>
            <a:r>
              <a:rPr kumimoji="0" lang="zh-TW" altLang="en-US" sz="2500" b="1" spc="-100" dirty="0" smtClean="0">
                <a:solidFill>
                  <a:srgbClr val="000099"/>
                </a:solidFill>
                <a:latin typeface="微軟正黑體" panose="020B0604030504040204" pitchFamily="34" charset="-120"/>
                <a:ea typeface="微軟正黑體" panose="020B0604030504040204" pitchFamily="34" charset="-120"/>
              </a:rPr>
              <a:t>欄位點選</a:t>
            </a:r>
            <a:r>
              <a:rPr kumimoji="0" lang="zh-TW" altLang="en-US" sz="2500" b="1" spc="-100" dirty="0">
                <a:solidFill>
                  <a:srgbClr val="000099"/>
                </a:solidFill>
                <a:latin typeface="微軟正黑體" panose="020B0604030504040204" pitchFamily="34" charset="-120"/>
                <a:ea typeface="微軟正黑體" panose="020B0604030504040204" pitchFamily="34" charset="-120"/>
              </a:rPr>
              <a:t>「是</a:t>
            </a:r>
            <a:r>
              <a:rPr kumimoji="0" lang="zh-TW" altLang="en-US" sz="2500" b="1" spc="-100" dirty="0" smtClean="0">
                <a:solidFill>
                  <a:srgbClr val="000099"/>
                </a:solidFill>
                <a:latin typeface="微軟正黑體" panose="020B0604030504040204" pitchFamily="34" charset="-120"/>
                <a:ea typeface="微軟正黑體" panose="020B0604030504040204" pitchFamily="34" charset="-120"/>
              </a:rPr>
              <a:t>」並傳輸</a:t>
            </a:r>
            <a:r>
              <a:rPr kumimoji="0" lang="zh-TW" altLang="en-US" sz="2500" b="1" spc="-100" dirty="0">
                <a:solidFill>
                  <a:srgbClr val="000099"/>
                </a:solidFill>
                <a:latin typeface="微軟正黑體" panose="020B0604030504040204" pitchFamily="34" charset="-120"/>
                <a:ea typeface="微軟正黑體" panose="020B0604030504040204" pitchFamily="34" charset="-120"/>
              </a:rPr>
              <a:t>公開徵求說明文件</a:t>
            </a:r>
            <a:r>
              <a:rPr kumimoji="0" lang="zh-TW" altLang="en-US" sz="2500" b="1" spc="-100" dirty="0" smtClean="0">
                <a:solidFill>
                  <a:srgbClr val="000099"/>
                </a:solidFill>
                <a:latin typeface="微軟正黑體" panose="020B0604030504040204" pitchFamily="34" charset="-120"/>
                <a:ea typeface="微軟正黑體" panose="020B0604030504040204" pitchFamily="34" charset="-120"/>
              </a:rPr>
              <a:t>。</a:t>
            </a:r>
            <a:endParaRPr kumimoji="0" lang="zh-TW" altLang="en-US" sz="2500" b="1" spc="-100" dirty="0">
              <a:solidFill>
                <a:srgbClr val="C00000"/>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251520" y="1147911"/>
            <a:ext cx="8740080" cy="5573564"/>
          </a:xfrm>
          <a:prstGeom prst="rect">
            <a:avLst/>
          </a:prstGeom>
        </p:spPr>
      </p:pic>
    </p:spTree>
    <p:extLst>
      <p:ext uri="{BB962C8B-B14F-4D97-AF65-F5344CB8AC3E}">
        <p14:creationId xmlns:p14="http://schemas.microsoft.com/office/powerpoint/2010/main" val="365178343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AA20BC9C-3B53-418F-B150-8BF541671A8B}" type="slidenum">
              <a:rPr lang="en-US" altLang="zh-TW" sz="1400" smtClean="0">
                <a:solidFill>
                  <a:srgbClr val="AD1F1F"/>
                </a:solidFill>
                <a:latin typeface="Times New Roman" panose="02020603050405020304" pitchFamily="18" charset="0"/>
              </a:rPr>
              <a:pPr>
                <a:spcBef>
                  <a:spcPct val="0"/>
                </a:spcBef>
                <a:buClrTx/>
                <a:buSzTx/>
                <a:buFontTx/>
                <a:buNone/>
                <a:defRPr/>
              </a:pPr>
              <a:t>68</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E4935556-0B36-41A1-BA91-AA04359DBC2B}"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68</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98306" name="Rectangle 2"/>
          <p:cNvSpPr>
            <a:spLocks noChangeArrowheads="1"/>
          </p:cNvSpPr>
          <p:nvPr/>
        </p:nvSpPr>
        <p:spPr bwMode="auto">
          <a:xfrm>
            <a:off x="173038" y="115888"/>
            <a:ext cx="4254946" cy="409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2400" b="1" dirty="0">
                <a:solidFill>
                  <a:srgbClr val="003399"/>
                </a:solidFill>
                <a:latin typeface="微軟正黑體" panose="020B0604030504040204" pitchFamily="34" charset="-120"/>
                <a:ea typeface="微軟正黑體" panose="020B0604030504040204" pitchFamily="34" charset="-120"/>
              </a:rPr>
              <a:t>公開徵求廠商</a:t>
            </a:r>
            <a:r>
              <a:rPr kumimoji="0" lang="zh-TW" altLang="en-US" sz="2400" b="1" dirty="0" smtClean="0">
                <a:solidFill>
                  <a:srgbClr val="003399"/>
                </a:solidFill>
                <a:latin typeface="微軟正黑體" panose="020B0604030504040204" pitchFamily="34" charset="-120"/>
                <a:ea typeface="微軟正黑體" panose="020B0604030504040204" pitchFamily="34" charset="-120"/>
              </a:rPr>
              <a:t>提供參考資料</a:t>
            </a:r>
            <a:endParaRPr kumimoji="0" lang="zh-TW" altLang="en-US" sz="2400" b="1" dirty="0">
              <a:solidFill>
                <a:srgbClr val="003399"/>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122879" y="620688"/>
            <a:ext cx="8892480" cy="5760640"/>
          </a:xfrm>
          <a:prstGeom prst="rect">
            <a:avLst/>
          </a:prstGeom>
        </p:spPr>
      </p:pic>
    </p:spTree>
    <p:extLst>
      <p:ext uri="{BB962C8B-B14F-4D97-AF65-F5344CB8AC3E}">
        <p14:creationId xmlns:p14="http://schemas.microsoft.com/office/powerpoint/2010/main" val="298243833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B92AC846-4CC5-415F-9A12-48DA9B5EA862}" type="slidenum">
              <a:rPr lang="en-US" altLang="zh-TW" sz="1400" smtClean="0">
                <a:solidFill>
                  <a:srgbClr val="AD1F1F"/>
                </a:solidFill>
                <a:latin typeface="Times New Roman" panose="02020603050405020304" pitchFamily="18" charset="0"/>
              </a:rPr>
              <a:pPr>
                <a:spcBef>
                  <a:spcPct val="0"/>
                </a:spcBef>
                <a:buClrTx/>
                <a:buSzTx/>
                <a:buFontTx/>
                <a:buNone/>
                <a:defRPr/>
              </a:pPr>
              <a:t>69</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35EB7A58-FAE7-464B-8693-6739CECCC746}"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69</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98306" name="Rectangle 2"/>
          <p:cNvSpPr>
            <a:spLocks noChangeArrowheads="1"/>
          </p:cNvSpPr>
          <p:nvPr/>
        </p:nvSpPr>
        <p:spPr bwMode="auto">
          <a:xfrm>
            <a:off x="173038" y="115888"/>
            <a:ext cx="4326954" cy="360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2400" b="1" dirty="0">
                <a:solidFill>
                  <a:srgbClr val="003399"/>
                </a:solidFill>
                <a:latin typeface="微軟正黑體" panose="020B0604030504040204" pitchFamily="34" charset="-120"/>
                <a:ea typeface="微軟正黑體" panose="020B0604030504040204" pitchFamily="34" charset="-120"/>
              </a:rPr>
              <a:t>公開徵求廠商</a:t>
            </a:r>
            <a:r>
              <a:rPr kumimoji="0" lang="zh-TW" altLang="en-US" sz="2400" b="1" dirty="0" smtClean="0">
                <a:solidFill>
                  <a:srgbClr val="003399"/>
                </a:solidFill>
                <a:latin typeface="微軟正黑體" panose="020B0604030504040204" pitchFamily="34" charset="-120"/>
                <a:ea typeface="微軟正黑體" panose="020B0604030504040204" pitchFamily="34" charset="-120"/>
              </a:rPr>
              <a:t>提供參考資料</a:t>
            </a:r>
            <a:endParaRPr kumimoji="0" lang="zh-TW" altLang="en-US" sz="2400" b="1" dirty="0">
              <a:solidFill>
                <a:srgbClr val="003399"/>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107504" y="598308"/>
            <a:ext cx="8860839" cy="5999044"/>
          </a:xfrm>
          <a:prstGeom prst="rect">
            <a:avLst/>
          </a:prstGeom>
        </p:spPr>
      </p:pic>
    </p:spTree>
    <p:extLst>
      <p:ext uri="{BB962C8B-B14F-4D97-AF65-F5344CB8AC3E}">
        <p14:creationId xmlns:p14="http://schemas.microsoft.com/office/powerpoint/2010/main" val="5101683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p:cNvPr>
          <p:cNvSpPr>
            <a:spLocks noGrp="1"/>
          </p:cNvSpPr>
          <p:nvPr>
            <p:ph type="sldNum" sz="quarter" idx="10"/>
          </p:nvPr>
        </p:nvSpPr>
        <p:spPr>
          <a:xfrm>
            <a:off x="8295456" y="808261"/>
            <a:ext cx="762000" cy="244475"/>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187BF686-D79D-4D7D-83B5-117867FEFB5B}" type="slidenum">
              <a:rPr lang="en-US" altLang="zh-TW" sz="1600" smtClean="0">
                <a:solidFill>
                  <a:prstClr val="black"/>
                </a:solidFill>
                <a:latin typeface="Times New Roman" panose="02020603050405020304" pitchFamily="18" charset="0"/>
              </a:rPr>
              <a:pPr>
                <a:spcBef>
                  <a:spcPct val="0"/>
                </a:spcBef>
                <a:buClrTx/>
                <a:buSzTx/>
                <a:buFontTx/>
                <a:buNone/>
                <a:defRPr/>
              </a:pPr>
              <a:t>7</a:t>
            </a:fld>
            <a:endParaRPr lang="en-US" altLang="zh-TW" sz="1600">
              <a:solidFill>
                <a:prstClr val="black"/>
              </a:solidFill>
              <a:latin typeface="Times New Roman" panose="02020603050405020304" pitchFamily="18" charset="0"/>
            </a:endParaRPr>
          </a:p>
        </p:txBody>
      </p:sp>
      <p:sp>
        <p:nvSpPr>
          <p:cNvPr id="2" name="書卷 (水平) 1">
            <a:extLst/>
          </p:cNvPr>
          <p:cNvSpPr/>
          <p:nvPr/>
        </p:nvSpPr>
        <p:spPr>
          <a:xfrm>
            <a:off x="442559" y="71361"/>
            <a:ext cx="3888432" cy="1016732"/>
          </a:xfrm>
          <a:prstGeom prst="horizontalScroll">
            <a:avLst/>
          </a:prstGeom>
          <a:solidFill>
            <a:srgbClr val="100278"/>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200" b="1">
                <a:solidFill>
                  <a:prstClr val="white"/>
                </a:solidFill>
                <a:effectLst>
                  <a:outerShdw blurRad="38100" dist="38100" dir="2700000" algn="tl">
                    <a:srgbClr val="C0C0C0"/>
                  </a:outerShdw>
                </a:effectLst>
                <a:latin typeface="標楷體" pitchFamily="65" charset="-120"/>
                <a:ea typeface="標楷體" pitchFamily="65" charset="-120"/>
              </a:rPr>
              <a:t>採購作業流程</a:t>
            </a:r>
            <a:endParaRPr lang="zh-TW" altLang="en-US" sz="3200">
              <a:solidFill>
                <a:prstClr val="white"/>
              </a:solidFill>
            </a:endParaRPr>
          </a:p>
        </p:txBody>
      </p:sp>
      <p:sp>
        <p:nvSpPr>
          <p:cNvPr id="23" name="AutoShape 5"/>
          <p:cNvSpPr>
            <a:spLocks noChangeArrowheads="1"/>
          </p:cNvSpPr>
          <p:nvPr/>
        </p:nvSpPr>
        <p:spPr bwMode="auto">
          <a:xfrm>
            <a:off x="285750" y="1714500"/>
            <a:ext cx="2133600" cy="2597150"/>
          </a:xfrm>
          <a:prstGeom prst="homePlate">
            <a:avLst>
              <a:gd name="adj" fmla="val 33843"/>
            </a:avLst>
          </a:prstGeom>
          <a:solidFill>
            <a:schemeClr val="accent5">
              <a:lumMod val="40000"/>
              <a:lumOff val="60000"/>
            </a:schemeClr>
          </a:solidFill>
          <a:ln w="9525">
            <a:solidFill>
              <a:schemeClr val="tx1"/>
            </a:solidFill>
            <a:miter lim="800000"/>
            <a:headEnd/>
            <a:tailEnd/>
          </a:ln>
        </p:spPr>
        <p:txBody>
          <a:bodyPr wrap="none" anchor="ct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pPr algn="ctr">
              <a:spcBef>
                <a:spcPct val="20000"/>
              </a:spcBef>
            </a:pPr>
            <a:endParaRPr lang="zh-TW" altLang="zh-TW" sz="2400">
              <a:latin typeface="Times New Roman" pitchFamily="18" charset="0"/>
            </a:endParaRPr>
          </a:p>
        </p:txBody>
      </p:sp>
      <p:sp>
        <p:nvSpPr>
          <p:cNvPr id="26" name="AutoShape 6"/>
          <p:cNvSpPr>
            <a:spLocks noChangeArrowheads="1"/>
          </p:cNvSpPr>
          <p:nvPr/>
        </p:nvSpPr>
        <p:spPr bwMode="auto">
          <a:xfrm>
            <a:off x="1763713" y="1700213"/>
            <a:ext cx="2657475" cy="2597150"/>
          </a:xfrm>
          <a:prstGeom prst="chevron">
            <a:avLst>
              <a:gd name="adj" fmla="val 31924"/>
            </a:avLst>
          </a:prstGeom>
          <a:solidFill>
            <a:schemeClr val="accent5">
              <a:lumMod val="40000"/>
              <a:lumOff val="60000"/>
            </a:schemeClr>
          </a:solidFill>
          <a:ln w="9525">
            <a:solidFill>
              <a:schemeClr val="tx1"/>
            </a:solidFill>
            <a:miter lim="800000"/>
            <a:headEnd/>
            <a:tailEnd/>
          </a:ln>
        </p:spPr>
        <p:txBody>
          <a:bodyPr wrap="none" anchor="ct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endParaRPr lang="zh-TW" altLang="zh-TW" sz="2000">
              <a:latin typeface="Comic Sans MS" pitchFamily="66" charset="0"/>
              <a:ea typeface="標楷體" pitchFamily="65" charset="-120"/>
            </a:endParaRPr>
          </a:p>
        </p:txBody>
      </p:sp>
      <p:sp>
        <p:nvSpPr>
          <p:cNvPr id="27" name="AutoShape 7"/>
          <p:cNvSpPr>
            <a:spLocks noChangeArrowheads="1"/>
          </p:cNvSpPr>
          <p:nvPr/>
        </p:nvSpPr>
        <p:spPr bwMode="auto">
          <a:xfrm>
            <a:off x="3714750" y="1714500"/>
            <a:ext cx="3143250" cy="2597150"/>
          </a:xfrm>
          <a:prstGeom prst="chevron">
            <a:avLst>
              <a:gd name="adj" fmla="val 36084"/>
            </a:avLst>
          </a:prstGeom>
          <a:solidFill>
            <a:schemeClr val="accent5">
              <a:lumMod val="40000"/>
              <a:lumOff val="60000"/>
            </a:schemeClr>
          </a:solidFill>
          <a:ln w="9525">
            <a:solidFill>
              <a:schemeClr val="tx1"/>
            </a:solidFill>
            <a:miter lim="800000"/>
            <a:headEnd/>
            <a:tailEnd/>
          </a:ln>
        </p:spPr>
        <p:txBody>
          <a:bodyPr wrap="none" anchor="ct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pPr algn="ctr">
              <a:spcBef>
                <a:spcPct val="20000"/>
              </a:spcBef>
            </a:pPr>
            <a:endParaRPr lang="zh-TW" altLang="zh-TW">
              <a:latin typeface="Comic Sans MS" pitchFamily="66" charset="0"/>
            </a:endParaRPr>
          </a:p>
        </p:txBody>
      </p:sp>
      <p:sp>
        <p:nvSpPr>
          <p:cNvPr id="28" name="AutoShape 8"/>
          <p:cNvSpPr>
            <a:spLocks noChangeArrowheads="1"/>
          </p:cNvSpPr>
          <p:nvPr/>
        </p:nvSpPr>
        <p:spPr bwMode="auto">
          <a:xfrm>
            <a:off x="6084888" y="1700213"/>
            <a:ext cx="2928937" cy="2597150"/>
          </a:xfrm>
          <a:prstGeom prst="chevron">
            <a:avLst>
              <a:gd name="adj" fmla="val 33812"/>
            </a:avLst>
          </a:prstGeom>
          <a:solidFill>
            <a:schemeClr val="accent5">
              <a:lumMod val="40000"/>
              <a:lumOff val="60000"/>
            </a:schemeClr>
          </a:solidFill>
          <a:ln w="9525">
            <a:solidFill>
              <a:schemeClr val="tx1"/>
            </a:solidFill>
            <a:miter lim="800000"/>
            <a:headEnd/>
            <a:tailEnd/>
          </a:ln>
        </p:spPr>
        <p:txBody>
          <a:bodyPr wrap="none" anchor="ct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endParaRPr lang="zh-TW" altLang="zh-TW" sz="2000">
              <a:latin typeface="Comic Sans MS" pitchFamily="66" charset="0"/>
              <a:ea typeface="標楷體" pitchFamily="65" charset="-120"/>
            </a:endParaRPr>
          </a:p>
        </p:txBody>
      </p:sp>
      <p:sp>
        <p:nvSpPr>
          <p:cNvPr id="29" name="Text Box 9"/>
          <p:cNvSpPr txBox="1">
            <a:spLocks noChangeArrowheads="1"/>
          </p:cNvSpPr>
          <p:nvPr/>
        </p:nvSpPr>
        <p:spPr bwMode="auto">
          <a:xfrm>
            <a:off x="214313" y="1928813"/>
            <a:ext cx="230187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pPr>
              <a:spcBef>
                <a:spcPct val="20000"/>
              </a:spcBef>
            </a:pPr>
            <a:r>
              <a:rPr lang="zh-TW" altLang="en-US" sz="2400" b="1">
                <a:latin typeface="標楷體" pitchFamily="65" charset="-120"/>
                <a:ea typeface="標楷體" pitchFamily="65" charset="-120"/>
              </a:rPr>
              <a:t>招標前作業</a:t>
            </a:r>
          </a:p>
          <a:p>
            <a:pPr>
              <a:lnSpc>
                <a:spcPts val="2400"/>
              </a:lnSpc>
              <a:spcBef>
                <a:spcPts val="0"/>
              </a:spcBef>
              <a:buFontTx/>
              <a:buChar char="•"/>
            </a:pPr>
            <a:r>
              <a:rPr lang="zh-TW" altLang="en-US" sz="2200" b="1">
                <a:solidFill>
                  <a:srgbClr val="0000FF"/>
                </a:solidFill>
                <a:latin typeface="標楷體" pitchFamily="65" charset="-120"/>
                <a:ea typeface="標楷體" pitchFamily="65" charset="-120"/>
              </a:rPr>
              <a:t>採購金額認定</a:t>
            </a:r>
          </a:p>
          <a:p>
            <a:pPr>
              <a:lnSpc>
                <a:spcPts val="2400"/>
              </a:lnSpc>
              <a:spcBef>
                <a:spcPts val="0"/>
              </a:spcBef>
              <a:buFontTx/>
              <a:buChar char="•"/>
            </a:pPr>
            <a:r>
              <a:rPr lang="zh-TW" altLang="en-US" sz="2200" b="1">
                <a:solidFill>
                  <a:srgbClr val="0000FF"/>
                </a:solidFill>
                <a:latin typeface="標楷體" pitchFamily="65" charset="-120"/>
                <a:ea typeface="標楷體" pitchFamily="65" charset="-120"/>
              </a:rPr>
              <a:t>相關核准作業</a:t>
            </a:r>
          </a:p>
          <a:p>
            <a:pPr>
              <a:lnSpc>
                <a:spcPts val="2400"/>
              </a:lnSpc>
              <a:spcBef>
                <a:spcPts val="0"/>
              </a:spcBef>
              <a:buFontTx/>
              <a:buChar char="•"/>
            </a:pPr>
            <a:r>
              <a:rPr lang="zh-TW" altLang="en-US" sz="2200" b="1">
                <a:solidFill>
                  <a:srgbClr val="0000FF"/>
                </a:solidFill>
                <a:latin typeface="標楷體" pitchFamily="65" charset="-120"/>
                <a:ea typeface="標楷體" pitchFamily="65" charset="-120"/>
              </a:rPr>
              <a:t>擬訂招標文件</a:t>
            </a:r>
            <a:r>
              <a:rPr lang="en-US" altLang="zh-TW" sz="2200" b="1">
                <a:solidFill>
                  <a:srgbClr val="0000FF"/>
                </a:solidFill>
                <a:latin typeface="標楷體" pitchFamily="65" charset="-120"/>
                <a:ea typeface="標楷體" pitchFamily="65" charset="-120"/>
              </a:rPr>
              <a:t>(</a:t>
            </a:r>
            <a:r>
              <a:rPr lang="zh-TW" altLang="en-US" sz="2200" b="1">
                <a:solidFill>
                  <a:srgbClr val="0000FF"/>
                </a:solidFill>
                <a:latin typeface="標楷體" pitchFamily="65" charset="-120"/>
                <a:ea typeface="標楷體" pitchFamily="65" charset="-120"/>
              </a:rPr>
              <a:t>規格、資格</a:t>
            </a:r>
            <a:r>
              <a:rPr lang="en-US" altLang="zh-TW" sz="2200" b="1">
                <a:solidFill>
                  <a:srgbClr val="0000FF"/>
                </a:solidFill>
                <a:latin typeface="標楷體" pitchFamily="65" charset="-120"/>
                <a:ea typeface="標楷體" pitchFamily="65" charset="-120"/>
              </a:rPr>
              <a:t>)</a:t>
            </a:r>
            <a:endParaRPr lang="en-US" altLang="zh-TW" sz="2200" b="1">
              <a:solidFill>
                <a:srgbClr val="0000FF"/>
              </a:solidFill>
              <a:latin typeface="Times New Roman" pitchFamily="18" charset="0"/>
            </a:endParaRPr>
          </a:p>
        </p:txBody>
      </p:sp>
      <p:sp>
        <p:nvSpPr>
          <p:cNvPr id="30" name="Text Box 10"/>
          <p:cNvSpPr txBox="1">
            <a:spLocks noChangeArrowheads="1"/>
          </p:cNvSpPr>
          <p:nvPr/>
        </p:nvSpPr>
        <p:spPr bwMode="auto">
          <a:xfrm>
            <a:off x="2357438" y="1857375"/>
            <a:ext cx="1928812" cy="2308324"/>
          </a:xfrm>
          <a:prstGeom prst="rect">
            <a:avLst/>
          </a:prstGeom>
          <a:noFill/>
          <a:ln w="9525">
            <a:noFill/>
            <a:miter lim="800000"/>
            <a:headEnd/>
            <a:tailEnd/>
          </a:ln>
          <a:effectLst/>
        </p:spPr>
        <p:txBody>
          <a:bodyPr>
            <a:spAutoFit/>
          </a:bodyPr>
          <a:lstStyle/>
          <a:p>
            <a:pPr>
              <a:spcBef>
                <a:spcPct val="20000"/>
              </a:spcBef>
              <a:defRPr/>
            </a:pPr>
            <a:r>
              <a:rPr lang="zh-TW" altLang="en-US" sz="2400" b="1" dirty="0">
                <a:latin typeface="標楷體" pitchFamily="65" charset="-120"/>
                <a:ea typeface="標楷體" pitchFamily="65" charset="-120"/>
              </a:rPr>
              <a:t>招標作業</a:t>
            </a:r>
          </a:p>
          <a:p>
            <a:pPr marL="72000">
              <a:lnSpc>
                <a:spcPts val="2400"/>
              </a:lnSpc>
              <a:spcBef>
                <a:spcPts val="0"/>
              </a:spcBef>
              <a:buClr>
                <a:srgbClr val="0000FF"/>
              </a:buClr>
              <a:buFontTx/>
              <a:buChar char="•"/>
              <a:defRPr/>
            </a:pPr>
            <a:r>
              <a:rPr lang="zh-TW" altLang="en-US" sz="2200" b="1" dirty="0">
                <a:solidFill>
                  <a:srgbClr val="FF0000"/>
                </a:solidFill>
                <a:effectLst>
                  <a:outerShdw blurRad="38100" dist="38100" dir="2700000" algn="tl">
                    <a:srgbClr val="000000"/>
                  </a:outerShdw>
                </a:effectLst>
                <a:latin typeface="Times New Roman" pitchFamily="18" charset="0"/>
                <a:ea typeface="標楷體" pitchFamily="65" charset="-120"/>
              </a:rPr>
              <a:t> </a:t>
            </a:r>
            <a:r>
              <a:rPr lang="zh-TW" altLang="en-US" sz="2200" b="1" dirty="0">
                <a:solidFill>
                  <a:srgbClr val="0000FF"/>
                </a:solidFill>
                <a:latin typeface="Times New Roman" pitchFamily="18" charset="0"/>
                <a:ea typeface="標楷體" pitchFamily="65" charset="-120"/>
              </a:rPr>
              <a:t>上網公告</a:t>
            </a:r>
          </a:p>
          <a:p>
            <a:pPr marL="72000">
              <a:lnSpc>
                <a:spcPts val="2400"/>
              </a:lnSpc>
              <a:spcBef>
                <a:spcPts val="0"/>
              </a:spcBef>
              <a:buFontTx/>
              <a:buChar char="•"/>
              <a:defRPr/>
            </a:pPr>
            <a:r>
              <a:rPr lang="zh-TW" altLang="en-US" sz="2200" b="1" dirty="0">
                <a:solidFill>
                  <a:srgbClr val="0000FF"/>
                </a:solidFill>
                <a:latin typeface="Times New Roman" pitchFamily="18" charset="0"/>
                <a:ea typeface="標楷體" pitchFamily="65" charset="-120"/>
              </a:rPr>
              <a:t> 領標、受 </a:t>
            </a:r>
          </a:p>
          <a:p>
            <a:pPr marL="72000">
              <a:lnSpc>
                <a:spcPts val="2400"/>
              </a:lnSpc>
              <a:spcBef>
                <a:spcPts val="0"/>
              </a:spcBef>
              <a:defRPr/>
            </a:pPr>
            <a:r>
              <a:rPr lang="zh-TW" altLang="en-US" sz="2200" b="1" dirty="0">
                <a:solidFill>
                  <a:srgbClr val="0000FF"/>
                </a:solidFill>
                <a:latin typeface="Times New Roman" pitchFamily="18" charset="0"/>
                <a:ea typeface="標楷體" pitchFamily="65" charset="-120"/>
              </a:rPr>
              <a:t>  理投標</a:t>
            </a:r>
          </a:p>
          <a:p>
            <a:pPr marL="72000">
              <a:lnSpc>
                <a:spcPts val="2400"/>
              </a:lnSpc>
              <a:spcBef>
                <a:spcPts val="0"/>
              </a:spcBef>
              <a:buFontTx/>
              <a:buChar char="•"/>
              <a:defRPr/>
            </a:pPr>
            <a:r>
              <a:rPr lang="zh-TW" altLang="en-US" sz="2200" b="1" dirty="0">
                <a:solidFill>
                  <a:srgbClr val="0000FF"/>
                </a:solidFill>
                <a:latin typeface="Times New Roman" pitchFamily="18" charset="0"/>
                <a:ea typeface="標楷體" pitchFamily="65" charset="-120"/>
              </a:rPr>
              <a:t> 處理疑義、</a:t>
            </a:r>
          </a:p>
          <a:p>
            <a:pPr marL="72000">
              <a:lnSpc>
                <a:spcPts val="2400"/>
              </a:lnSpc>
              <a:spcBef>
                <a:spcPts val="0"/>
              </a:spcBef>
              <a:defRPr/>
            </a:pPr>
            <a:r>
              <a:rPr lang="zh-TW" altLang="en-US" sz="2200" b="1" dirty="0">
                <a:solidFill>
                  <a:srgbClr val="0000FF"/>
                </a:solidFill>
                <a:latin typeface="Times New Roman" pitchFamily="18" charset="0"/>
                <a:ea typeface="標楷體" pitchFamily="65" charset="-120"/>
              </a:rPr>
              <a:t>  異議</a:t>
            </a:r>
            <a:endParaRPr lang="en-US" altLang="zh-TW" sz="2200" b="1" dirty="0">
              <a:solidFill>
                <a:srgbClr val="0000FF"/>
              </a:solidFill>
              <a:latin typeface="Times New Roman" pitchFamily="18" charset="0"/>
              <a:ea typeface="標楷體" pitchFamily="65" charset="-120"/>
            </a:endParaRPr>
          </a:p>
          <a:p>
            <a:pPr marL="72000">
              <a:lnSpc>
                <a:spcPts val="2400"/>
              </a:lnSpc>
              <a:spcBef>
                <a:spcPts val="0"/>
              </a:spcBef>
              <a:buFont typeface="Arial" pitchFamily="34" charset="0"/>
              <a:buChar char="•"/>
              <a:defRPr/>
            </a:pPr>
            <a:r>
              <a:rPr lang="zh-TW" altLang="en-US" sz="2200" b="1" dirty="0">
                <a:solidFill>
                  <a:srgbClr val="0000FF"/>
                </a:solidFill>
                <a:latin typeface="Times New Roman" pitchFamily="18" charset="0"/>
                <a:ea typeface="標楷體" pitchFamily="65" charset="-120"/>
              </a:rPr>
              <a:t>底價訂定</a:t>
            </a:r>
            <a:endParaRPr lang="zh-TW" altLang="en-US" sz="2200" b="1" dirty="0">
              <a:solidFill>
                <a:srgbClr val="0000FF"/>
              </a:solidFill>
              <a:latin typeface="Times New Roman" pitchFamily="18" charset="0"/>
            </a:endParaRPr>
          </a:p>
        </p:txBody>
      </p:sp>
      <p:sp>
        <p:nvSpPr>
          <p:cNvPr id="31" name="Text Box 11"/>
          <p:cNvSpPr txBox="1">
            <a:spLocks noChangeArrowheads="1"/>
          </p:cNvSpPr>
          <p:nvPr/>
        </p:nvSpPr>
        <p:spPr bwMode="auto">
          <a:xfrm>
            <a:off x="4211638" y="1857375"/>
            <a:ext cx="221773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charset="0"/>
                <a:ea typeface="新細明體" pitchFamily="18" charset="-120"/>
              </a:defRPr>
            </a:lvl1pPr>
            <a:lvl2pPr marL="287338">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pPr>
              <a:spcBef>
                <a:spcPct val="20000"/>
              </a:spcBef>
            </a:pPr>
            <a:r>
              <a:rPr lang="zh-TW" altLang="en-US" sz="2400" b="1">
                <a:latin typeface="標楷體" pitchFamily="65" charset="-120"/>
                <a:ea typeface="標楷體" pitchFamily="65" charset="-120"/>
              </a:rPr>
              <a:t>開、決標作業</a:t>
            </a:r>
          </a:p>
          <a:p>
            <a:pPr lvl="1">
              <a:lnSpc>
                <a:spcPts val="2400"/>
              </a:lnSpc>
              <a:buFontTx/>
              <a:buChar char="•"/>
            </a:pPr>
            <a:r>
              <a:rPr lang="zh-TW" altLang="en-US" sz="2200" b="1">
                <a:solidFill>
                  <a:srgbClr val="0000FF"/>
                </a:solidFill>
                <a:latin typeface="Times New Roman" pitchFamily="18" charset="0"/>
                <a:ea typeface="標楷體" pitchFamily="65" charset="-120"/>
              </a:rPr>
              <a:t>底價訂定</a:t>
            </a:r>
            <a:endParaRPr lang="zh-TW" altLang="en-US" sz="2200" b="1">
              <a:solidFill>
                <a:srgbClr val="0000FF"/>
              </a:solidFill>
              <a:latin typeface="Times New Roman" pitchFamily="18" charset="0"/>
            </a:endParaRPr>
          </a:p>
          <a:p>
            <a:pPr lvl="1">
              <a:lnSpc>
                <a:spcPts val="2400"/>
              </a:lnSpc>
              <a:buFontTx/>
              <a:buChar char="•"/>
            </a:pPr>
            <a:r>
              <a:rPr lang="zh-TW" altLang="en-US" sz="2200" b="1">
                <a:solidFill>
                  <a:srgbClr val="0000FF"/>
                </a:solidFill>
                <a:latin typeface="Times New Roman" pitchFamily="18" charset="0"/>
                <a:ea typeface="標楷體" pitchFamily="65" charset="-120"/>
              </a:rPr>
              <a:t>開標</a:t>
            </a:r>
          </a:p>
          <a:p>
            <a:pPr lvl="1">
              <a:lnSpc>
                <a:spcPts val="2400"/>
              </a:lnSpc>
              <a:buFontTx/>
              <a:buChar char="•"/>
            </a:pPr>
            <a:r>
              <a:rPr lang="zh-TW" altLang="en-US" sz="2200" b="1">
                <a:solidFill>
                  <a:srgbClr val="0000FF"/>
                </a:solidFill>
                <a:latin typeface="Times New Roman" pitchFamily="18" charset="0"/>
                <a:ea typeface="標楷體" pitchFamily="65" charset="-120"/>
              </a:rPr>
              <a:t>審標</a:t>
            </a:r>
          </a:p>
          <a:p>
            <a:pPr lvl="1">
              <a:lnSpc>
                <a:spcPts val="2400"/>
              </a:lnSpc>
              <a:buFontTx/>
              <a:buChar char="•"/>
            </a:pPr>
            <a:r>
              <a:rPr lang="zh-TW" altLang="en-US" sz="2200" b="1">
                <a:solidFill>
                  <a:srgbClr val="0000FF"/>
                </a:solidFill>
                <a:latin typeface="Times New Roman" pitchFamily="18" charset="0"/>
                <a:ea typeface="標楷體" pitchFamily="65" charset="-120"/>
              </a:rPr>
              <a:t>評選</a:t>
            </a:r>
          </a:p>
          <a:p>
            <a:pPr lvl="1">
              <a:lnSpc>
                <a:spcPts val="2400"/>
              </a:lnSpc>
              <a:buFontTx/>
              <a:buChar char="•"/>
            </a:pPr>
            <a:r>
              <a:rPr lang="zh-TW" altLang="en-US" sz="2200" b="1">
                <a:solidFill>
                  <a:srgbClr val="0000FF"/>
                </a:solidFill>
                <a:latin typeface="Times New Roman" pitchFamily="18" charset="0"/>
                <a:ea typeface="標楷體" pitchFamily="65" charset="-120"/>
              </a:rPr>
              <a:t>減價</a:t>
            </a:r>
          </a:p>
          <a:p>
            <a:pPr lvl="1">
              <a:lnSpc>
                <a:spcPts val="2400"/>
              </a:lnSpc>
              <a:buFontTx/>
              <a:buChar char="•"/>
            </a:pPr>
            <a:r>
              <a:rPr lang="zh-TW" altLang="en-US" sz="2200" b="1">
                <a:solidFill>
                  <a:srgbClr val="0000FF"/>
                </a:solidFill>
                <a:latin typeface="Times New Roman" pitchFamily="18" charset="0"/>
                <a:ea typeface="標楷體" pitchFamily="65" charset="-120"/>
              </a:rPr>
              <a:t>決標</a:t>
            </a:r>
            <a:endParaRPr lang="zh-TW" altLang="en-US" sz="2200" b="1">
              <a:solidFill>
                <a:srgbClr val="0000FF"/>
              </a:solidFill>
              <a:latin typeface="Times New Roman" pitchFamily="18" charset="0"/>
            </a:endParaRPr>
          </a:p>
        </p:txBody>
      </p:sp>
      <p:sp>
        <p:nvSpPr>
          <p:cNvPr id="32" name="Text Box 12"/>
          <p:cNvSpPr txBox="1">
            <a:spLocks noChangeArrowheads="1"/>
          </p:cNvSpPr>
          <p:nvPr/>
        </p:nvSpPr>
        <p:spPr bwMode="auto">
          <a:xfrm>
            <a:off x="6372200" y="1857375"/>
            <a:ext cx="2465387" cy="2408352"/>
          </a:xfrm>
          <a:prstGeom prst="rect">
            <a:avLst/>
          </a:prstGeom>
          <a:noFill/>
          <a:ln w="9525">
            <a:noFill/>
            <a:miter lim="800000"/>
            <a:headEnd/>
            <a:tailEnd/>
          </a:ln>
          <a:effectLst/>
        </p:spPr>
        <p:txBody>
          <a:bodyPr wrap="square">
            <a:spAutoFit/>
          </a:bodyPr>
          <a:lstStyle/>
          <a:p>
            <a:pPr>
              <a:spcBef>
                <a:spcPct val="20000"/>
              </a:spcBef>
              <a:defRPr/>
            </a:pPr>
            <a:r>
              <a:rPr lang="zh-TW" altLang="en-US" sz="2400" b="1" dirty="0">
                <a:latin typeface="標楷體" pitchFamily="65" charset="-120"/>
                <a:ea typeface="標楷體" pitchFamily="65" charset="-120"/>
              </a:rPr>
              <a:t>履約、驗結作業</a:t>
            </a:r>
          </a:p>
          <a:p>
            <a:pPr marL="180000">
              <a:spcBef>
                <a:spcPct val="15000"/>
              </a:spcBef>
              <a:buClr>
                <a:srgbClr val="0000FF"/>
              </a:buClr>
              <a:buFontTx/>
              <a:buChar char="•"/>
              <a:defRPr/>
            </a:pPr>
            <a:r>
              <a:rPr lang="zh-TW" altLang="en-US" sz="2200" b="1" dirty="0">
                <a:solidFill>
                  <a:srgbClr val="FF0000"/>
                </a:solidFill>
                <a:effectLst>
                  <a:outerShdw blurRad="38100" dist="38100" dir="2700000" algn="tl">
                    <a:srgbClr val="000000"/>
                  </a:outerShdw>
                </a:effectLst>
                <a:latin typeface="Times New Roman" pitchFamily="18" charset="0"/>
                <a:ea typeface="標楷體" pitchFamily="65" charset="-120"/>
              </a:rPr>
              <a:t> </a:t>
            </a:r>
            <a:r>
              <a:rPr lang="zh-TW" altLang="en-US" sz="2200" b="1" spc="-100" dirty="0">
                <a:solidFill>
                  <a:srgbClr val="0000FF"/>
                </a:solidFill>
                <a:latin typeface="Times New Roman" pitchFamily="18" charset="0"/>
                <a:ea typeface="標楷體" pitchFamily="65" charset="-120"/>
              </a:rPr>
              <a:t>廠商交貨、 施工</a:t>
            </a:r>
          </a:p>
          <a:p>
            <a:pPr marL="180000">
              <a:spcBef>
                <a:spcPct val="15000"/>
              </a:spcBef>
              <a:buFontTx/>
              <a:buChar char="•"/>
              <a:defRPr/>
            </a:pPr>
            <a:r>
              <a:rPr lang="zh-TW" altLang="en-US" sz="2200" b="1" dirty="0">
                <a:solidFill>
                  <a:srgbClr val="0000FF"/>
                </a:solidFill>
                <a:latin typeface="Times New Roman" pitchFamily="18" charset="0"/>
                <a:ea typeface="標楷體" pitchFamily="65" charset="-120"/>
              </a:rPr>
              <a:t> 驗收</a:t>
            </a:r>
          </a:p>
          <a:p>
            <a:pPr marL="180000">
              <a:spcBef>
                <a:spcPct val="15000"/>
              </a:spcBef>
              <a:buFontTx/>
              <a:buChar char="•"/>
              <a:defRPr/>
            </a:pPr>
            <a:r>
              <a:rPr lang="zh-TW" altLang="en-US" sz="2200" b="1" dirty="0">
                <a:solidFill>
                  <a:srgbClr val="0000FF"/>
                </a:solidFill>
                <a:latin typeface="Times New Roman" pitchFamily="18" charset="0"/>
                <a:ea typeface="標楷體" pitchFamily="65" charset="-120"/>
              </a:rPr>
              <a:t> 不符改善</a:t>
            </a:r>
          </a:p>
          <a:p>
            <a:pPr marL="180000">
              <a:spcBef>
                <a:spcPct val="15000"/>
              </a:spcBef>
              <a:buFontTx/>
              <a:buChar char="•"/>
              <a:defRPr/>
            </a:pPr>
            <a:r>
              <a:rPr lang="zh-TW" altLang="en-US" sz="2200" b="1" dirty="0">
                <a:solidFill>
                  <a:srgbClr val="0000FF"/>
                </a:solidFill>
                <a:latin typeface="Times New Roman" pitchFamily="18" charset="0"/>
                <a:ea typeface="標楷體" pitchFamily="65" charset="-120"/>
              </a:rPr>
              <a:t> 保固</a:t>
            </a:r>
            <a:endParaRPr lang="en-US" altLang="zh-TW" sz="2200" b="1" dirty="0">
              <a:solidFill>
                <a:srgbClr val="0000FF"/>
              </a:solidFill>
              <a:latin typeface="Times New Roman" pitchFamily="18" charset="0"/>
              <a:ea typeface="標楷體" pitchFamily="65" charset="-120"/>
            </a:endParaRPr>
          </a:p>
          <a:p>
            <a:pPr marL="180000">
              <a:spcBef>
                <a:spcPct val="15000"/>
              </a:spcBef>
              <a:buFontTx/>
              <a:buChar char="•"/>
              <a:defRPr/>
            </a:pPr>
            <a:r>
              <a:rPr lang="zh-TW" altLang="en-US" sz="2200" b="1" dirty="0">
                <a:solidFill>
                  <a:srgbClr val="0000FF"/>
                </a:solidFill>
                <a:latin typeface="Times New Roman" pitchFamily="18" charset="0"/>
                <a:ea typeface="標楷體" pitchFamily="65" charset="-120"/>
              </a:rPr>
              <a:t> 結案</a:t>
            </a:r>
          </a:p>
        </p:txBody>
      </p:sp>
      <p:sp>
        <p:nvSpPr>
          <p:cNvPr id="33" name="AutoShape 15"/>
          <p:cNvSpPr>
            <a:spLocks noChangeArrowheads="1"/>
          </p:cNvSpPr>
          <p:nvPr/>
        </p:nvSpPr>
        <p:spPr bwMode="auto">
          <a:xfrm>
            <a:off x="1741686" y="4894238"/>
            <a:ext cx="3962400" cy="661988"/>
          </a:xfrm>
          <a:prstGeom prst="leftRightArrow">
            <a:avLst>
              <a:gd name="adj1" fmla="val 77083"/>
              <a:gd name="adj2" fmla="val 78949"/>
            </a:avLst>
          </a:prstGeom>
          <a:blipFill>
            <a:blip r:embed="rId3"/>
            <a:tile tx="0" ty="0" sx="100000" sy="100000" flip="none" algn="tl"/>
          </a:blipFill>
          <a:ln w="9525">
            <a:solidFill>
              <a:schemeClr val="tx1"/>
            </a:solidFill>
            <a:miter lim="800000"/>
            <a:headEnd/>
            <a:tailEnd/>
          </a:ln>
          <a:effectLst/>
        </p:spPr>
        <p:txBody>
          <a:bodyPr wrap="none" anchor="ctr"/>
          <a:lstStyle/>
          <a:p>
            <a:pPr algn="ctr">
              <a:defRPr/>
            </a:pPr>
            <a:r>
              <a:rPr lang="zh-TW" altLang="en-US" sz="2400" b="1" dirty="0">
                <a:effectLst>
                  <a:outerShdw blurRad="38100" dist="38100" dir="2700000" algn="tl">
                    <a:srgbClr val="FFFFFF"/>
                  </a:outerShdw>
                </a:effectLst>
                <a:ea typeface="標楷體" pitchFamily="65" charset="-120"/>
              </a:rPr>
              <a:t>異議、申訴</a:t>
            </a:r>
          </a:p>
        </p:txBody>
      </p:sp>
      <p:sp>
        <p:nvSpPr>
          <p:cNvPr id="34" name="AutoShape 16"/>
          <p:cNvSpPr>
            <a:spLocks noChangeArrowheads="1"/>
          </p:cNvSpPr>
          <p:nvPr/>
        </p:nvSpPr>
        <p:spPr bwMode="auto">
          <a:xfrm>
            <a:off x="6178425" y="4945062"/>
            <a:ext cx="2786063" cy="661988"/>
          </a:xfrm>
          <a:prstGeom prst="leftRightArrow">
            <a:avLst>
              <a:gd name="adj1" fmla="val 77083"/>
              <a:gd name="adj2" fmla="val 57976"/>
            </a:avLst>
          </a:prstGeom>
          <a:blipFill>
            <a:blip r:embed="rId3"/>
            <a:tile tx="0" ty="0" sx="100000" sy="100000" flip="none" algn="tl"/>
          </a:blipFill>
          <a:ln w="9525" algn="ctr">
            <a:solidFill>
              <a:schemeClr val="tx1"/>
            </a:solidFill>
            <a:miter lim="800000"/>
            <a:headEnd/>
            <a:tailEnd/>
          </a:ln>
          <a:effectLst/>
        </p:spPr>
        <p:txBody>
          <a:bodyPr wrap="none" anchor="ctr"/>
          <a:lstStyle/>
          <a:p>
            <a:pPr algn="ctr">
              <a:defRPr/>
            </a:pPr>
            <a:r>
              <a:rPr lang="zh-TW" altLang="en-US" sz="2400" b="1" dirty="0">
                <a:effectLst>
                  <a:outerShdw blurRad="38100" dist="38100" dir="2700000" algn="tl">
                    <a:srgbClr val="FFFFFF"/>
                  </a:outerShdw>
                </a:effectLst>
                <a:ea typeface="標楷體" pitchFamily="65" charset="-120"/>
              </a:rPr>
              <a:t>履約爭議調解</a:t>
            </a:r>
          </a:p>
        </p:txBody>
      </p:sp>
      <p:sp>
        <p:nvSpPr>
          <p:cNvPr id="35" name="AutoShape 17"/>
          <p:cNvSpPr>
            <a:spLocks noChangeArrowheads="1"/>
          </p:cNvSpPr>
          <p:nvPr/>
        </p:nvSpPr>
        <p:spPr bwMode="auto">
          <a:xfrm>
            <a:off x="1907704" y="5915298"/>
            <a:ext cx="6862762" cy="754062"/>
          </a:xfrm>
          <a:prstGeom prst="leftRightArrow">
            <a:avLst>
              <a:gd name="adj1" fmla="val 75833"/>
              <a:gd name="adj2" fmla="val 79801"/>
            </a:avLst>
          </a:prstGeom>
          <a:blipFill>
            <a:blip r:embed="rId4"/>
            <a:tile tx="0" ty="0" sx="100000" sy="100000" flip="none" algn="tl"/>
          </a:blipFill>
          <a:ln w="9525" algn="ctr">
            <a:solidFill>
              <a:srgbClr val="800000"/>
            </a:solidFill>
            <a:miter lim="800000"/>
            <a:headEnd/>
            <a:tailEnd/>
          </a:ln>
        </p:spPr>
        <p:txBody>
          <a:bodyPr wrap="none" anchor="ct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pPr algn="ctr"/>
            <a:r>
              <a:rPr lang="zh-TW" altLang="en-US" sz="2400" b="1">
                <a:solidFill>
                  <a:srgbClr val="000099"/>
                </a:solidFill>
                <a:latin typeface="Tahoma" pitchFamily="34" charset="0"/>
                <a:ea typeface="標楷體" pitchFamily="65" charset="-120"/>
              </a:rPr>
              <a:t>停權異議、申訴</a:t>
            </a:r>
            <a:r>
              <a:rPr lang="en-US" altLang="zh-TW" sz="2000" b="1">
                <a:solidFill>
                  <a:srgbClr val="000099"/>
                </a:solidFill>
                <a:latin typeface="標楷體" pitchFamily="65" charset="-120"/>
                <a:ea typeface="標楷體" pitchFamily="65" charset="-120"/>
              </a:rPr>
              <a:t>(§101~103)</a:t>
            </a:r>
          </a:p>
        </p:txBody>
      </p:sp>
      <p:sp>
        <p:nvSpPr>
          <p:cNvPr id="3" name="矩形 2"/>
          <p:cNvSpPr/>
          <p:nvPr/>
        </p:nvSpPr>
        <p:spPr>
          <a:xfrm>
            <a:off x="5704086" y="4507098"/>
            <a:ext cx="474339" cy="1442182"/>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smtClean="0">
                <a:latin typeface="+mj-ea"/>
                <a:ea typeface="+mj-ea"/>
              </a:rPr>
              <a:t>簽</a:t>
            </a:r>
            <a:endParaRPr lang="en-US" altLang="zh-TW" b="1" smtClean="0">
              <a:latin typeface="+mj-ea"/>
              <a:ea typeface="+mj-ea"/>
            </a:endParaRPr>
          </a:p>
          <a:p>
            <a:pPr algn="ctr"/>
            <a:r>
              <a:rPr lang="zh-TW" altLang="en-US" b="1">
                <a:latin typeface="+mj-ea"/>
                <a:ea typeface="+mj-ea"/>
              </a:rPr>
              <a:t>約</a:t>
            </a:r>
          </a:p>
        </p:txBody>
      </p:sp>
    </p:spTree>
    <p:extLst>
      <p:ext uri="{BB962C8B-B14F-4D97-AF65-F5344CB8AC3E}">
        <p14:creationId xmlns:p14="http://schemas.microsoft.com/office/powerpoint/2010/main" val="259611823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D374D91-6669-4415-863B-05456BB334E3}" type="slidenum">
              <a:rPr lang="en-US" altLang="zh-TW" sz="1400" smtClean="0">
                <a:solidFill>
                  <a:srgbClr val="AD1F1F"/>
                </a:solidFill>
                <a:latin typeface="Times New Roman" panose="02020603050405020304" pitchFamily="18" charset="0"/>
              </a:rPr>
              <a:pPr>
                <a:spcBef>
                  <a:spcPct val="0"/>
                </a:spcBef>
                <a:buClrTx/>
                <a:buSzTx/>
                <a:buFontTx/>
                <a:buNone/>
                <a:defRPr/>
              </a:pPr>
              <a:t>70</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0A0587FB-0626-4B74-922A-7709CCB07767}"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70</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6147" name="Text Box 4"/>
          <p:cNvSpPr txBox="1">
            <a:spLocks noChangeArrowheads="1"/>
          </p:cNvSpPr>
          <p:nvPr/>
        </p:nvSpPr>
        <p:spPr bwMode="auto">
          <a:xfrm>
            <a:off x="107950" y="1109933"/>
            <a:ext cx="8856663" cy="4084195"/>
          </a:xfrm>
          <a:prstGeom prst="rect">
            <a:avLst/>
          </a:prstGeom>
          <a:noFill/>
          <a:ln w="9525">
            <a:noFill/>
            <a:miter lim="800000"/>
            <a:headEnd/>
            <a:tailEnd/>
          </a:ln>
        </p:spPr>
        <p:txBody>
          <a:bodyPr>
            <a:spAutoFit/>
          </a:bodyPr>
          <a:lstStyle>
            <a:lvl1pPr eaLnBrk="0" hangingPunct="0">
              <a:defRPr kumimoji="1" sz="2400">
                <a:solidFill>
                  <a:schemeClr val="tx1"/>
                </a:solidFill>
                <a:latin typeface="Times New Roman" pitchFamily="18" charset="0"/>
                <a:ea typeface="新細明體" charset="-120"/>
              </a:defRPr>
            </a:lvl1pPr>
            <a:lvl2pPr marL="536575" indent="-282575" eaLnBrk="0" hangingPunct="0">
              <a:defRPr kumimoji="1" sz="2400">
                <a:solidFill>
                  <a:schemeClr val="tx1"/>
                </a:solidFill>
                <a:latin typeface="Times New Roman" pitchFamily="18" charset="0"/>
                <a:ea typeface="新細明體" charset="-120"/>
              </a:defRPr>
            </a:lvl2pPr>
            <a:lvl3pPr marL="987425" indent="-144463"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spcBef>
                <a:spcPct val="50000"/>
              </a:spcBef>
              <a:buClr>
                <a:prstClr val="black"/>
              </a:buClr>
              <a:defRPr/>
            </a:pPr>
            <a:r>
              <a:rPr lang="zh-TW" altLang="en-US" sz="2700" b="1">
                <a:solidFill>
                  <a:prstClr val="black"/>
                </a:solidFill>
                <a:latin typeface="微軟正黑體" panose="020B0604030504040204" pitchFamily="34" charset="-120"/>
                <a:ea typeface="微軟正黑體" panose="020B0604030504040204" pitchFamily="34" charset="-120"/>
              </a:rPr>
              <a:t>採購法第</a:t>
            </a:r>
            <a:r>
              <a:rPr lang="en-US" altLang="zh-TW" sz="2700" b="1">
                <a:solidFill>
                  <a:prstClr val="black"/>
                </a:solidFill>
                <a:latin typeface="微軟正黑體" panose="020B0604030504040204" pitchFamily="34" charset="-120"/>
                <a:ea typeface="微軟正黑體" panose="020B0604030504040204" pitchFamily="34" charset="-120"/>
              </a:rPr>
              <a:t>36</a:t>
            </a:r>
            <a:r>
              <a:rPr lang="zh-TW" altLang="en-US" sz="2700" b="1" smtClean="0">
                <a:solidFill>
                  <a:prstClr val="black"/>
                </a:solidFill>
                <a:latin typeface="微軟正黑體" panose="020B0604030504040204" pitchFamily="34" charset="-120"/>
                <a:ea typeface="微軟正黑體" panose="020B0604030504040204" pitchFamily="34" charset="-120"/>
              </a:rPr>
              <a:t>條第</a:t>
            </a:r>
            <a:r>
              <a:rPr lang="en-US" altLang="zh-TW" sz="2700" b="1" smtClean="0">
                <a:solidFill>
                  <a:prstClr val="black"/>
                </a:solidFill>
                <a:latin typeface="微軟正黑體" panose="020B0604030504040204" pitchFamily="34" charset="-120"/>
                <a:ea typeface="微軟正黑體" panose="020B0604030504040204" pitchFamily="34" charset="-120"/>
              </a:rPr>
              <a:t>1</a:t>
            </a:r>
            <a:r>
              <a:rPr lang="zh-TW" altLang="en-US" sz="2700" b="1" smtClean="0">
                <a:solidFill>
                  <a:prstClr val="black"/>
                </a:solidFill>
                <a:latin typeface="微軟正黑體" panose="020B0604030504040204" pitchFamily="34" charset="-120"/>
                <a:ea typeface="微軟正黑體" panose="020B0604030504040204" pitchFamily="34" charset="-120"/>
              </a:rPr>
              <a:t>～</a:t>
            </a:r>
            <a:r>
              <a:rPr lang="en-US" altLang="zh-TW" sz="2700" b="1" smtClean="0">
                <a:solidFill>
                  <a:prstClr val="black"/>
                </a:solidFill>
                <a:latin typeface="微軟正黑體" panose="020B0604030504040204" pitchFamily="34" charset="-120"/>
                <a:ea typeface="微軟正黑體" panose="020B0604030504040204" pitchFamily="34" charset="-120"/>
              </a:rPr>
              <a:t>3</a:t>
            </a:r>
            <a:r>
              <a:rPr lang="zh-TW" altLang="en-US" sz="2700" b="1" smtClean="0">
                <a:solidFill>
                  <a:prstClr val="black"/>
                </a:solidFill>
                <a:latin typeface="微軟正黑體" panose="020B0604030504040204" pitchFamily="34" charset="-120"/>
                <a:ea typeface="微軟正黑體" panose="020B0604030504040204" pitchFamily="34" charset="-120"/>
              </a:rPr>
              <a:t>項</a:t>
            </a:r>
            <a:endParaRPr lang="zh-TW" altLang="en-US" sz="2700" b="1">
              <a:solidFill>
                <a:prstClr val="black"/>
              </a:solidFill>
              <a:latin typeface="微軟正黑體" panose="020B0604030504040204" pitchFamily="34" charset="-120"/>
              <a:ea typeface="微軟正黑體" panose="020B0604030504040204" pitchFamily="34" charset="-120"/>
            </a:endParaRPr>
          </a:p>
          <a:p>
            <a:pPr marL="0" lvl="1" indent="354013" eaLnBrk="1" hangingPunct="1">
              <a:spcBef>
                <a:spcPct val="10000"/>
              </a:spcBef>
              <a:buClr>
                <a:srgbClr val="0000FF"/>
              </a:buClr>
              <a:defRPr/>
            </a:pPr>
            <a:r>
              <a:rPr lang="zh-TW" altLang="en-US" sz="2800" b="1">
                <a:solidFill>
                  <a:srgbClr val="0000FF"/>
                </a:solidFill>
                <a:latin typeface="微軟正黑體" panose="020B0604030504040204" pitchFamily="34" charset="-120"/>
                <a:ea typeface="微軟正黑體" panose="020B0604030504040204" pitchFamily="34" charset="-120"/>
              </a:rPr>
              <a:t>機關辦理採購，</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得</a:t>
            </a:r>
            <a:r>
              <a:rPr lang="zh-TW" altLang="en-US" sz="2800" b="1">
                <a:solidFill>
                  <a:srgbClr val="0000FF"/>
                </a:solidFill>
                <a:latin typeface="微軟正黑體" panose="020B0604030504040204" pitchFamily="34" charset="-120"/>
                <a:ea typeface="微軟正黑體" panose="020B0604030504040204" pitchFamily="34" charset="-120"/>
              </a:rPr>
              <a:t>依實際需要，</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規定</a:t>
            </a:r>
            <a:r>
              <a:rPr lang="zh-TW" altLang="en-US" sz="2800" b="1">
                <a:solidFill>
                  <a:srgbClr val="0000FF"/>
                </a:solidFill>
                <a:latin typeface="微軟正黑體" panose="020B0604030504040204" pitchFamily="34" charset="-120"/>
                <a:ea typeface="微軟正黑體" panose="020B0604030504040204" pitchFamily="34" charset="-120"/>
              </a:rPr>
              <a:t>投標廠商之</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基本資格</a:t>
            </a:r>
            <a:r>
              <a:rPr lang="zh-TW" altLang="en-US" sz="2800" b="1" smtClean="0">
                <a:solidFill>
                  <a:srgbClr val="0000FF"/>
                </a:solidFill>
                <a:latin typeface="微軟正黑體" panose="020B0604030504040204" pitchFamily="34" charset="-120"/>
                <a:ea typeface="微軟正黑體" panose="020B0604030504040204" pitchFamily="34" charset="-120"/>
              </a:rPr>
              <a:t>。 </a:t>
            </a:r>
            <a:endParaRPr lang="zh-TW" altLang="en-US" sz="2800" b="1">
              <a:solidFill>
                <a:srgbClr val="0000FF"/>
              </a:solidFill>
              <a:latin typeface="微軟正黑體" panose="020B0604030504040204" pitchFamily="34" charset="-120"/>
              <a:ea typeface="微軟正黑體" panose="020B0604030504040204" pitchFamily="34" charset="-120"/>
            </a:endParaRPr>
          </a:p>
          <a:p>
            <a:pPr marL="0" lvl="1" indent="354013" eaLnBrk="1" hangingPunct="1">
              <a:spcBef>
                <a:spcPct val="10000"/>
              </a:spcBef>
              <a:buClr>
                <a:srgbClr val="0000FF"/>
              </a:buClr>
              <a:defRPr/>
            </a:pP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特殊或巨額之採購</a:t>
            </a:r>
            <a:r>
              <a:rPr lang="zh-TW" altLang="en-US" sz="2800" b="1">
                <a:solidFill>
                  <a:srgbClr val="0000FF"/>
                </a:solidFill>
                <a:latin typeface="微軟正黑體" panose="020B0604030504040204" pitchFamily="34" charset="-120"/>
                <a:ea typeface="微軟正黑體" panose="020B0604030504040204" pitchFamily="34" charset="-120"/>
              </a:rPr>
              <a:t>，須由具有相當經驗、實績、人力、財力、設備等之廠商始能擔任者，</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得另規定</a:t>
            </a:r>
            <a:r>
              <a:rPr lang="zh-TW" altLang="en-US" sz="2800" b="1">
                <a:solidFill>
                  <a:srgbClr val="0000FF"/>
                </a:solidFill>
                <a:latin typeface="微軟正黑體" panose="020B0604030504040204" pitchFamily="34" charset="-120"/>
                <a:ea typeface="微軟正黑體" panose="020B0604030504040204" pitchFamily="34" charset="-120"/>
              </a:rPr>
              <a:t>投標廠商之</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特定資格</a:t>
            </a:r>
            <a:r>
              <a:rPr lang="zh-TW" altLang="en-US" sz="2800" b="1" smtClean="0">
                <a:solidFill>
                  <a:srgbClr val="0000FF"/>
                </a:solidFill>
                <a:latin typeface="微軟正黑體" panose="020B0604030504040204" pitchFamily="34" charset="-120"/>
                <a:ea typeface="微軟正黑體" panose="020B0604030504040204" pitchFamily="34" charset="-120"/>
              </a:rPr>
              <a:t>。</a:t>
            </a:r>
            <a:endParaRPr lang="zh-TW" altLang="en-US" sz="2800" b="1">
              <a:solidFill>
                <a:srgbClr val="0000FF"/>
              </a:solidFill>
              <a:latin typeface="微軟正黑體" panose="020B0604030504040204" pitchFamily="34" charset="-120"/>
              <a:ea typeface="微軟正黑體" panose="020B0604030504040204" pitchFamily="34" charset="-120"/>
            </a:endParaRPr>
          </a:p>
          <a:p>
            <a:pPr marL="0" lvl="1" indent="354013" eaLnBrk="1" hangingPunct="1">
              <a:spcBef>
                <a:spcPct val="10000"/>
              </a:spcBef>
              <a:buClr>
                <a:srgbClr val="0000FF"/>
              </a:buClr>
              <a:defRPr/>
            </a:pP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外國廠商</a:t>
            </a:r>
            <a:r>
              <a:rPr lang="zh-TW" altLang="en-US" sz="2800" b="1">
                <a:solidFill>
                  <a:srgbClr val="0000FF"/>
                </a:solidFill>
                <a:latin typeface="微軟正黑體" panose="020B0604030504040204" pitchFamily="34" charset="-120"/>
                <a:ea typeface="微軟正黑體" panose="020B0604030504040204" pitchFamily="34" charset="-120"/>
              </a:rPr>
              <a:t>之投標資格及應提出之</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資格文件</a:t>
            </a:r>
            <a:r>
              <a:rPr lang="zh-TW" altLang="en-US" sz="2800" b="1">
                <a:solidFill>
                  <a:srgbClr val="0000FF"/>
                </a:solidFill>
                <a:latin typeface="微軟正黑體" panose="020B0604030504040204" pitchFamily="34" charset="-120"/>
                <a:ea typeface="微軟正黑體" panose="020B0604030504040204" pitchFamily="34" charset="-120"/>
              </a:rPr>
              <a:t>，得就實際需要另行規定，</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附經公證或認證之中文譯本，並於招標文件中訂明。</a:t>
            </a:r>
          </a:p>
        </p:txBody>
      </p:sp>
      <p:sp>
        <p:nvSpPr>
          <p:cNvPr id="7" name="Rectangle 2"/>
          <p:cNvSpPr txBox="1">
            <a:spLocks noChangeArrowheads="1"/>
          </p:cNvSpPr>
          <p:nvPr/>
        </p:nvSpPr>
        <p:spPr>
          <a:xfrm>
            <a:off x="2915816" y="404664"/>
            <a:ext cx="3168352" cy="540060"/>
          </a:xfrm>
          <a:prstGeom prst="rect">
            <a:avLst/>
          </a:prstGeom>
        </p:spPr>
        <p:txBody>
          <a:bodyPr vert="horz" wrap="square" lIns="91440" tIns="45720" rIns="91440" bIns="45720" numCol="1" anchor="ctr" anchorCtr="0" compatLnSpc="1">
            <a:prstTxWarp prst="textNoShape">
              <a:avLst/>
            </a:prstTxWarp>
            <a:no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smtClean="0">
                <a:solidFill>
                  <a:srgbClr val="7030A0"/>
                </a:solidFill>
                <a:effectLst/>
                <a:latin typeface="微軟正黑體" panose="020B0604030504040204" pitchFamily="34" charset="-120"/>
              </a:rPr>
              <a:t>訂定廠商資格</a:t>
            </a:r>
            <a:endParaRPr kumimoji="0" lang="zh-TW" altLang="en-US" b="1" cap="none">
              <a:solidFill>
                <a:srgbClr val="7030A0"/>
              </a:solidFill>
              <a:effectLst/>
              <a:latin typeface="微軟正黑體" panose="020B0604030504040204" pitchFamily="34" charset="-120"/>
            </a:endParaRPr>
          </a:p>
        </p:txBody>
      </p:sp>
    </p:spTree>
    <p:extLst>
      <p:ext uri="{BB962C8B-B14F-4D97-AF65-F5344CB8AC3E}">
        <p14:creationId xmlns:p14="http://schemas.microsoft.com/office/powerpoint/2010/main" val="408533271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D374D91-6669-4415-863B-05456BB334E3}" type="slidenum">
              <a:rPr lang="en-US" altLang="zh-TW" sz="1400" smtClean="0">
                <a:solidFill>
                  <a:srgbClr val="AD1F1F"/>
                </a:solidFill>
                <a:latin typeface="Times New Roman" panose="02020603050405020304" pitchFamily="18" charset="0"/>
              </a:rPr>
              <a:pPr>
                <a:spcBef>
                  <a:spcPct val="0"/>
                </a:spcBef>
                <a:buClrTx/>
                <a:buSzTx/>
                <a:buFontTx/>
                <a:buNone/>
                <a:defRPr/>
              </a:pPr>
              <a:t>71</a:t>
            </a:fld>
            <a:endParaRPr lang="en-US" altLang="zh-TW" sz="1400" smtClean="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0A0587FB-0626-4B74-922A-7709CCB07767}"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71</a:t>
            </a:fld>
            <a:endPar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endParaRPr>
          </a:p>
        </p:txBody>
      </p:sp>
      <p:sp>
        <p:nvSpPr>
          <p:cNvPr id="6147" name="Text Box 4"/>
          <p:cNvSpPr txBox="1">
            <a:spLocks noChangeArrowheads="1"/>
          </p:cNvSpPr>
          <p:nvPr/>
        </p:nvSpPr>
        <p:spPr bwMode="auto">
          <a:xfrm>
            <a:off x="143829" y="1088740"/>
            <a:ext cx="8856663" cy="4955203"/>
          </a:xfrm>
          <a:prstGeom prst="rect">
            <a:avLst/>
          </a:prstGeom>
          <a:noFill/>
          <a:ln w="9525">
            <a:noFill/>
            <a:miter lim="800000"/>
            <a:headEnd/>
            <a:tailEnd/>
          </a:ln>
        </p:spPr>
        <p:txBody>
          <a:bodyPr>
            <a:spAutoFit/>
          </a:bodyPr>
          <a:lstStyle>
            <a:lvl1pPr eaLnBrk="0" hangingPunct="0">
              <a:defRPr kumimoji="1" sz="2400">
                <a:solidFill>
                  <a:schemeClr val="tx1"/>
                </a:solidFill>
                <a:latin typeface="Times New Roman" pitchFamily="18" charset="0"/>
                <a:ea typeface="新細明體" charset="-120"/>
              </a:defRPr>
            </a:lvl1pPr>
            <a:lvl2pPr marL="536575" indent="-282575" eaLnBrk="0" hangingPunct="0">
              <a:defRPr kumimoji="1" sz="2400">
                <a:solidFill>
                  <a:schemeClr val="tx1"/>
                </a:solidFill>
                <a:latin typeface="Times New Roman" pitchFamily="18" charset="0"/>
                <a:ea typeface="新細明體" charset="-120"/>
              </a:defRPr>
            </a:lvl2pPr>
            <a:lvl3pPr marL="987425" indent="-144463"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lvl="1" indent="0" eaLnBrk="1" hangingPunct="1">
              <a:spcBef>
                <a:spcPct val="10000"/>
              </a:spcBef>
              <a:buClr>
                <a:srgbClr val="0000FF"/>
              </a:buClr>
              <a:defRPr/>
            </a:pPr>
            <a:r>
              <a:rPr lang="zh-TW" altLang="en-US" sz="2700" b="1" smtClean="0">
                <a:solidFill>
                  <a:prstClr val="black"/>
                </a:solidFill>
                <a:latin typeface="微軟正黑體" panose="020B0604030504040204" pitchFamily="34" charset="-120"/>
                <a:ea typeface="微軟正黑體" panose="020B0604030504040204" pitchFamily="34" charset="-120"/>
              </a:rPr>
              <a:t>細則</a:t>
            </a:r>
            <a:r>
              <a:rPr lang="zh-TW" altLang="en-US" sz="2700" b="1">
                <a:solidFill>
                  <a:prstClr val="black"/>
                </a:solidFill>
                <a:latin typeface="微軟正黑體" panose="020B0604030504040204" pitchFamily="34" charset="-120"/>
                <a:ea typeface="微軟正黑體" panose="020B0604030504040204" pitchFamily="34" charset="-120"/>
              </a:rPr>
              <a:t>第</a:t>
            </a:r>
            <a:r>
              <a:rPr lang="en-US" altLang="zh-TW" sz="2700" b="1">
                <a:solidFill>
                  <a:prstClr val="black"/>
                </a:solidFill>
                <a:latin typeface="微軟正黑體" panose="020B0604030504040204" pitchFamily="34" charset="-120"/>
                <a:ea typeface="微軟正黑體" panose="020B0604030504040204" pitchFamily="34" charset="-120"/>
              </a:rPr>
              <a:t>36</a:t>
            </a:r>
            <a:r>
              <a:rPr lang="zh-TW" altLang="en-US" sz="2700" b="1">
                <a:solidFill>
                  <a:prstClr val="black"/>
                </a:solidFill>
                <a:latin typeface="微軟正黑體" panose="020B0604030504040204" pitchFamily="34" charset="-120"/>
                <a:ea typeface="微軟正黑體" panose="020B0604030504040204" pitchFamily="34" charset="-120"/>
              </a:rPr>
              <a:t>條</a:t>
            </a:r>
            <a:endParaRPr lang="en-US" altLang="zh-TW" sz="2700" b="1">
              <a:solidFill>
                <a:prstClr val="black"/>
              </a:solidFill>
              <a:latin typeface="微軟正黑體" panose="020B0604030504040204" pitchFamily="34" charset="-120"/>
              <a:ea typeface="微軟正黑體" panose="020B0604030504040204" pitchFamily="34" charset="-120"/>
            </a:endParaRPr>
          </a:p>
          <a:p>
            <a:pPr marL="0" lvl="1" indent="354013" algn="just" eaLnBrk="1" hangingPunct="1">
              <a:buClr>
                <a:srgbClr val="0000FF"/>
              </a:buClr>
              <a:tabLst>
                <a:tab pos="0" algn="l"/>
              </a:tabLst>
              <a:defRPr/>
            </a:pPr>
            <a:r>
              <a:rPr lang="zh-TW" altLang="en-US" sz="2800" b="1">
                <a:solidFill>
                  <a:srgbClr val="0000FF"/>
                </a:solidFill>
                <a:latin typeface="微軟正黑體" panose="020B0604030504040204" pitchFamily="34" charset="-120"/>
                <a:ea typeface="微軟正黑體" panose="020B0604030504040204" pitchFamily="34" charset="-120"/>
              </a:rPr>
              <a:t>投標廠商</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應符合之資格之一部分</a:t>
            </a:r>
            <a:r>
              <a:rPr lang="zh-TW" altLang="en-US" sz="2800" b="1">
                <a:solidFill>
                  <a:srgbClr val="0000FF"/>
                </a:solidFill>
                <a:latin typeface="微軟正黑體" panose="020B0604030504040204" pitchFamily="34" charset="-120"/>
                <a:ea typeface="微軟正黑體" panose="020B0604030504040204" pitchFamily="34" charset="-120"/>
              </a:rPr>
              <a:t>，</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得以分包廠商</a:t>
            </a:r>
            <a:r>
              <a:rPr lang="zh-TW" altLang="en-US" sz="2800" b="1">
                <a:solidFill>
                  <a:srgbClr val="0000FF"/>
                </a:solidFill>
                <a:latin typeface="微軟正黑體" panose="020B0604030504040204" pitchFamily="34" charset="-120"/>
                <a:ea typeface="微軟正黑體" panose="020B0604030504040204" pitchFamily="34" charset="-120"/>
              </a:rPr>
              <a:t>就其分包部分</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所具有者代之</a:t>
            </a:r>
            <a:r>
              <a:rPr lang="zh-TW" altLang="en-US" sz="2800" b="1">
                <a:solidFill>
                  <a:srgbClr val="0000FF"/>
                </a:solidFill>
                <a:latin typeface="微軟正黑體" panose="020B0604030504040204" pitchFamily="34" charset="-120"/>
                <a:ea typeface="微軟正黑體" panose="020B0604030504040204" pitchFamily="34" charset="-120"/>
              </a:rPr>
              <a:t>。</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但以招標文件</a:t>
            </a:r>
            <a:r>
              <a:rPr lang="zh-TW" altLang="en-US" sz="2800" b="1">
                <a:solidFill>
                  <a:srgbClr val="0000FF"/>
                </a:solidFill>
                <a:latin typeface="微軟正黑體" panose="020B0604030504040204" pitchFamily="34" charset="-120"/>
                <a:ea typeface="微軟正黑體" panose="020B0604030504040204" pitchFamily="34" charset="-120"/>
              </a:rPr>
              <a:t>已</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允許</a:t>
            </a:r>
            <a:r>
              <a:rPr lang="zh-TW" altLang="en-US" sz="2800" b="1">
                <a:solidFill>
                  <a:srgbClr val="0000FF"/>
                </a:solidFill>
                <a:latin typeface="微軟正黑體" panose="020B0604030504040204" pitchFamily="34" charset="-120"/>
                <a:ea typeface="微軟正黑體" panose="020B0604030504040204" pitchFamily="34" charset="-120"/>
              </a:rPr>
              <a:t>以分包廠商之資格代之者</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為限</a:t>
            </a:r>
            <a:r>
              <a:rPr lang="zh-TW" altLang="en-US" sz="2800" b="1">
                <a:solidFill>
                  <a:srgbClr val="0000FF"/>
                </a:solidFill>
                <a:latin typeface="微軟正黑體" panose="020B0604030504040204" pitchFamily="34" charset="-120"/>
                <a:ea typeface="微軟正黑體" panose="020B0604030504040204" pitchFamily="34" charset="-120"/>
              </a:rPr>
              <a:t>。</a:t>
            </a:r>
          </a:p>
          <a:p>
            <a:pPr marL="0" lvl="1" indent="354013" algn="just" eaLnBrk="1" hangingPunct="1">
              <a:buClr>
                <a:srgbClr val="0000FF"/>
              </a:buClr>
              <a:tabLst>
                <a:tab pos="0" algn="l"/>
              </a:tabLst>
              <a:defRPr/>
            </a:pPr>
            <a:r>
              <a:rPr lang="zh-TW" altLang="en-US" sz="2800" b="1">
                <a:solidFill>
                  <a:srgbClr val="0000FF"/>
                </a:solidFill>
                <a:latin typeface="微軟正黑體" panose="020B0604030504040204" pitchFamily="34" charset="-120"/>
                <a:ea typeface="微軟正黑體" panose="020B0604030504040204" pitchFamily="34" charset="-120"/>
              </a:rPr>
              <a:t>前項</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分包廠商</a:t>
            </a:r>
            <a:r>
              <a:rPr lang="zh-TW" altLang="en-US" sz="2800" b="1">
                <a:solidFill>
                  <a:srgbClr val="0000FF"/>
                </a:solidFill>
                <a:latin typeface="微軟正黑體" panose="020B0604030504040204" pitchFamily="34" charset="-120"/>
                <a:ea typeface="微軟正黑體" panose="020B0604030504040204" pitchFamily="34" charset="-120"/>
              </a:rPr>
              <a:t>及其分包部分，投標廠商於</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得標後不得變更</a:t>
            </a:r>
            <a:r>
              <a:rPr lang="zh-TW" altLang="en-US" sz="2800" b="1">
                <a:solidFill>
                  <a:srgbClr val="0000FF"/>
                </a:solidFill>
                <a:latin typeface="微軟正黑體" panose="020B0604030504040204" pitchFamily="34" charset="-120"/>
                <a:ea typeface="微軟正黑體" panose="020B0604030504040204" pitchFamily="34" charset="-120"/>
              </a:rPr>
              <a:t>。</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但有特殊情形必須變更者</a:t>
            </a:r>
            <a:r>
              <a:rPr lang="zh-TW" altLang="en-US" sz="2800" b="1">
                <a:solidFill>
                  <a:srgbClr val="0000FF"/>
                </a:solidFill>
                <a:latin typeface="微軟正黑體" panose="020B0604030504040204" pitchFamily="34" charset="-120"/>
                <a:ea typeface="微軟正黑體" panose="020B0604030504040204" pitchFamily="34" charset="-120"/>
              </a:rPr>
              <a:t>，</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以</a:t>
            </a:r>
            <a:r>
              <a:rPr lang="zh-TW" altLang="en-US" sz="2800" b="1">
                <a:solidFill>
                  <a:srgbClr val="0000FF"/>
                </a:solidFill>
                <a:latin typeface="微軟正黑體" panose="020B0604030504040204" pitchFamily="34" charset="-120"/>
                <a:ea typeface="微軟正黑體" panose="020B0604030504040204" pitchFamily="34" charset="-120"/>
              </a:rPr>
              <a:t>具有</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不低於原分包廠商</a:t>
            </a:r>
            <a:r>
              <a:rPr lang="zh-TW" altLang="en-US" sz="2800" b="1">
                <a:solidFill>
                  <a:srgbClr val="0000FF"/>
                </a:solidFill>
                <a:latin typeface="微軟正黑體" panose="020B0604030504040204" pitchFamily="34" charset="-120"/>
                <a:ea typeface="微軟正黑體" panose="020B0604030504040204" pitchFamily="34" charset="-120"/>
              </a:rPr>
              <a:t>就其分包部分所具有之資格，</a:t>
            </a:r>
            <a:r>
              <a:rPr lang="zh-TW" altLang="en-US" sz="2800" b="1" u="heavy">
                <a:solidFill>
                  <a:srgbClr val="0000FF"/>
                </a:solidFill>
                <a:uFill>
                  <a:solidFill>
                    <a:srgbClr val="660033"/>
                  </a:solidFill>
                </a:uFill>
                <a:latin typeface="微軟正黑體" panose="020B0604030504040204" pitchFamily="34" charset="-120"/>
                <a:ea typeface="微軟正黑體" panose="020B0604030504040204" pitchFamily="34" charset="-120"/>
              </a:rPr>
              <a:t>並經機關同意</a:t>
            </a:r>
            <a:r>
              <a:rPr lang="zh-TW" altLang="en-US" sz="2800" b="1">
                <a:solidFill>
                  <a:srgbClr val="0000FF"/>
                </a:solidFill>
                <a:latin typeface="微軟正黑體" panose="020B0604030504040204" pitchFamily="34" charset="-120"/>
                <a:ea typeface="微軟正黑體" panose="020B0604030504040204" pitchFamily="34" charset="-120"/>
              </a:rPr>
              <a:t>者為限。</a:t>
            </a:r>
          </a:p>
          <a:p>
            <a:pPr marL="0" lvl="1" indent="0" eaLnBrk="1" hangingPunct="1">
              <a:spcBef>
                <a:spcPts val="1200"/>
              </a:spcBef>
              <a:buClr>
                <a:srgbClr val="0000FF"/>
              </a:buClr>
              <a:defRPr/>
            </a:pPr>
            <a:r>
              <a:rPr lang="zh-TW" altLang="en-US" sz="2700" b="1">
                <a:solidFill>
                  <a:srgbClr val="006600"/>
                </a:solidFill>
                <a:latin typeface="微軟正黑體" panose="020B0604030504040204" pitchFamily="34" charset="-120"/>
                <a:ea typeface="微軟正黑體" panose="020B0604030504040204" pitchFamily="34" charset="-120"/>
              </a:rPr>
              <a:t>細則第</a:t>
            </a:r>
            <a:r>
              <a:rPr lang="en-US" altLang="zh-TW" sz="2700" b="1">
                <a:solidFill>
                  <a:srgbClr val="006600"/>
                </a:solidFill>
                <a:latin typeface="微軟正黑體" panose="020B0604030504040204" pitchFamily="34" charset="-120"/>
                <a:ea typeface="微軟正黑體" panose="020B0604030504040204" pitchFamily="34" charset="-120"/>
              </a:rPr>
              <a:t>37</a:t>
            </a:r>
            <a:r>
              <a:rPr lang="zh-TW" altLang="en-US" sz="2700" b="1">
                <a:solidFill>
                  <a:srgbClr val="006600"/>
                </a:solidFill>
                <a:latin typeface="微軟正黑體" panose="020B0604030504040204" pitchFamily="34" charset="-120"/>
                <a:ea typeface="微軟正黑體" panose="020B0604030504040204" pitchFamily="34" charset="-120"/>
              </a:rPr>
              <a:t>條</a:t>
            </a:r>
          </a:p>
          <a:p>
            <a:pPr marL="0" lvl="1" indent="354013" algn="just" eaLnBrk="1" hangingPunct="1">
              <a:buClr>
                <a:srgbClr val="0000FF"/>
              </a:buClr>
              <a:tabLst>
                <a:tab pos="0" algn="l"/>
              </a:tabLst>
              <a:defRPr/>
            </a:pPr>
            <a:r>
              <a:rPr lang="zh-TW" altLang="en-US" sz="2800" b="1">
                <a:solidFill>
                  <a:srgbClr val="100278"/>
                </a:solidFill>
                <a:latin typeface="微軟正黑體" panose="020B0604030504040204" pitchFamily="34" charset="-120"/>
                <a:ea typeface="微軟正黑體" panose="020B0604030504040204" pitchFamily="34" charset="-120"/>
              </a:rPr>
              <a:t>依本法第</a:t>
            </a:r>
            <a:r>
              <a:rPr lang="en-US" altLang="zh-TW" sz="2800" b="1">
                <a:solidFill>
                  <a:srgbClr val="100278"/>
                </a:solidFill>
                <a:latin typeface="微軟正黑體" panose="020B0604030504040204" pitchFamily="34" charset="-120"/>
                <a:ea typeface="微軟正黑體" panose="020B0604030504040204" pitchFamily="34" charset="-120"/>
              </a:rPr>
              <a:t>36</a:t>
            </a:r>
            <a:r>
              <a:rPr lang="zh-TW" altLang="en-US" sz="2800" b="1">
                <a:solidFill>
                  <a:srgbClr val="100278"/>
                </a:solidFill>
                <a:latin typeface="微軟正黑體" panose="020B0604030504040204" pitchFamily="34" charset="-120"/>
                <a:ea typeface="微軟正黑體" panose="020B0604030504040204" pitchFamily="34" charset="-120"/>
              </a:rPr>
              <a:t>條第</a:t>
            </a:r>
            <a:r>
              <a:rPr lang="en-US" altLang="zh-TW" sz="2800" b="1">
                <a:solidFill>
                  <a:srgbClr val="100278"/>
                </a:solidFill>
                <a:latin typeface="微軟正黑體" panose="020B0604030504040204" pitchFamily="34" charset="-120"/>
                <a:ea typeface="微軟正黑體" panose="020B0604030504040204" pitchFamily="34" charset="-120"/>
              </a:rPr>
              <a:t>3</a:t>
            </a:r>
            <a:r>
              <a:rPr lang="zh-TW" altLang="en-US" sz="2800" b="1">
                <a:solidFill>
                  <a:srgbClr val="100278"/>
                </a:solidFill>
                <a:latin typeface="微軟正黑體" panose="020B0604030504040204" pitchFamily="34" charset="-120"/>
                <a:ea typeface="微軟正黑體" panose="020B0604030504040204" pitchFamily="34" charset="-120"/>
              </a:rPr>
              <a:t>項規定投標文件附</a:t>
            </a:r>
            <a:r>
              <a:rPr lang="zh-TW" altLang="en-US" sz="2800" b="1" u="heavy">
                <a:solidFill>
                  <a:srgbClr val="100278"/>
                </a:solidFill>
                <a:uFill>
                  <a:solidFill>
                    <a:srgbClr val="006600"/>
                  </a:solidFill>
                </a:uFill>
                <a:latin typeface="微軟正黑體" panose="020B0604030504040204" pitchFamily="34" charset="-120"/>
                <a:ea typeface="微軟正黑體" panose="020B0604030504040204" pitchFamily="34" charset="-120"/>
              </a:rPr>
              <a:t>經公證或認證之資格文件中文譯本</a:t>
            </a:r>
            <a:r>
              <a:rPr lang="zh-TW" altLang="en-US" sz="2800" b="1">
                <a:solidFill>
                  <a:srgbClr val="100278"/>
                </a:solidFill>
                <a:latin typeface="微軟正黑體" panose="020B0604030504040204" pitchFamily="34" charset="-120"/>
                <a:ea typeface="微軟正黑體" panose="020B0604030504040204" pitchFamily="34" charset="-120"/>
              </a:rPr>
              <a:t>，其中文</a:t>
            </a:r>
            <a:r>
              <a:rPr lang="zh-TW" altLang="en-US" sz="2800" b="1" u="heavy">
                <a:solidFill>
                  <a:srgbClr val="100278"/>
                </a:solidFill>
                <a:uFill>
                  <a:solidFill>
                    <a:srgbClr val="006600"/>
                  </a:solidFill>
                </a:uFill>
                <a:latin typeface="微軟正黑體" panose="020B0604030504040204" pitchFamily="34" charset="-120"/>
                <a:ea typeface="微軟正黑體" panose="020B0604030504040204" pitchFamily="34" charset="-120"/>
              </a:rPr>
              <a:t>譯本</a:t>
            </a:r>
            <a:r>
              <a:rPr lang="zh-TW" altLang="en-US" sz="2800" b="1">
                <a:solidFill>
                  <a:srgbClr val="100278"/>
                </a:solidFill>
                <a:latin typeface="微軟正黑體" panose="020B0604030504040204" pitchFamily="34" charset="-120"/>
                <a:ea typeface="微軟正黑體" panose="020B0604030504040204" pitchFamily="34" charset="-120"/>
              </a:rPr>
              <a:t>之內容</a:t>
            </a:r>
            <a:r>
              <a:rPr lang="zh-TW" altLang="en-US" sz="2800" b="1" u="heavy">
                <a:solidFill>
                  <a:srgbClr val="100278"/>
                </a:solidFill>
                <a:uFill>
                  <a:solidFill>
                    <a:srgbClr val="006600"/>
                  </a:solidFill>
                </a:uFill>
                <a:latin typeface="微軟正黑體" panose="020B0604030504040204" pitchFamily="34" charset="-120"/>
                <a:ea typeface="微軟正黑體" panose="020B0604030504040204" pitchFamily="34" charset="-120"/>
              </a:rPr>
              <a:t>有誤者</a:t>
            </a:r>
            <a:r>
              <a:rPr lang="zh-TW" altLang="en-US" sz="2800" b="1">
                <a:solidFill>
                  <a:srgbClr val="100278"/>
                </a:solidFill>
                <a:latin typeface="微軟正黑體" panose="020B0604030504040204" pitchFamily="34" charset="-120"/>
                <a:ea typeface="微軟正黑體" panose="020B0604030504040204" pitchFamily="34" charset="-120"/>
              </a:rPr>
              <a:t>，</a:t>
            </a:r>
            <a:r>
              <a:rPr lang="zh-TW" altLang="en-US" sz="2800" b="1" u="heavy">
                <a:solidFill>
                  <a:srgbClr val="100278"/>
                </a:solidFill>
                <a:uFill>
                  <a:solidFill>
                    <a:srgbClr val="006600"/>
                  </a:solidFill>
                </a:uFill>
                <a:latin typeface="微軟正黑體" panose="020B0604030504040204" pitchFamily="34" charset="-120"/>
                <a:ea typeface="微軟正黑體" panose="020B0604030504040204" pitchFamily="34" charset="-120"/>
              </a:rPr>
              <a:t>以原文為準</a:t>
            </a:r>
            <a:r>
              <a:rPr lang="zh-TW" altLang="en-US" sz="2800" b="1">
                <a:solidFill>
                  <a:srgbClr val="100278"/>
                </a:solidFill>
                <a:latin typeface="微軟正黑體" panose="020B0604030504040204" pitchFamily="34" charset="-120"/>
                <a:ea typeface="微軟正黑體" panose="020B0604030504040204" pitchFamily="34" charset="-120"/>
              </a:rPr>
              <a:t>。   </a:t>
            </a:r>
          </a:p>
        </p:txBody>
      </p:sp>
      <p:sp>
        <p:nvSpPr>
          <p:cNvPr id="7" name="Rectangle 2"/>
          <p:cNvSpPr txBox="1">
            <a:spLocks noChangeArrowheads="1"/>
          </p:cNvSpPr>
          <p:nvPr/>
        </p:nvSpPr>
        <p:spPr>
          <a:xfrm>
            <a:off x="2915816" y="404664"/>
            <a:ext cx="3168352" cy="540060"/>
          </a:xfrm>
          <a:prstGeom prst="rect">
            <a:avLst/>
          </a:prstGeom>
        </p:spPr>
        <p:txBody>
          <a:bodyPr vert="horz" wrap="square" lIns="91440" tIns="45720" rIns="91440" bIns="45720" numCol="1" anchor="ctr" anchorCtr="0" compatLnSpc="1">
            <a:prstTxWarp prst="textNoShape">
              <a:avLst/>
            </a:prstTxWarp>
            <a:noAutofit/>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b="1" cap="none" smtClean="0">
                <a:solidFill>
                  <a:srgbClr val="7030A0"/>
                </a:solidFill>
                <a:effectLst/>
                <a:latin typeface="微軟正黑體" panose="020B0604030504040204" pitchFamily="34" charset="-120"/>
              </a:rPr>
              <a:t>訂定廠商資格</a:t>
            </a:r>
            <a:endParaRPr kumimoji="0" lang="zh-TW" altLang="en-US" b="1" cap="none">
              <a:solidFill>
                <a:srgbClr val="7030A0"/>
              </a:solidFill>
              <a:effectLst/>
              <a:latin typeface="微軟正黑體" panose="020B0604030504040204" pitchFamily="34" charset="-120"/>
            </a:endParaRPr>
          </a:p>
        </p:txBody>
      </p:sp>
    </p:spTree>
    <p:extLst>
      <p:ext uri="{BB962C8B-B14F-4D97-AF65-F5344CB8AC3E}">
        <p14:creationId xmlns:p14="http://schemas.microsoft.com/office/powerpoint/2010/main" val="130188562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8241332" y="316374"/>
            <a:ext cx="762000" cy="244475"/>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D4F956A1-6E84-4045-ADD7-CC2F61692069}" type="slidenum">
              <a:rPr lang="en-US" altLang="zh-TW" sz="1400" smtClean="0">
                <a:solidFill>
                  <a:srgbClr val="AD1F1F"/>
                </a:solidFill>
                <a:latin typeface="Times New Roman" panose="02020603050405020304" pitchFamily="18" charset="0"/>
              </a:rPr>
              <a:pPr>
                <a:spcBef>
                  <a:spcPct val="0"/>
                </a:spcBef>
                <a:buClrTx/>
                <a:buSzTx/>
                <a:buFontTx/>
                <a:buNone/>
                <a:defRPr/>
              </a:pPr>
              <a:t>72</a:t>
            </a:fld>
            <a:endParaRPr lang="en-US" altLang="zh-TW" sz="1400" smtClean="0">
              <a:solidFill>
                <a:srgbClr val="AD1F1F"/>
              </a:solidFill>
              <a:latin typeface="Times New Roman" panose="02020603050405020304" pitchFamily="18" charset="0"/>
            </a:endParaRPr>
          </a:p>
        </p:txBody>
      </p:sp>
      <p:sp>
        <p:nvSpPr>
          <p:cNvPr id="4" name="Rectangle 2">
            <a:extLst/>
          </p:cNvPr>
          <p:cNvSpPr>
            <a:spLocks noGrp="1" noChangeArrowheads="1"/>
          </p:cNvSpPr>
          <p:nvPr>
            <p:ph type="title"/>
          </p:nvPr>
        </p:nvSpPr>
        <p:spPr>
          <a:xfrm>
            <a:off x="1295636" y="200245"/>
            <a:ext cx="6840760" cy="599505"/>
          </a:xfrm>
          <a:solidFill>
            <a:srgbClr val="000066"/>
          </a:solidFill>
        </p:spPr>
        <p:txBody>
          <a:bodyPr>
            <a:normAutofit/>
          </a:bodyPr>
          <a:lstStyle/>
          <a:p>
            <a:pPr algn="ctr" eaLnBrk="1" hangingPunct="1">
              <a:defRPr/>
            </a:pPr>
            <a:r>
              <a:rPr lang="zh-TW" altLang="en-US" sz="2800" b="1" smtClean="0">
                <a:solidFill>
                  <a:schemeClr val="bg1"/>
                </a:solidFill>
                <a:effectLst/>
                <a:latin typeface="+mj-ea"/>
              </a:rPr>
              <a:t>投標</a:t>
            </a:r>
            <a:r>
              <a:rPr lang="zh-TW" altLang="en-US" sz="2800" b="1">
                <a:solidFill>
                  <a:schemeClr val="bg1"/>
                </a:solidFill>
                <a:effectLst/>
                <a:latin typeface="+mj-ea"/>
              </a:rPr>
              <a:t>廠商資格與特殊或巨額採購認定標準</a:t>
            </a:r>
            <a:endParaRPr lang="zh-TW" altLang="en-US" sz="2800" b="1" dirty="0">
              <a:solidFill>
                <a:schemeClr val="bg1"/>
              </a:solidFill>
              <a:effectLst/>
              <a:latin typeface="+mj-ea"/>
            </a:endParaRPr>
          </a:p>
        </p:txBody>
      </p:sp>
      <p:grpSp>
        <p:nvGrpSpPr>
          <p:cNvPr id="18" name="群組 17"/>
          <p:cNvGrpSpPr/>
          <p:nvPr/>
        </p:nvGrpSpPr>
        <p:grpSpPr>
          <a:xfrm>
            <a:off x="107504" y="908720"/>
            <a:ext cx="9001000" cy="5949280"/>
            <a:chOff x="107504" y="908720"/>
            <a:chExt cx="9001000" cy="5949280"/>
          </a:xfrm>
        </p:grpSpPr>
        <p:sp>
          <p:nvSpPr>
            <p:cNvPr id="3" name="圓角矩形 2"/>
            <p:cNvSpPr/>
            <p:nvPr/>
          </p:nvSpPr>
          <p:spPr>
            <a:xfrm>
              <a:off x="1619672" y="908720"/>
              <a:ext cx="2952328" cy="576064"/>
            </a:xfrm>
            <a:prstGeom prst="round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200" b="1" smtClean="0">
                  <a:solidFill>
                    <a:prstClr val="white"/>
                  </a:solidFill>
                  <a:latin typeface="微軟正黑體" panose="020B0604030504040204" pitchFamily="34" charset="-120"/>
                  <a:cs typeface="Times New Roman" panose="02020603050405020304" pitchFamily="18" charset="0"/>
                </a:rPr>
                <a:t>基本資格</a:t>
              </a:r>
              <a:r>
                <a:rPr lang="en-US" altLang="zh-TW" sz="2200" b="1" smtClean="0">
                  <a:solidFill>
                    <a:srgbClr val="FFFF00"/>
                  </a:solidFill>
                  <a:latin typeface="微軟正黑體" panose="020B0604030504040204" pitchFamily="34" charset="-120"/>
                  <a:cs typeface="Times New Roman" panose="02020603050405020304" pitchFamily="18" charset="0"/>
                </a:rPr>
                <a:t>(</a:t>
              </a:r>
              <a:r>
                <a:rPr lang="zh-TW" altLang="en-US" sz="2200" b="1" smtClean="0">
                  <a:solidFill>
                    <a:srgbClr val="FFFF00"/>
                  </a:solidFill>
                  <a:latin typeface="微軟正黑體" panose="020B0604030504040204" pitchFamily="34" charset="-120"/>
                  <a:cs typeface="Times New Roman" panose="02020603050405020304" pitchFamily="18" charset="0"/>
                </a:rPr>
                <a:t>第</a:t>
              </a:r>
              <a:r>
                <a:rPr lang="en-US" altLang="zh-TW" sz="2200" b="1" smtClean="0">
                  <a:solidFill>
                    <a:srgbClr val="FFFF00"/>
                  </a:solidFill>
                  <a:latin typeface="微軟正黑體" panose="020B0604030504040204" pitchFamily="34" charset="-120"/>
                  <a:cs typeface="Times New Roman" panose="02020603050405020304" pitchFamily="18" charset="0"/>
                </a:rPr>
                <a:t>2</a:t>
              </a:r>
              <a:r>
                <a:rPr lang="zh-TW" altLang="en-US" sz="2200" b="1" smtClean="0">
                  <a:solidFill>
                    <a:srgbClr val="FFFF00"/>
                  </a:solidFill>
                  <a:latin typeface="微軟正黑體" panose="020B0604030504040204" pitchFamily="34" charset="-120"/>
                  <a:cs typeface="Times New Roman" panose="02020603050405020304" pitchFamily="18" charset="0"/>
                </a:rPr>
                <a:t>條</a:t>
              </a:r>
              <a:r>
                <a:rPr lang="en-US" altLang="zh-TW" sz="2200" b="1" smtClean="0">
                  <a:solidFill>
                    <a:srgbClr val="FFFF00"/>
                  </a:solidFill>
                  <a:latin typeface="微軟正黑體" panose="020B0604030504040204" pitchFamily="34" charset="-120"/>
                  <a:cs typeface="Times New Roman" panose="02020603050405020304" pitchFamily="18" charset="0"/>
                </a:rPr>
                <a:t>)</a:t>
              </a:r>
              <a:endParaRPr lang="zh-TW" altLang="en-US" sz="2200" b="1">
                <a:solidFill>
                  <a:srgbClr val="FFFF00"/>
                </a:solidFill>
                <a:latin typeface="微軟正黑體" panose="020B0604030504040204" pitchFamily="34" charset="-120"/>
                <a:cs typeface="Times New Roman" panose="02020603050405020304" pitchFamily="18" charset="0"/>
              </a:endParaRPr>
            </a:p>
          </p:txBody>
        </p:sp>
        <p:cxnSp>
          <p:nvCxnSpPr>
            <p:cNvPr id="10" name="直線單箭頭接點 9"/>
            <p:cNvCxnSpPr>
              <a:stCxn id="3" idx="2"/>
            </p:cNvCxnSpPr>
            <p:nvPr/>
          </p:nvCxnSpPr>
          <p:spPr>
            <a:xfrm>
              <a:off x="3095836" y="1484784"/>
              <a:ext cx="0" cy="288032"/>
            </a:xfrm>
            <a:prstGeom prst="straightConnector1">
              <a:avLst/>
            </a:prstGeom>
            <a:ln w="57150">
              <a:solidFill>
                <a:srgbClr val="000066"/>
              </a:solidFill>
              <a:tailEnd type="triangle"/>
            </a:ln>
          </p:spPr>
          <p:style>
            <a:lnRef idx="1">
              <a:schemeClr val="accent1"/>
            </a:lnRef>
            <a:fillRef idx="0">
              <a:schemeClr val="accent1"/>
            </a:fillRef>
            <a:effectRef idx="0">
              <a:schemeClr val="accent1"/>
            </a:effectRef>
            <a:fontRef idx="minor">
              <a:schemeClr val="tx1"/>
            </a:fontRef>
          </p:style>
        </p:cxnSp>
        <p:sp>
          <p:nvSpPr>
            <p:cNvPr id="12" name="圓角矩形 11"/>
            <p:cNvSpPr/>
            <p:nvPr/>
          </p:nvSpPr>
          <p:spPr>
            <a:xfrm>
              <a:off x="107504" y="2067464"/>
              <a:ext cx="2952328" cy="804245"/>
            </a:xfrm>
            <a:prstGeom prst="round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zh-TW" altLang="en-US" sz="2200" b="1">
                  <a:solidFill>
                    <a:prstClr val="white"/>
                  </a:solidFill>
                  <a:latin typeface="微軟正黑體" panose="020B0604030504040204" pitchFamily="34" charset="-120"/>
                  <a:cs typeface="Times New Roman" panose="02020603050405020304" pitchFamily="18" charset="0"/>
                </a:rPr>
                <a:t>與提供招標標的</a:t>
              </a:r>
              <a:r>
                <a:rPr lang="zh-TW" altLang="en-US" sz="2200" b="1" smtClean="0">
                  <a:solidFill>
                    <a:prstClr val="white"/>
                  </a:solidFill>
                  <a:latin typeface="微軟正黑體" panose="020B0604030504040204" pitchFamily="34" charset="-120"/>
                  <a:cs typeface="Times New Roman" panose="02020603050405020304" pitchFamily="18" charset="0"/>
                </a:rPr>
                <a:t>有關</a:t>
              </a:r>
              <a:endParaRPr lang="en-US" altLang="zh-TW" sz="2200" b="1" smtClean="0">
                <a:solidFill>
                  <a:prstClr val="white"/>
                </a:solidFill>
                <a:latin typeface="微軟正黑體" panose="020B0604030504040204" pitchFamily="34" charset="-120"/>
                <a:cs typeface="Times New Roman" panose="02020603050405020304" pitchFamily="18" charset="0"/>
              </a:endParaRPr>
            </a:p>
            <a:p>
              <a:pPr algn="ctr">
                <a:lnSpc>
                  <a:spcPts val="2500"/>
                </a:lnSpc>
              </a:pPr>
              <a:r>
                <a:rPr lang="en-US" altLang="zh-TW" sz="2200" b="1" smtClean="0">
                  <a:solidFill>
                    <a:srgbClr val="FFFF00"/>
                  </a:solidFill>
                  <a:latin typeface="微軟正黑體" panose="020B0604030504040204" pitchFamily="34" charset="-120"/>
                  <a:cs typeface="Times New Roman" panose="02020603050405020304" pitchFamily="18" charset="0"/>
                </a:rPr>
                <a:t>(</a:t>
              </a:r>
              <a:r>
                <a:rPr lang="zh-TW" altLang="en-US" sz="2200" b="1" smtClean="0">
                  <a:solidFill>
                    <a:srgbClr val="FFC000"/>
                  </a:solidFill>
                  <a:latin typeface="微軟正黑體" panose="020B0604030504040204" pitchFamily="34" charset="-120"/>
                  <a:cs typeface="Times New Roman" panose="02020603050405020304" pitchFamily="18" charset="0"/>
                </a:rPr>
                <a:t>第</a:t>
              </a:r>
              <a:r>
                <a:rPr lang="en-US" altLang="zh-TW" sz="2200" b="1" smtClean="0">
                  <a:solidFill>
                    <a:srgbClr val="FFC000"/>
                  </a:solidFill>
                  <a:latin typeface="微軟正黑體" panose="020B0604030504040204" pitchFamily="34" charset="-120"/>
                  <a:cs typeface="Times New Roman" panose="02020603050405020304" pitchFamily="18" charset="0"/>
                </a:rPr>
                <a:t>3</a:t>
              </a:r>
              <a:r>
                <a:rPr lang="zh-TW" altLang="en-US" sz="2200" b="1" smtClean="0">
                  <a:solidFill>
                    <a:srgbClr val="FFC000"/>
                  </a:solidFill>
                  <a:latin typeface="微軟正黑體" panose="020B0604030504040204" pitchFamily="34" charset="-120"/>
                  <a:cs typeface="Times New Roman" panose="02020603050405020304" pitchFamily="18" charset="0"/>
                </a:rPr>
                <a:t>條，</a:t>
              </a:r>
              <a:r>
                <a:rPr lang="zh-TW" altLang="en-US" sz="2200" b="1" u="sng" smtClean="0">
                  <a:solidFill>
                    <a:srgbClr val="FFC000"/>
                  </a:solidFill>
                  <a:latin typeface="微軟正黑體" panose="020B0604030504040204" pitchFamily="34" charset="-120"/>
                  <a:cs typeface="Times New Roman" panose="02020603050405020304" pitchFamily="18" charset="0"/>
                </a:rPr>
                <a:t>得擇定</a:t>
              </a:r>
              <a:r>
                <a:rPr lang="en-US" altLang="zh-TW" sz="2200" b="1" smtClean="0">
                  <a:solidFill>
                    <a:srgbClr val="FFFF00"/>
                  </a:solidFill>
                  <a:latin typeface="微軟正黑體" panose="020B0604030504040204" pitchFamily="34" charset="-120"/>
                  <a:cs typeface="Times New Roman" panose="02020603050405020304" pitchFamily="18" charset="0"/>
                </a:rPr>
                <a:t>)</a:t>
              </a:r>
              <a:endParaRPr lang="zh-TW" altLang="en-US" sz="2200" b="1">
                <a:solidFill>
                  <a:srgbClr val="FFFF00"/>
                </a:solidFill>
                <a:latin typeface="微軟正黑體" panose="020B0604030504040204" pitchFamily="34" charset="-120"/>
                <a:cs typeface="Times New Roman" panose="02020603050405020304" pitchFamily="18" charset="0"/>
              </a:endParaRPr>
            </a:p>
          </p:txBody>
        </p:sp>
        <p:sp>
          <p:nvSpPr>
            <p:cNvPr id="13" name="圓角矩形 12"/>
            <p:cNvSpPr/>
            <p:nvPr/>
          </p:nvSpPr>
          <p:spPr>
            <a:xfrm>
              <a:off x="3203848" y="2060848"/>
              <a:ext cx="2952328" cy="791441"/>
            </a:xfrm>
            <a:prstGeom prst="round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500"/>
                </a:lnSpc>
              </a:pPr>
              <a:r>
                <a:rPr lang="zh-TW" altLang="en-US" sz="2200" b="1">
                  <a:solidFill>
                    <a:prstClr val="white"/>
                  </a:solidFill>
                  <a:latin typeface="微軟正黑體" panose="020B0604030504040204" pitchFamily="34" charset="-120"/>
                  <a:cs typeface="Times New Roman" panose="02020603050405020304" pitchFamily="18" charset="0"/>
                </a:rPr>
                <a:t>與履約能力</a:t>
              </a:r>
              <a:r>
                <a:rPr lang="zh-TW" altLang="en-US" sz="2200" b="1" smtClean="0">
                  <a:solidFill>
                    <a:prstClr val="white"/>
                  </a:solidFill>
                  <a:latin typeface="微軟正黑體" panose="020B0604030504040204" pitchFamily="34" charset="-120"/>
                  <a:cs typeface="Times New Roman" panose="02020603050405020304" pitchFamily="18" charset="0"/>
                </a:rPr>
                <a:t>有關</a:t>
              </a:r>
              <a:endParaRPr lang="en-US" altLang="zh-TW" sz="2200" b="1" smtClean="0">
                <a:solidFill>
                  <a:prstClr val="white"/>
                </a:solidFill>
                <a:latin typeface="微軟正黑體" panose="020B0604030504040204" pitchFamily="34" charset="-120"/>
                <a:cs typeface="Times New Roman" panose="02020603050405020304" pitchFamily="18" charset="0"/>
              </a:endParaRPr>
            </a:p>
            <a:p>
              <a:pPr algn="ctr">
                <a:lnSpc>
                  <a:spcPts val="2500"/>
                </a:lnSpc>
              </a:pPr>
              <a:r>
                <a:rPr lang="en-US" altLang="zh-TW" sz="2200" b="1" smtClean="0">
                  <a:solidFill>
                    <a:srgbClr val="FFFF00"/>
                  </a:solidFill>
                  <a:latin typeface="微軟正黑體" panose="020B0604030504040204" pitchFamily="34" charset="-120"/>
                  <a:cs typeface="Times New Roman" panose="02020603050405020304" pitchFamily="18" charset="0"/>
                </a:rPr>
                <a:t>(</a:t>
              </a:r>
              <a:r>
                <a:rPr lang="zh-TW" altLang="en-US" sz="2200" b="1" smtClean="0">
                  <a:solidFill>
                    <a:srgbClr val="FFC000"/>
                  </a:solidFill>
                  <a:latin typeface="微軟正黑體" panose="020B0604030504040204" pitchFamily="34" charset="-120"/>
                  <a:cs typeface="Times New Roman" panose="02020603050405020304" pitchFamily="18" charset="0"/>
                </a:rPr>
                <a:t>第</a:t>
              </a:r>
              <a:r>
                <a:rPr lang="en-US" altLang="zh-TW" sz="2200" b="1" smtClean="0">
                  <a:solidFill>
                    <a:srgbClr val="FFC000"/>
                  </a:solidFill>
                  <a:latin typeface="微軟正黑體" panose="020B0604030504040204" pitchFamily="34" charset="-120"/>
                  <a:cs typeface="Times New Roman" panose="02020603050405020304" pitchFamily="18" charset="0"/>
                </a:rPr>
                <a:t>4</a:t>
              </a:r>
              <a:r>
                <a:rPr lang="zh-TW" altLang="en-US" sz="2200" b="1" smtClean="0">
                  <a:solidFill>
                    <a:srgbClr val="FFC000"/>
                  </a:solidFill>
                  <a:latin typeface="微軟正黑體" panose="020B0604030504040204" pitchFamily="34" charset="-120"/>
                  <a:cs typeface="Times New Roman" panose="02020603050405020304" pitchFamily="18" charset="0"/>
                </a:rPr>
                <a:t>條</a:t>
              </a:r>
              <a:r>
                <a:rPr lang="zh-TW" altLang="en-US" sz="2200" b="1">
                  <a:solidFill>
                    <a:srgbClr val="FFC000"/>
                  </a:solidFill>
                  <a:latin typeface="微軟正黑體" panose="020B0604030504040204" pitchFamily="34" charset="-120"/>
                  <a:cs typeface="Times New Roman" panose="02020603050405020304" pitchFamily="18" charset="0"/>
                </a:rPr>
                <a:t>，</a:t>
              </a:r>
              <a:r>
                <a:rPr lang="zh-TW" altLang="en-US" sz="2200" b="1" u="sng">
                  <a:solidFill>
                    <a:srgbClr val="FFC000"/>
                  </a:solidFill>
                  <a:latin typeface="微軟正黑體" panose="020B0604030504040204" pitchFamily="34" charset="-120"/>
                  <a:cs typeface="Times New Roman" panose="02020603050405020304" pitchFamily="18" charset="0"/>
                </a:rPr>
                <a:t>得擇定</a:t>
              </a:r>
              <a:r>
                <a:rPr lang="en-US" altLang="zh-TW" sz="2200" b="1" smtClean="0">
                  <a:solidFill>
                    <a:srgbClr val="FFFF00"/>
                  </a:solidFill>
                  <a:latin typeface="微軟正黑體" panose="020B0604030504040204" pitchFamily="34" charset="-120"/>
                  <a:cs typeface="Times New Roman" panose="02020603050405020304" pitchFamily="18" charset="0"/>
                </a:rPr>
                <a:t>)</a:t>
              </a:r>
              <a:endParaRPr lang="zh-TW" altLang="en-US" sz="2200" b="1">
                <a:solidFill>
                  <a:srgbClr val="FFFF00"/>
                </a:solidFill>
                <a:latin typeface="微軟正黑體" panose="020B0604030504040204" pitchFamily="34" charset="-120"/>
                <a:cs typeface="Times New Roman" panose="02020603050405020304" pitchFamily="18" charset="0"/>
              </a:endParaRPr>
            </a:p>
          </p:txBody>
        </p:sp>
        <p:cxnSp>
          <p:nvCxnSpPr>
            <p:cNvPr id="15" name="直線接點 14"/>
            <p:cNvCxnSpPr/>
            <p:nvPr/>
          </p:nvCxnSpPr>
          <p:spPr>
            <a:xfrm>
              <a:off x="1619672" y="1772816"/>
              <a:ext cx="3096344" cy="0"/>
            </a:xfrm>
            <a:prstGeom prst="line">
              <a:avLst/>
            </a:prstGeom>
            <a:ln w="57150">
              <a:solidFill>
                <a:srgbClr val="000066"/>
              </a:solidFill>
            </a:ln>
          </p:spPr>
          <p:style>
            <a:lnRef idx="1">
              <a:schemeClr val="accent1"/>
            </a:lnRef>
            <a:fillRef idx="0">
              <a:schemeClr val="accent1"/>
            </a:fillRef>
            <a:effectRef idx="0">
              <a:schemeClr val="accent1"/>
            </a:effectRef>
            <a:fontRef idx="minor">
              <a:schemeClr val="tx1"/>
            </a:fontRef>
          </p:style>
        </p:cxnSp>
        <p:cxnSp>
          <p:nvCxnSpPr>
            <p:cNvPr id="16" name="直線單箭頭接點 15"/>
            <p:cNvCxnSpPr/>
            <p:nvPr/>
          </p:nvCxnSpPr>
          <p:spPr>
            <a:xfrm>
              <a:off x="1619672" y="1772816"/>
              <a:ext cx="0" cy="288032"/>
            </a:xfrm>
            <a:prstGeom prst="straightConnector1">
              <a:avLst/>
            </a:prstGeom>
            <a:ln w="57150">
              <a:solidFill>
                <a:srgbClr val="00006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a:off x="4716016" y="1772816"/>
              <a:ext cx="0" cy="288032"/>
            </a:xfrm>
            <a:prstGeom prst="straightConnector1">
              <a:avLst/>
            </a:prstGeom>
            <a:ln w="57150">
              <a:solidFill>
                <a:srgbClr val="000066"/>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395536" y="2852936"/>
              <a:ext cx="0" cy="2225702"/>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683568" y="2900633"/>
              <a:ext cx="2376264" cy="792088"/>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600"/>
                </a:lnSpc>
              </a:pPr>
              <a:r>
                <a:rPr lang="zh-TW" altLang="en-US" sz="2000" b="1">
                  <a:solidFill>
                    <a:prstClr val="white"/>
                  </a:solidFill>
                  <a:latin typeface="微軟正黑體" panose="020B0604030504040204" pitchFamily="34" charset="-120"/>
                </a:rPr>
                <a:t>廠商登記或設立之證明</a:t>
              </a:r>
            </a:p>
          </p:txBody>
        </p:sp>
        <p:cxnSp>
          <p:nvCxnSpPr>
            <p:cNvPr id="49" name="直線接點 48"/>
            <p:cNvCxnSpPr/>
            <p:nvPr/>
          </p:nvCxnSpPr>
          <p:spPr>
            <a:xfrm>
              <a:off x="378183" y="3356992"/>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0" name="矩形 49"/>
            <p:cNvSpPr/>
            <p:nvPr/>
          </p:nvSpPr>
          <p:spPr>
            <a:xfrm>
              <a:off x="683568" y="3789040"/>
              <a:ext cx="2376264" cy="792088"/>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600"/>
                </a:lnSpc>
              </a:pPr>
              <a:r>
                <a:rPr lang="zh-TW" altLang="en-US" sz="2000" b="1">
                  <a:solidFill>
                    <a:prstClr val="white"/>
                  </a:solidFill>
                  <a:latin typeface="微軟正黑體" panose="020B0604030504040204" pitchFamily="34" charset="-120"/>
                </a:rPr>
                <a:t>廠商納稅之</a:t>
              </a:r>
              <a:r>
                <a:rPr lang="zh-TW" altLang="en-US" sz="2000" b="1" smtClean="0">
                  <a:solidFill>
                    <a:prstClr val="white"/>
                  </a:solidFill>
                  <a:latin typeface="微軟正黑體" panose="020B0604030504040204" pitchFamily="34" charset="-120"/>
                </a:rPr>
                <a:t>證明</a:t>
              </a:r>
              <a:r>
                <a:rPr lang="en-US" altLang="zh-TW" sz="2000" b="1" smtClean="0">
                  <a:solidFill>
                    <a:prstClr val="white"/>
                  </a:solidFill>
                  <a:latin typeface="微軟正黑體" panose="020B0604030504040204" pitchFamily="34" charset="-120"/>
                </a:rPr>
                <a:t>(</a:t>
              </a:r>
              <a:r>
                <a:rPr lang="zh-TW" altLang="en-US" sz="2000" b="1" smtClean="0">
                  <a:solidFill>
                    <a:prstClr val="white"/>
                  </a:solidFill>
                  <a:latin typeface="微軟正黑體" panose="020B0604030504040204" pitchFamily="34" charset="-120"/>
                </a:rPr>
                <a:t>營業稅</a:t>
              </a:r>
              <a:r>
                <a:rPr lang="zh-TW" altLang="en-US" sz="2000" b="1">
                  <a:solidFill>
                    <a:prstClr val="white"/>
                  </a:solidFill>
                  <a:latin typeface="微軟正黑體" panose="020B0604030504040204" pitchFamily="34" charset="-120"/>
                </a:rPr>
                <a:t>或</a:t>
              </a:r>
              <a:r>
                <a:rPr lang="zh-TW" altLang="en-US" sz="2000" b="1" smtClean="0">
                  <a:solidFill>
                    <a:prstClr val="white"/>
                  </a:solidFill>
                  <a:latin typeface="微軟正黑體" panose="020B0604030504040204" pitchFamily="34" charset="-120"/>
                </a:rPr>
                <a:t>所得稅</a:t>
              </a:r>
              <a:r>
                <a:rPr lang="en-US" altLang="zh-TW" sz="2000" b="1" smtClean="0">
                  <a:solidFill>
                    <a:prstClr val="white"/>
                  </a:solidFill>
                  <a:latin typeface="微軟正黑體" panose="020B0604030504040204" pitchFamily="34" charset="-120"/>
                </a:rPr>
                <a:t>)</a:t>
              </a:r>
              <a:endParaRPr lang="zh-TW" altLang="en-US" sz="2000" b="1">
                <a:solidFill>
                  <a:prstClr val="white"/>
                </a:solidFill>
                <a:latin typeface="微軟正黑體" panose="020B0604030504040204" pitchFamily="34" charset="-120"/>
              </a:endParaRPr>
            </a:p>
          </p:txBody>
        </p:sp>
        <p:cxnSp>
          <p:nvCxnSpPr>
            <p:cNvPr id="51" name="直線接點 50"/>
            <p:cNvCxnSpPr/>
            <p:nvPr/>
          </p:nvCxnSpPr>
          <p:spPr>
            <a:xfrm>
              <a:off x="378183" y="4221088"/>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2" name="矩形 51"/>
            <p:cNvSpPr/>
            <p:nvPr/>
          </p:nvSpPr>
          <p:spPr>
            <a:xfrm>
              <a:off x="683568" y="4653136"/>
              <a:ext cx="2376264" cy="839785"/>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600"/>
                </a:lnSpc>
              </a:pPr>
              <a:r>
                <a:rPr lang="zh-TW" altLang="en-US" sz="2000" b="1">
                  <a:solidFill>
                    <a:prstClr val="white"/>
                  </a:solidFill>
                  <a:latin typeface="微軟正黑體" panose="020B0604030504040204" pitchFamily="34" charset="-120"/>
                </a:rPr>
                <a:t>加入工業或商業團體之</a:t>
              </a:r>
              <a:r>
                <a:rPr lang="zh-TW" altLang="en-US" sz="2000" b="1" smtClean="0">
                  <a:solidFill>
                    <a:prstClr val="white"/>
                  </a:solidFill>
                  <a:latin typeface="微軟正黑體" panose="020B0604030504040204" pitchFamily="34" charset="-120"/>
                </a:rPr>
                <a:t>證明</a:t>
              </a:r>
              <a:r>
                <a:rPr lang="en-US" altLang="zh-TW" sz="2000" b="1" smtClean="0">
                  <a:solidFill>
                    <a:prstClr val="white"/>
                  </a:solidFill>
                  <a:latin typeface="微軟正黑體" panose="020B0604030504040204" pitchFamily="34" charset="-120"/>
                </a:rPr>
                <a:t>(</a:t>
              </a:r>
              <a:r>
                <a:rPr lang="zh-TW" altLang="en-US" sz="2000" b="1" smtClean="0">
                  <a:solidFill>
                    <a:prstClr val="white"/>
                  </a:solidFill>
                  <a:latin typeface="微軟正黑體" panose="020B0604030504040204" pitchFamily="34" charset="-120"/>
                </a:rPr>
                <a:t>會員證</a:t>
              </a:r>
              <a:r>
                <a:rPr lang="en-US" altLang="zh-TW" sz="2000" b="1" smtClean="0">
                  <a:solidFill>
                    <a:prstClr val="white"/>
                  </a:solidFill>
                  <a:latin typeface="微軟正黑體" panose="020B0604030504040204" pitchFamily="34" charset="-120"/>
                </a:rPr>
                <a:t>)</a:t>
              </a:r>
              <a:endParaRPr lang="zh-TW" altLang="en-US" sz="2000" b="1">
                <a:solidFill>
                  <a:prstClr val="white"/>
                </a:solidFill>
                <a:latin typeface="微軟正黑體" panose="020B0604030504040204" pitchFamily="34" charset="-120"/>
              </a:endParaRPr>
            </a:p>
          </p:txBody>
        </p:sp>
        <p:cxnSp>
          <p:nvCxnSpPr>
            <p:cNvPr id="53" name="直線接點 52"/>
            <p:cNvCxnSpPr/>
            <p:nvPr/>
          </p:nvCxnSpPr>
          <p:spPr>
            <a:xfrm>
              <a:off x="378183" y="5085184"/>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a:off x="3347864" y="2804592"/>
              <a:ext cx="0" cy="379276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5" name="矩形 54"/>
            <p:cNvSpPr/>
            <p:nvPr/>
          </p:nvSpPr>
          <p:spPr>
            <a:xfrm>
              <a:off x="3635896" y="2924297"/>
              <a:ext cx="2520280" cy="600375"/>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700" b="1">
                  <a:solidFill>
                    <a:prstClr val="white"/>
                  </a:solidFill>
                  <a:latin typeface="微軟正黑體" panose="020B0604030504040204" pitchFamily="34" charset="-120"/>
                </a:rPr>
                <a:t>廠商具有製造、供應或承做能力之證明</a:t>
              </a:r>
            </a:p>
          </p:txBody>
        </p:sp>
        <p:cxnSp>
          <p:nvCxnSpPr>
            <p:cNvPr id="56" name="直線接點 55"/>
            <p:cNvCxnSpPr/>
            <p:nvPr/>
          </p:nvCxnSpPr>
          <p:spPr>
            <a:xfrm>
              <a:off x="3330511" y="3356345"/>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7" name="矩形 56"/>
            <p:cNvSpPr/>
            <p:nvPr/>
          </p:nvSpPr>
          <p:spPr>
            <a:xfrm>
              <a:off x="3635896" y="3573016"/>
              <a:ext cx="2520280" cy="648073"/>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700" b="1">
                  <a:solidFill>
                    <a:prstClr val="white"/>
                  </a:solidFill>
                  <a:latin typeface="微軟正黑體" panose="020B0604030504040204" pitchFamily="34" charset="-120"/>
                </a:rPr>
                <a:t>廠商具有如期履約能力之證明</a:t>
              </a:r>
            </a:p>
          </p:txBody>
        </p:sp>
        <p:cxnSp>
          <p:nvCxnSpPr>
            <p:cNvPr id="58" name="直線接點 57"/>
            <p:cNvCxnSpPr/>
            <p:nvPr/>
          </p:nvCxnSpPr>
          <p:spPr>
            <a:xfrm>
              <a:off x="3330511" y="3933058"/>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59" name="矩形 58"/>
            <p:cNvSpPr/>
            <p:nvPr/>
          </p:nvSpPr>
          <p:spPr>
            <a:xfrm>
              <a:off x="3635896" y="4293095"/>
              <a:ext cx="2520280" cy="720081"/>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700" b="1" spc="-100">
                  <a:solidFill>
                    <a:prstClr val="white"/>
                  </a:solidFill>
                  <a:latin typeface="微軟正黑體" panose="020B0604030504040204" pitchFamily="34" charset="-120"/>
                </a:rPr>
                <a:t>廠商或其受雇人、從業人員具有專門技能之證明</a:t>
              </a:r>
            </a:p>
          </p:txBody>
        </p:sp>
        <p:cxnSp>
          <p:nvCxnSpPr>
            <p:cNvPr id="60" name="直線接點 59"/>
            <p:cNvCxnSpPr/>
            <p:nvPr/>
          </p:nvCxnSpPr>
          <p:spPr>
            <a:xfrm>
              <a:off x="3330511" y="4653135"/>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62" name="矩形 61"/>
            <p:cNvSpPr/>
            <p:nvPr/>
          </p:nvSpPr>
          <p:spPr>
            <a:xfrm>
              <a:off x="3635896" y="5085183"/>
              <a:ext cx="2520280" cy="648069"/>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700" b="1" spc="-100">
                  <a:solidFill>
                    <a:prstClr val="white"/>
                  </a:solidFill>
                  <a:latin typeface="微軟正黑體" panose="020B0604030504040204" pitchFamily="34" charset="-120"/>
                </a:rPr>
                <a:t>廠商具有維修、維護或售後服務能力之證明</a:t>
              </a:r>
            </a:p>
          </p:txBody>
        </p:sp>
        <p:cxnSp>
          <p:nvCxnSpPr>
            <p:cNvPr id="65" name="直線接點 64"/>
            <p:cNvCxnSpPr/>
            <p:nvPr/>
          </p:nvCxnSpPr>
          <p:spPr>
            <a:xfrm>
              <a:off x="3347864" y="5445224"/>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66" name="矩形 65"/>
            <p:cNvSpPr/>
            <p:nvPr/>
          </p:nvSpPr>
          <p:spPr>
            <a:xfrm>
              <a:off x="3635896" y="5805264"/>
              <a:ext cx="2520280" cy="408384"/>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700" b="1" spc="-100">
                  <a:solidFill>
                    <a:prstClr val="white"/>
                  </a:solidFill>
                  <a:latin typeface="微軟正黑體" panose="020B0604030504040204" pitchFamily="34" charset="-120"/>
                </a:rPr>
                <a:t>廠商信用之證明</a:t>
              </a:r>
            </a:p>
          </p:txBody>
        </p:sp>
        <p:cxnSp>
          <p:nvCxnSpPr>
            <p:cNvPr id="67" name="直線接點 66"/>
            <p:cNvCxnSpPr/>
            <p:nvPr/>
          </p:nvCxnSpPr>
          <p:spPr>
            <a:xfrm>
              <a:off x="3347864" y="6021287"/>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69" name="圓角矩形 68"/>
            <p:cNvSpPr/>
            <p:nvPr/>
          </p:nvSpPr>
          <p:spPr>
            <a:xfrm>
              <a:off x="6156176" y="980728"/>
              <a:ext cx="2952328" cy="1523690"/>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300"/>
                </a:lnSpc>
              </a:pPr>
              <a:r>
                <a:rPr lang="zh-TW" altLang="en-US" sz="2200" b="1" smtClean="0">
                  <a:solidFill>
                    <a:prstClr val="black"/>
                  </a:solidFill>
                  <a:latin typeface="微軟正黑體" panose="020B0604030504040204" pitchFamily="34" charset="-120"/>
                  <a:cs typeface="Times New Roman" panose="02020603050405020304" pitchFamily="18" charset="0"/>
                </a:rPr>
                <a:t>特定資格</a:t>
              </a:r>
              <a:r>
                <a:rPr lang="en-US" altLang="zh-TW" sz="2000" b="1" smtClean="0">
                  <a:solidFill>
                    <a:prstClr val="black"/>
                  </a:solidFill>
                  <a:latin typeface="微軟正黑體" panose="020B0604030504040204" pitchFamily="34" charset="-120"/>
                  <a:cs typeface="Times New Roman" panose="02020603050405020304" pitchFamily="18" charset="0"/>
                </a:rPr>
                <a:t>(</a:t>
              </a:r>
              <a:r>
                <a:rPr lang="zh-TW" altLang="en-US" sz="2000" b="1" smtClean="0">
                  <a:solidFill>
                    <a:srgbClr val="006600"/>
                  </a:solidFill>
                  <a:latin typeface="微軟正黑體" panose="020B0604030504040204" pitchFamily="34" charset="-120"/>
                  <a:cs typeface="Times New Roman" panose="02020603050405020304" pitchFamily="18" charset="0"/>
                </a:rPr>
                <a:t>第</a:t>
              </a:r>
              <a:r>
                <a:rPr lang="en-US" altLang="zh-TW" sz="2000" b="1" smtClean="0">
                  <a:solidFill>
                    <a:srgbClr val="006600"/>
                  </a:solidFill>
                  <a:latin typeface="微軟正黑體" panose="020B0604030504040204" pitchFamily="34" charset="-120"/>
                  <a:cs typeface="Times New Roman" panose="02020603050405020304" pitchFamily="18" charset="0"/>
                </a:rPr>
                <a:t>5</a:t>
              </a:r>
              <a:r>
                <a:rPr lang="zh-TW" altLang="en-US" sz="2000" b="1" smtClean="0">
                  <a:solidFill>
                    <a:srgbClr val="006600"/>
                  </a:solidFill>
                  <a:latin typeface="微軟正黑體" panose="020B0604030504040204" pitchFamily="34" charset="-120"/>
                  <a:cs typeface="Times New Roman" panose="02020603050405020304" pitchFamily="18" charset="0"/>
                </a:rPr>
                <a:t>條，</a:t>
              </a:r>
              <a:r>
                <a:rPr lang="zh-TW" altLang="en-US" sz="2000" b="1" u="sng" smtClean="0">
                  <a:solidFill>
                    <a:srgbClr val="006600"/>
                  </a:solidFill>
                  <a:latin typeface="微軟正黑體" panose="020B0604030504040204" pitchFamily="34" charset="-120"/>
                  <a:cs typeface="Times New Roman" panose="02020603050405020304" pitchFamily="18" charset="0"/>
                </a:rPr>
                <a:t>得擇定</a:t>
              </a:r>
              <a:r>
                <a:rPr lang="zh-TW" altLang="en-US" sz="2000" b="1" smtClean="0">
                  <a:solidFill>
                    <a:srgbClr val="006600"/>
                  </a:solidFill>
                  <a:latin typeface="微軟正黑體" panose="020B0604030504040204" pitchFamily="34" charset="-120"/>
                  <a:cs typeface="Times New Roman" panose="02020603050405020304" pitchFamily="18" charset="0"/>
                </a:rPr>
                <a:t>。第</a:t>
              </a:r>
              <a:r>
                <a:rPr lang="en-US" altLang="zh-TW" sz="2000" b="1" smtClean="0">
                  <a:solidFill>
                    <a:srgbClr val="006600"/>
                  </a:solidFill>
                  <a:latin typeface="微軟正黑體" panose="020B0604030504040204" pitchFamily="34" charset="-120"/>
                  <a:cs typeface="Times New Roman" panose="02020603050405020304" pitchFamily="18" charset="0"/>
                </a:rPr>
                <a:t>13</a:t>
              </a:r>
              <a:r>
                <a:rPr lang="zh-TW" altLang="en-US" sz="2000" b="1">
                  <a:solidFill>
                    <a:srgbClr val="006600"/>
                  </a:solidFill>
                  <a:latin typeface="微軟正黑體" panose="020B0604030504040204" pitchFamily="34" charset="-120"/>
                  <a:cs typeface="Times New Roman" panose="02020603050405020304" pitchFamily="18" charset="0"/>
                </a:rPr>
                <a:t>條：應先評估可能符合特定資格之廠商家數，並檢討有無不當限制</a:t>
              </a:r>
              <a:r>
                <a:rPr lang="zh-TW" altLang="en-US" sz="2000" b="1" smtClean="0">
                  <a:solidFill>
                    <a:srgbClr val="006600"/>
                  </a:solidFill>
                  <a:latin typeface="微軟正黑體" panose="020B0604030504040204" pitchFamily="34" charset="-120"/>
                  <a:cs typeface="Times New Roman" panose="02020603050405020304" pitchFamily="18" charset="0"/>
                </a:rPr>
                <a:t>競爭。</a:t>
              </a:r>
              <a:r>
                <a:rPr lang="en-US" altLang="zh-TW" sz="2000" b="1" smtClean="0">
                  <a:solidFill>
                    <a:prstClr val="black"/>
                  </a:solidFill>
                  <a:latin typeface="微軟正黑體" panose="020B0604030504040204" pitchFamily="34" charset="-120"/>
                  <a:cs typeface="Times New Roman" panose="02020603050405020304" pitchFamily="18" charset="0"/>
                </a:rPr>
                <a:t>)</a:t>
              </a:r>
              <a:endParaRPr lang="zh-TW" altLang="en-US" sz="2000" b="1">
                <a:solidFill>
                  <a:prstClr val="black"/>
                </a:solidFill>
                <a:latin typeface="微軟正黑體" panose="020B0604030504040204" pitchFamily="34" charset="-120"/>
                <a:cs typeface="Times New Roman" panose="02020603050405020304" pitchFamily="18" charset="0"/>
              </a:endParaRPr>
            </a:p>
          </p:txBody>
        </p:sp>
        <p:cxnSp>
          <p:nvCxnSpPr>
            <p:cNvPr id="70" name="直線接點 69"/>
            <p:cNvCxnSpPr/>
            <p:nvPr/>
          </p:nvCxnSpPr>
          <p:spPr>
            <a:xfrm>
              <a:off x="6372200" y="2492896"/>
              <a:ext cx="0" cy="4043968"/>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71" name="矩形 70"/>
            <p:cNvSpPr/>
            <p:nvPr/>
          </p:nvSpPr>
          <p:spPr>
            <a:xfrm>
              <a:off x="6666777" y="2612602"/>
              <a:ext cx="2291164" cy="62403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800" b="1">
                  <a:solidFill>
                    <a:srgbClr val="000066"/>
                  </a:solidFill>
                  <a:latin typeface="微軟正黑體" panose="020B0604030504040204" pitchFamily="34" charset="-120"/>
                </a:rPr>
                <a:t>具有相當經驗或</a:t>
              </a:r>
              <a:r>
                <a:rPr lang="zh-TW" altLang="en-US" sz="1800" b="1" smtClean="0">
                  <a:solidFill>
                    <a:srgbClr val="000066"/>
                  </a:solidFill>
                  <a:latin typeface="微軟正黑體" panose="020B0604030504040204" pitchFamily="34" charset="-120"/>
                </a:rPr>
                <a:t>實績者</a:t>
              </a:r>
              <a:endParaRPr lang="zh-TW" altLang="en-US" sz="1800" b="1">
                <a:solidFill>
                  <a:srgbClr val="000066"/>
                </a:solidFill>
                <a:latin typeface="微軟正黑體" panose="020B0604030504040204" pitchFamily="34" charset="-120"/>
              </a:endParaRPr>
            </a:p>
          </p:txBody>
        </p:sp>
        <p:cxnSp>
          <p:nvCxnSpPr>
            <p:cNvPr id="72" name="直線接點 71"/>
            <p:cNvCxnSpPr/>
            <p:nvPr/>
          </p:nvCxnSpPr>
          <p:spPr>
            <a:xfrm>
              <a:off x="6354847" y="2924944"/>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73" name="矩形 72"/>
            <p:cNvSpPr/>
            <p:nvPr/>
          </p:nvSpPr>
          <p:spPr>
            <a:xfrm>
              <a:off x="6666777" y="3368513"/>
              <a:ext cx="2291164" cy="46952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800" b="1">
                  <a:solidFill>
                    <a:srgbClr val="000066"/>
                  </a:solidFill>
                  <a:latin typeface="微軟正黑體" panose="020B0604030504040204" pitchFamily="34" charset="-120"/>
                </a:rPr>
                <a:t>具有相當</a:t>
              </a:r>
              <a:r>
                <a:rPr lang="zh-TW" altLang="en-US" sz="1800" b="1" smtClean="0">
                  <a:solidFill>
                    <a:srgbClr val="000066"/>
                  </a:solidFill>
                  <a:latin typeface="微軟正黑體" panose="020B0604030504040204" pitchFamily="34" charset="-120"/>
                </a:rPr>
                <a:t>人力者</a:t>
              </a:r>
              <a:endParaRPr lang="zh-TW" altLang="en-US" sz="1800" b="1">
                <a:solidFill>
                  <a:srgbClr val="000066"/>
                </a:solidFill>
                <a:latin typeface="微軟正黑體" panose="020B0604030504040204" pitchFamily="34" charset="-120"/>
              </a:endParaRPr>
            </a:p>
          </p:txBody>
        </p:sp>
        <p:cxnSp>
          <p:nvCxnSpPr>
            <p:cNvPr id="74" name="直線接點 73"/>
            <p:cNvCxnSpPr/>
            <p:nvPr/>
          </p:nvCxnSpPr>
          <p:spPr>
            <a:xfrm>
              <a:off x="6354847" y="3645024"/>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75" name="矩形 74"/>
            <p:cNvSpPr/>
            <p:nvPr/>
          </p:nvSpPr>
          <p:spPr>
            <a:xfrm>
              <a:off x="6666777" y="3933056"/>
              <a:ext cx="2291164" cy="50405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700" b="1" spc="-100">
                  <a:solidFill>
                    <a:srgbClr val="000066"/>
                  </a:solidFill>
                  <a:latin typeface="微軟正黑體" panose="020B0604030504040204" pitchFamily="34" charset="-120"/>
                </a:rPr>
                <a:t>具有相當</a:t>
              </a:r>
              <a:r>
                <a:rPr lang="zh-TW" altLang="en-US" sz="1700" b="1" spc="-100" smtClean="0">
                  <a:solidFill>
                    <a:srgbClr val="000066"/>
                  </a:solidFill>
                  <a:latin typeface="微軟正黑體" panose="020B0604030504040204" pitchFamily="34" charset="-120"/>
                </a:rPr>
                <a:t>財力者</a:t>
              </a:r>
              <a:endParaRPr lang="zh-TW" altLang="en-US" sz="1700" b="1" spc="-100">
                <a:solidFill>
                  <a:srgbClr val="000066"/>
                </a:solidFill>
                <a:latin typeface="微軟正黑體" panose="020B0604030504040204" pitchFamily="34" charset="-120"/>
              </a:endParaRPr>
            </a:p>
          </p:txBody>
        </p:sp>
        <p:cxnSp>
          <p:nvCxnSpPr>
            <p:cNvPr id="76" name="直線接點 75"/>
            <p:cNvCxnSpPr/>
            <p:nvPr/>
          </p:nvCxnSpPr>
          <p:spPr>
            <a:xfrm>
              <a:off x="6354847" y="4149080"/>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77" name="矩形 76"/>
            <p:cNvSpPr/>
            <p:nvPr/>
          </p:nvSpPr>
          <p:spPr>
            <a:xfrm>
              <a:off x="6666777" y="4581128"/>
              <a:ext cx="2291164" cy="57109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700" b="1" spc="-100">
                  <a:solidFill>
                    <a:srgbClr val="000066"/>
                  </a:solidFill>
                  <a:latin typeface="微軟正黑體" panose="020B0604030504040204" pitchFamily="34" charset="-120"/>
                </a:rPr>
                <a:t>具有相當</a:t>
              </a:r>
              <a:r>
                <a:rPr lang="zh-TW" altLang="en-US" sz="1700" b="1" spc="-100" smtClean="0">
                  <a:solidFill>
                    <a:srgbClr val="000066"/>
                  </a:solidFill>
                  <a:latin typeface="微軟正黑體" panose="020B0604030504040204" pitchFamily="34" charset="-120"/>
                </a:rPr>
                <a:t>設備者</a:t>
              </a:r>
              <a:endParaRPr lang="zh-TW" altLang="en-US" sz="1700" b="1" spc="-100">
                <a:solidFill>
                  <a:srgbClr val="000066"/>
                </a:solidFill>
                <a:latin typeface="微軟正黑體" panose="020B0604030504040204" pitchFamily="34" charset="-120"/>
              </a:endParaRPr>
            </a:p>
          </p:txBody>
        </p:sp>
        <p:cxnSp>
          <p:nvCxnSpPr>
            <p:cNvPr id="78" name="直線接點 77"/>
            <p:cNvCxnSpPr/>
            <p:nvPr/>
          </p:nvCxnSpPr>
          <p:spPr>
            <a:xfrm>
              <a:off x="6354847" y="4875706"/>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79" name="直線接點 78"/>
            <p:cNvCxnSpPr/>
            <p:nvPr/>
          </p:nvCxnSpPr>
          <p:spPr>
            <a:xfrm>
              <a:off x="6354847" y="5684910"/>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80" name="矩形 79"/>
            <p:cNvSpPr/>
            <p:nvPr/>
          </p:nvSpPr>
          <p:spPr>
            <a:xfrm>
              <a:off x="6660232" y="5301208"/>
              <a:ext cx="2291164" cy="81575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700" b="1" spc="-100">
                  <a:solidFill>
                    <a:srgbClr val="000066"/>
                  </a:solidFill>
                  <a:latin typeface="微軟正黑體" panose="020B0604030504040204" pitchFamily="34" charset="-120"/>
                </a:rPr>
                <a:t>具有符合國際或國家品質管理之驗證</a:t>
              </a:r>
              <a:r>
                <a:rPr lang="zh-TW" altLang="en-US" sz="1700" b="1" spc="-100" smtClean="0">
                  <a:solidFill>
                    <a:srgbClr val="000066"/>
                  </a:solidFill>
                  <a:latin typeface="微軟正黑體" panose="020B0604030504040204" pitchFamily="34" charset="-120"/>
                </a:rPr>
                <a:t>文件者</a:t>
              </a:r>
              <a:endParaRPr lang="zh-TW" altLang="en-US" sz="1700" b="1" spc="-100">
                <a:solidFill>
                  <a:srgbClr val="000066"/>
                </a:solidFill>
                <a:latin typeface="微軟正黑體" panose="020B0604030504040204" pitchFamily="34" charset="-120"/>
              </a:endParaRPr>
            </a:p>
          </p:txBody>
        </p:sp>
        <p:sp>
          <p:nvSpPr>
            <p:cNvPr id="47" name="矩形 46"/>
            <p:cNvSpPr/>
            <p:nvPr/>
          </p:nvSpPr>
          <p:spPr>
            <a:xfrm>
              <a:off x="3635896" y="6285660"/>
              <a:ext cx="2520280" cy="572340"/>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700" b="1" spc="-100">
                  <a:solidFill>
                    <a:prstClr val="white"/>
                  </a:solidFill>
                  <a:latin typeface="微軟正黑體" panose="020B0604030504040204" pitchFamily="34" charset="-120"/>
                </a:rPr>
                <a:t>其他法令規定或經主管機關認定者</a:t>
              </a:r>
            </a:p>
          </p:txBody>
        </p:sp>
        <p:cxnSp>
          <p:nvCxnSpPr>
            <p:cNvPr id="48" name="直線接點 47"/>
            <p:cNvCxnSpPr/>
            <p:nvPr/>
          </p:nvCxnSpPr>
          <p:spPr>
            <a:xfrm>
              <a:off x="3347864" y="6597352"/>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61" name="矩形 60"/>
            <p:cNvSpPr/>
            <p:nvPr/>
          </p:nvSpPr>
          <p:spPr>
            <a:xfrm>
              <a:off x="6684130" y="6242286"/>
              <a:ext cx="2291164" cy="57109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700" b="1" spc="-100">
                  <a:solidFill>
                    <a:srgbClr val="000066"/>
                  </a:solidFill>
                  <a:latin typeface="微軟正黑體" panose="020B0604030504040204" pitchFamily="34" charset="-120"/>
                </a:rPr>
                <a:t>其他經主管機關認定者</a:t>
              </a:r>
            </a:p>
          </p:txBody>
        </p:sp>
        <p:cxnSp>
          <p:nvCxnSpPr>
            <p:cNvPr id="63" name="直線接點 62"/>
            <p:cNvCxnSpPr/>
            <p:nvPr/>
          </p:nvCxnSpPr>
          <p:spPr>
            <a:xfrm>
              <a:off x="6372200" y="6536864"/>
              <a:ext cx="305385"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7469134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98315" name="Rectangle 11"/>
          <p:cNvSpPr>
            <a:spLocks noChangeArrowheads="1"/>
          </p:cNvSpPr>
          <p:nvPr/>
        </p:nvSpPr>
        <p:spPr bwMode="auto">
          <a:xfrm>
            <a:off x="288509" y="1052736"/>
            <a:ext cx="8569325" cy="4968552"/>
          </a:xfrm>
          <a:prstGeom prst="rect">
            <a:avLst/>
          </a:prstGeom>
          <a:noFill/>
          <a:ln w="9525">
            <a:noFill/>
            <a:miter lim="800000"/>
            <a:headEnd/>
            <a:tailEnd/>
          </a:ln>
          <a:effectLst/>
        </p:spPr>
        <p:txBody>
          <a:bodyPr/>
          <a:lstStyle>
            <a:lvl1pPr marL="174625" indent="-174625" eaLnBrk="0" hangingPunct="0">
              <a:defRPr kumimoji="1" sz="2400">
                <a:solidFill>
                  <a:schemeClr val="tx1"/>
                </a:solidFill>
                <a:latin typeface="Times New Roman" pitchFamily="18" charset="0"/>
                <a:ea typeface="新細明體" charset="-120"/>
              </a:defRPr>
            </a:lvl1pPr>
            <a:lvl2pPr marL="536575" indent="-182563" eaLnBrk="0" hangingPunct="0">
              <a:defRPr kumimoji="1" sz="2400">
                <a:solidFill>
                  <a:schemeClr val="tx1"/>
                </a:solidFill>
                <a:latin typeface="Times New Roman" pitchFamily="18" charset="0"/>
                <a:ea typeface="新細明體" charset="-120"/>
              </a:defRPr>
            </a:lvl2pPr>
            <a:lvl3pPr marL="860425" indent="-144463" eaLnBrk="0" hangingPunct="0">
              <a:defRPr kumimoji="1" sz="2400">
                <a:solidFill>
                  <a:schemeClr val="tx1"/>
                </a:solidFill>
                <a:latin typeface="Times New Roman" pitchFamily="18" charset="0"/>
                <a:ea typeface="新細明體" charset="-120"/>
              </a:defRPr>
            </a:lvl3pPr>
            <a:lvl4pPr marL="1268413"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7938" lvl="2" indent="0" algn="just" eaLnBrk="1" hangingPunct="1">
              <a:spcBef>
                <a:spcPts val="0"/>
              </a:spcBef>
              <a:buClr>
                <a:srgbClr val="0000FF"/>
              </a:buClr>
              <a:buSzPct val="75000"/>
              <a:defRPr/>
            </a:pPr>
            <a:r>
              <a:rPr lang="en-US" altLang="zh-TW" sz="2800" b="1" spc="-100" smtClean="0">
                <a:solidFill>
                  <a:srgbClr val="0000FF"/>
                </a:solidFill>
                <a:latin typeface="微軟正黑體" panose="020B0604030504040204" pitchFamily="34" charset="-120"/>
                <a:ea typeface="微軟正黑體" panose="020B0604030504040204" pitchFamily="34" charset="-120"/>
              </a:rPr>
              <a:t>《</a:t>
            </a:r>
            <a:r>
              <a:rPr lang="zh-TW" altLang="en-US" sz="2800" b="1" spc="-100">
                <a:solidFill>
                  <a:srgbClr val="0000FF"/>
                </a:solidFill>
                <a:latin typeface="微軟正黑體" panose="020B0604030504040204" pitchFamily="34" charset="-120"/>
                <a:ea typeface="微軟正黑體" panose="020B0604030504040204" pitchFamily="34" charset="-120"/>
              </a:rPr>
              <a:t>投標廠商資格與特殊或巨額採購認定標準</a:t>
            </a:r>
            <a:r>
              <a:rPr lang="en-US" altLang="zh-TW" sz="2800" b="1" spc="-100" smtClean="0">
                <a:solidFill>
                  <a:srgbClr val="0000FF"/>
                </a:solidFill>
                <a:latin typeface="微軟正黑體" panose="020B0604030504040204" pitchFamily="34" charset="-120"/>
                <a:ea typeface="微軟正黑體" panose="020B0604030504040204" pitchFamily="34" charset="-120"/>
              </a:rPr>
              <a:t>》</a:t>
            </a:r>
            <a:r>
              <a:rPr lang="zh-TW" altLang="en-US" sz="2800" b="1" spc="-100" smtClean="0">
                <a:solidFill>
                  <a:srgbClr val="0000FF"/>
                </a:solidFill>
                <a:latin typeface="微軟正黑體" panose="020B0604030504040204" pitchFamily="34" charset="-120"/>
                <a:ea typeface="微軟正黑體" panose="020B0604030504040204" pitchFamily="34" charset="-120"/>
              </a:rPr>
              <a:t>第</a:t>
            </a:r>
            <a:r>
              <a:rPr lang="en-US" altLang="zh-TW" sz="2800" b="1" spc="-100" smtClean="0">
                <a:solidFill>
                  <a:srgbClr val="0000FF"/>
                </a:solidFill>
                <a:latin typeface="微軟正黑體" panose="020B0604030504040204" pitchFamily="34" charset="-120"/>
                <a:ea typeface="微軟正黑體" panose="020B0604030504040204" pitchFamily="34" charset="-120"/>
              </a:rPr>
              <a:t>6</a:t>
            </a:r>
            <a:r>
              <a:rPr lang="zh-TW" altLang="en-US" sz="2800" b="1" spc="-100" smtClean="0">
                <a:solidFill>
                  <a:srgbClr val="0000FF"/>
                </a:solidFill>
                <a:latin typeface="微軟正黑體" panose="020B0604030504040204" pitchFamily="34" charset="-120"/>
                <a:ea typeface="微軟正黑體" panose="020B0604030504040204" pitchFamily="34" charset="-120"/>
              </a:rPr>
              <a:t>條</a:t>
            </a:r>
            <a:endParaRPr lang="zh-TW" altLang="en-US" sz="2800" b="1" spc="-100">
              <a:solidFill>
                <a:srgbClr val="0000FF"/>
              </a:solidFill>
              <a:latin typeface="微軟正黑體" panose="020B0604030504040204" pitchFamily="34" charset="-120"/>
              <a:ea typeface="微軟正黑體" panose="020B0604030504040204" pitchFamily="34" charset="-120"/>
            </a:endParaRPr>
          </a:p>
          <a:p>
            <a:pPr marL="0" lvl="2" indent="363538" algn="just" eaLnBrk="1" hangingPunct="1">
              <a:spcBef>
                <a:spcPts val="0"/>
              </a:spcBef>
              <a:buClr>
                <a:srgbClr val="0000FF"/>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工程採購有下列情形之一者，為特殊採購</a:t>
            </a:r>
            <a:r>
              <a:rPr lang="zh-TW" altLang="en-US" sz="2800" b="1" smtClean="0">
                <a:solidFill>
                  <a:srgbClr val="006600"/>
                </a:solidFill>
                <a:latin typeface="微軟正黑體" panose="020B0604030504040204" pitchFamily="34" charset="-120"/>
                <a:ea typeface="微軟正黑體" panose="020B0604030504040204" pitchFamily="34" charset="-120"/>
              </a:rPr>
              <a:t>：</a:t>
            </a:r>
            <a:endParaRPr lang="en-US" altLang="zh-TW" sz="2800" b="1" smtClean="0">
              <a:solidFill>
                <a:srgbClr val="006600"/>
              </a:solidFill>
              <a:latin typeface="微軟正黑體" panose="020B0604030504040204" pitchFamily="34" charset="-120"/>
              <a:ea typeface="微軟正黑體" panose="020B0604030504040204" pitchFamily="34" charset="-120"/>
            </a:endParaRPr>
          </a:p>
          <a:p>
            <a:pPr marL="714375" lvl="2" indent="-714375" algn="just" eaLnBrk="1" hangingPunct="1">
              <a:spcBef>
                <a:spcPts val="0"/>
              </a:spcBef>
              <a:buClr>
                <a:srgbClr val="0000FF"/>
              </a:buClr>
              <a:buSzPct val="75000"/>
              <a:tabLst>
                <a:tab pos="714375" algn="l"/>
              </a:tabLst>
              <a:defRPr/>
            </a:pPr>
            <a:r>
              <a:rPr lang="zh-TW" altLang="en-US" sz="2800" b="1">
                <a:solidFill>
                  <a:srgbClr val="000066"/>
                </a:solidFill>
                <a:latin typeface="微軟正黑體" panose="020B0604030504040204" pitchFamily="34" charset="-120"/>
                <a:ea typeface="微軟正黑體" panose="020B0604030504040204" pitchFamily="34" charset="-120"/>
              </a:rPr>
              <a:t>一、興建構造物，地面高度超過五十公尺或地面樓層超過十五層者。</a:t>
            </a:r>
          </a:p>
          <a:p>
            <a:pPr marL="0" lvl="2" indent="0" algn="just" eaLnBrk="1" hangingPunct="1">
              <a:spcBef>
                <a:spcPts val="0"/>
              </a:spcBef>
              <a:buClr>
                <a:srgbClr val="0000FF"/>
              </a:buClr>
              <a:buSzPct val="75000"/>
              <a:defRPr/>
            </a:pPr>
            <a:r>
              <a:rPr lang="zh-TW" altLang="en-US" sz="2800" b="1">
                <a:solidFill>
                  <a:srgbClr val="000066"/>
                </a:solidFill>
                <a:latin typeface="微軟正黑體" panose="020B0604030504040204" pitchFamily="34" charset="-120"/>
                <a:ea typeface="微軟正黑體" panose="020B0604030504040204" pitchFamily="34" charset="-120"/>
              </a:rPr>
              <a:t>二、興建構造物，單一跨徑在五十公尺以上者。</a:t>
            </a:r>
          </a:p>
          <a:p>
            <a:pPr marL="0" lvl="2" indent="0" algn="just" eaLnBrk="1" hangingPunct="1">
              <a:spcBef>
                <a:spcPts val="0"/>
              </a:spcBef>
              <a:buClr>
                <a:srgbClr val="0000FF"/>
              </a:buClr>
              <a:buSzPct val="75000"/>
              <a:defRPr/>
            </a:pPr>
            <a:r>
              <a:rPr lang="zh-TW" altLang="en-US" sz="2800" b="1">
                <a:solidFill>
                  <a:srgbClr val="000066"/>
                </a:solidFill>
                <a:latin typeface="微軟正黑體" panose="020B0604030504040204" pitchFamily="34" charset="-120"/>
                <a:ea typeface="微軟正黑體" panose="020B0604030504040204" pitchFamily="34" charset="-120"/>
              </a:rPr>
              <a:t>三、開挖深度在十五公尺以上者。</a:t>
            </a:r>
          </a:p>
          <a:p>
            <a:pPr marL="0" lvl="2" indent="0" algn="just" eaLnBrk="1" hangingPunct="1">
              <a:spcBef>
                <a:spcPts val="0"/>
              </a:spcBef>
              <a:buClr>
                <a:srgbClr val="0000FF"/>
              </a:buClr>
              <a:buSzPct val="75000"/>
              <a:defRPr/>
            </a:pPr>
            <a:r>
              <a:rPr lang="zh-TW" altLang="en-US" sz="2800" b="1">
                <a:solidFill>
                  <a:srgbClr val="000066"/>
                </a:solidFill>
                <a:latin typeface="微軟正黑體" panose="020B0604030504040204" pitchFamily="34" charset="-120"/>
                <a:ea typeface="微軟正黑體" panose="020B0604030504040204" pitchFamily="34" charset="-120"/>
              </a:rPr>
              <a:t>四、興建隧道，長度在一千公尺以上者。</a:t>
            </a:r>
          </a:p>
          <a:p>
            <a:pPr marL="0" lvl="2" indent="0" algn="just" eaLnBrk="1" hangingPunct="1">
              <a:spcBef>
                <a:spcPts val="0"/>
              </a:spcBef>
              <a:buClr>
                <a:srgbClr val="0000FF"/>
              </a:buClr>
              <a:buSzPct val="75000"/>
              <a:defRPr/>
            </a:pPr>
            <a:r>
              <a:rPr lang="zh-TW" altLang="en-US" sz="2800" b="1">
                <a:solidFill>
                  <a:srgbClr val="000066"/>
                </a:solidFill>
                <a:latin typeface="微軟正黑體" panose="020B0604030504040204" pitchFamily="34" charset="-120"/>
                <a:ea typeface="微軟正黑體" panose="020B0604030504040204" pitchFamily="34" charset="-120"/>
              </a:rPr>
              <a:t>五、於地面下或水面下施工者。</a:t>
            </a:r>
          </a:p>
          <a:p>
            <a:pPr marL="0" lvl="2" indent="0" algn="just" eaLnBrk="1" hangingPunct="1">
              <a:spcBef>
                <a:spcPts val="0"/>
              </a:spcBef>
              <a:buClr>
                <a:srgbClr val="0000FF"/>
              </a:buClr>
              <a:buSzPct val="75000"/>
              <a:defRPr/>
            </a:pPr>
            <a:r>
              <a:rPr lang="zh-TW" altLang="en-US" sz="2800" b="1">
                <a:solidFill>
                  <a:srgbClr val="000066"/>
                </a:solidFill>
                <a:latin typeface="微軟正黑體" panose="020B0604030504040204" pitchFamily="34" charset="-120"/>
                <a:ea typeface="微軟正黑體" panose="020B0604030504040204" pitchFamily="34" charset="-120"/>
              </a:rPr>
              <a:t>六、使用特殊施工方法或技術者。</a:t>
            </a:r>
          </a:p>
          <a:p>
            <a:pPr marL="0" lvl="2" indent="0" algn="just" eaLnBrk="1" hangingPunct="1">
              <a:spcBef>
                <a:spcPts val="0"/>
              </a:spcBef>
              <a:buClr>
                <a:srgbClr val="0000FF"/>
              </a:buClr>
              <a:buSzPct val="75000"/>
              <a:defRPr/>
            </a:pPr>
            <a:r>
              <a:rPr lang="zh-TW" altLang="en-US" sz="2800" b="1">
                <a:solidFill>
                  <a:srgbClr val="000066"/>
                </a:solidFill>
                <a:latin typeface="微軟正黑體" panose="020B0604030504040204" pitchFamily="34" charset="-120"/>
                <a:ea typeface="微軟正黑體" panose="020B0604030504040204" pitchFamily="34" charset="-120"/>
              </a:rPr>
              <a:t>七、古蹟構造物之修建或拆遷。</a:t>
            </a:r>
          </a:p>
          <a:p>
            <a:pPr marL="0" lvl="2" indent="0" algn="just" eaLnBrk="1" hangingPunct="1">
              <a:spcBef>
                <a:spcPts val="0"/>
              </a:spcBef>
              <a:buClr>
                <a:srgbClr val="0000FF"/>
              </a:buClr>
              <a:buSzPct val="75000"/>
              <a:defRPr/>
            </a:pPr>
            <a:r>
              <a:rPr lang="zh-TW" altLang="en-US" sz="2800" b="1">
                <a:solidFill>
                  <a:srgbClr val="000066"/>
                </a:solidFill>
                <a:latin typeface="微軟正黑體" panose="020B0604030504040204" pitchFamily="34" charset="-120"/>
                <a:ea typeface="微軟正黑體" panose="020B0604030504040204" pitchFamily="34" charset="-120"/>
              </a:rPr>
              <a:t>八、其他經主管機關認定者。</a:t>
            </a:r>
            <a:endParaRPr lang="zh-TW" altLang="en-US" sz="2800" b="1" dirty="0">
              <a:solidFill>
                <a:srgbClr val="000066"/>
              </a:solidFill>
              <a:latin typeface="微軟正黑體" panose="020B0604030504040204" pitchFamily="34" charset="-120"/>
              <a:ea typeface="微軟正黑體" panose="020B0604030504040204" pitchFamily="34" charset="-120"/>
            </a:endParaRPr>
          </a:p>
        </p:txBody>
      </p:sp>
      <p:sp>
        <p:nvSpPr>
          <p:cNvPr id="98306" name="Rectangle 2"/>
          <p:cNvSpPr>
            <a:spLocks noChangeArrowheads="1"/>
          </p:cNvSpPr>
          <p:nvPr/>
        </p:nvSpPr>
        <p:spPr bwMode="auto">
          <a:xfrm>
            <a:off x="4825386" y="404664"/>
            <a:ext cx="4032448" cy="514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000" b="1" smtClean="0">
                <a:solidFill>
                  <a:prstClr val="black"/>
                </a:solidFill>
                <a:latin typeface="微軟正黑體" panose="020B0604030504040204" pitchFamily="34" charset="-120"/>
                <a:ea typeface="微軟正黑體" panose="020B0604030504040204" pitchFamily="34" charset="-120"/>
              </a:rPr>
              <a:t>何謂特殊或巨額採購？</a:t>
            </a:r>
            <a:endParaRPr kumimoji="0" lang="zh-TW" altLang="en-US" sz="3000" b="1">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9477073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98315" name="Rectangle 11"/>
          <p:cNvSpPr>
            <a:spLocks noChangeArrowheads="1"/>
          </p:cNvSpPr>
          <p:nvPr/>
        </p:nvSpPr>
        <p:spPr bwMode="auto">
          <a:xfrm>
            <a:off x="288509" y="1052736"/>
            <a:ext cx="8569325" cy="5472608"/>
          </a:xfrm>
          <a:prstGeom prst="rect">
            <a:avLst/>
          </a:prstGeom>
          <a:noFill/>
          <a:ln w="9525">
            <a:noFill/>
            <a:miter lim="800000"/>
            <a:headEnd/>
            <a:tailEnd/>
          </a:ln>
          <a:effectLst/>
        </p:spPr>
        <p:txBody>
          <a:bodyPr/>
          <a:lstStyle>
            <a:lvl1pPr marL="174625" indent="-174625" eaLnBrk="0" hangingPunct="0">
              <a:defRPr kumimoji="1" sz="2400">
                <a:solidFill>
                  <a:schemeClr val="tx1"/>
                </a:solidFill>
                <a:latin typeface="Times New Roman" pitchFamily="18" charset="0"/>
                <a:ea typeface="新細明體" charset="-120"/>
              </a:defRPr>
            </a:lvl1pPr>
            <a:lvl2pPr marL="536575" indent="-182563" eaLnBrk="0" hangingPunct="0">
              <a:defRPr kumimoji="1" sz="2400">
                <a:solidFill>
                  <a:schemeClr val="tx1"/>
                </a:solidFill>
                <a:latin typeface="Times New Roman" pitchFamily="18" charset="0"/>
                <a:ea typeface="新細明體" charset="-120"/>
              </a:defRPr>
            </a:lvl2pPr>
            <a:lvl3pPr marL="860425" indent="-144463" eaLnBrk="0" hangingPunct="0">
              <a:defRPr kumimoji="1" sz="2400">
                <a:solidFill>
                  <a:schemeClr val="tx1"/>
                </a:solidFill>
                <a:latin typeface="Times New Roman" pitchFamily="18" charset="0"/>
                <a:ea typeface="新細明體" charset="-120"/>
              </a:defRPr>
            </a:lvl3pPr>
            <a:lvl4pPr marL="1268413"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7938" lvl="2" indent="0" algn="just" eaLnBrk="1" hangingPunct="1">
              <a:spcBef>
                <a:spcPts val="0"/>
              </a:spcBef>
              <a:buClr>
                <a:srgbClr val="0000FF"/>
              </a:buClr>
              <a:buSzPct val="75000"/>
              <a:defRPr/>
            </a:pPr>
            <a:r>
              <a:rPr lang="en-US" altLang="zh-TW" sz="2800" b="1" spc="-100" smtClean="0">
                <a:solidFill>
                  <a:srgbClr val="0000FF"/>
                </a:solidFill>
                <a:latin typeface="微軟正黑體" panose="020B0604030504040204" pitchFamily="34" charset="-120"/>
                <a:ea typeface="微軟正黑體" panose="020B0604030504040204" pitchFamily="34" charset="-120"/>
              </a:rPr>
              <a:t>《</a:t>
            </a:r>
            <a:r>
              <a:rPr lang="zh-TW" altLang="en-US" sz="2800" b="1" spc="-100">
                <a:solidFill>
                  <a:srgbClr val="0000FF"/>
                </a:solidFill>
                <a:latin typeface="微軟正黑體" panose="020B0604030504040204" pitchFamily="34" charset="-120"/>
                <a:ea typeface="微軟正黑體" panose="020B0604030504040204" pitchFamily="34" charset="-120"/>
              </a:rPr>
              <a:t>投標廠商資格與特殊或巨額採購認定標準</a:t>
            </a:r>
            <a:r>
              <a:rPr lang="en-US" altLang="zh-TW" sz="2800" b="1" spc="-100" smtClean="0">
                <a:solidFill>
                  <a:srgbClr val="0000FF"/>
                </a:solidFill>
                <a:latin typeface="微軟正黑體" panose="020B0604030504040204" pitchFamily="34" charset="-120"/>
                <a:ea typeface="微軟正黑體" panose="020B0604030504040204" pitchFamily="34" charset="-120"/>
              </a:rPr>
              <a:t>》</a:t>
            </a:r>
            <a:r>
              <a:rPr lang="zh-TW" altLang="en-US" sz="2800" b="1" spc="-100" smtClean="0">
                <a:solidFill>
                  <a:srgbClr val="0000FF"/>
                </a:solidFill>
                <a:latin typeface="微軟正黑體" panose="020B0604030504040204" pitchFamily="34" charset="-120"/>
                <a:ea typeface="微軟正黑體" panose="020B0604030504040204" pitchFamily="34" charset="-120"/>
              </a:rPr>
              <a:t>第</a:t>
            </a:r>
            <a:r>
              <a:rPr lang="en-US" altLang="zh-TW" sz="2800" b="1" spc="-100" smtClean="0">
                <a:solidFill>
                  <a:srgbClr val="0000FF"/>
                </a:solidFill>
                <a:latin typeface="微軟正黑體" panose="020B0604030504040204" pitchFamily="34" charset="-120"/>
                <a:ea typeface="微軟正黑體" panose="020B0604030504040204" pitchFamily="34" charset="-120"/>
              </a:rPr>
              <a:t>7</a:t>
            </a:r>
            <a:r>
              <a:rPr lang="zh-TW" altLang="en-US" sz="2800" b="1" spc="-100" smtClean="0">
                <a:solidFill>
                  <a:srgbClr val="0000FF"/>
                </a:solidFill>
                <a:latin typeface="微軟正黑體" panose="020B0604030504040204" pitchFamily="34" charset="-120"/>
                <a:ea typeface="微軟正黑體" panose="020B0604030504040204" pitchFamily="34" charset="-120"/>
              </a:rPr>
              <a:t>條</a:t>
            </a:r>
            <a:endParaRPr lang="zh-TW" altLang="en-US" sz="2800" b="1" spc="-100">
              <a:solidFill>
                <a:srgbClr val="0000FF"/>
              </a:solidFill>
              <a:latin typeface="微軟正黑體" panose="020B0604030504040204" pitchFamily="34" charset="-120"/>
              <a:ea typeface="微軟正黑體" panose="020B0604030504040204" pitchFamily="34" charset="-120"/>
            </a:endParaRPr>
          </a:p>
          <a:p>
            <a:pPr marL="0" lvl="2" indent="363538" algn="just" eaLnBrk="1" hangingPunct="1">
              <a:spcBef>
                <a:spcPts val="0"/>
              </a:spcBef>
              <a:buClr>
                <a:srgbClr val="0000FF"/>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財物或勞務採購有下列情形之一，為特殊採購：</a:t>
            </a:r>
            <a:endParaRPr lang="en-US" altLang="zh-TW" sz="2800" b="1" smtClean="0">
              <a:solidFill>
                <a:srgbClr val="006600"/>
              </a:solidFill>
              <a:latin typeface="微軟正黑體" panose="020B0604030504040204" pitchFamily="34" charset="-120"/>
              <a:ea typeface="微軟正黑體" panose="020B0604030504040204" pitchFamily="34" charset="-120"/>
            </a:endParaRPr>
          </a:p>
          <a:p>
            <a:pPr marL="714375" lvl="2" indent="-714375" algn="just" eaLnBrk="1" hangingPunct="1">
              <a:spcBef>
                <a:spcPts val="0"/>
              </a:spcBef>
              <a:buClr>
                <a:srgbClr val="0000FF"/>
              </a:buClr>
              <a:buSzPct val="75000"/>
              <a:tabLst>
                <a:tab pos="714375" algn="l"/>
              </a:tabLst>
              <a:defRPr/>
            </a:pPr>
            <a:r>
              <a:rPr lang="zh-TW" altLang="en-US" sz="2800" b="1">
                <a:solidFill>
                  <a:srgbClr val="000066"/>
                </a:solidFill>
                <a:latin typeface="微軟正黑體" panose="020B0604030504040204" pitchFamily="34" charset="-120"/>
                <a:ea typeface="微軟正黑體" panose="020B0604030504040204" pitchFamily="34" charset="-120"/>
              </a:rPr>
              <a:t>一、採購標的之規格、製程、供應或使用性質特殊者。</a:t>
            </a:r>
          </a:p>
          <a:p>
            <a:pPr marL="714375" lvl="2" indent="-714375" algn="just" eaLnBrk="1" hangingPunct="1">
              <a:spcBef>
                <a:spcPts val="0"/>
              </a:spcBef>
              <a:buClr>
                <a:srgbClr val="0000FF"/>
              </a:buClr>
              <a:buSzPct val="75000"/>
              <a:tabLst>
                <a:tab pos="714375" algn="l"/>
              </a:tabLst>
              <a:defRPr/>
            </a:pPr>
            <a:r>
              <a:rPr lang="zh-TW" altLang="en-US" sz="2800" b="1">
                <a:solidFill>
                  <a:srgbClr val="000066"/>
                </a:solidFill>
                <a:latin typeface="微軟正黑體" panose="020B0604030504040204" pitchFamily="34" charset="-120"/>
                <a:ea typeface="微軟正黑體" panose="020B0604030504040204" pitchFamily="34" charset="-120"/>
              </a:rPr>
              <a:t>二、採購標的需要特殊專業或技術人才始能完成者。</a:t>
            </a:r>
          </a:p>
          <a:p>
            <a:pPr marL="714375" lvl="2" indent="-714375" algn="just" eaLnBrk="1" hangingPunct="1">
              <a:spcBef>
                <a:spcPts val="0"/>
              </a:spcBef>
              <a:buClr>
                <a:srgbClr val="0000FF"/>
              </a:buClr>
              <a:buSzPct val="75000"/>
              <a:tabLst>
                <a:tab pos="714375" algn="l"/>
              </a:tabLst>
              <a:defRPr/>
            </a:pPr>
            <a:r>
              <a:rPr lang="zh-TW" altLang="en-US" sz="2800" b="1">
                <a:solidFill>
                  <a:srgbClr val="000066"/>
                </a:solidFill>
                <a:latin typeface="微軟正黑體" panose="020B0604030504040204" pitchFamily="34" charset="-120"/>
                <a:ea typeface="微軟正黑體" panose="020B0604030504040204" pitchFamily="34" charset="-120"/>
              </a:rPr>
              <a:t>三、採購標的需要特殊機具、設備或技術始能完成者。</a:t>
            </a:r>
          </a:p>
          <a:p>
            <a:pPr marL="714375" lvl="2" indent="-714375" algn="just" eaLnBrk="1" hangingPunct="1">
              <a:spcBef>
                <a:spcPts val="0"/>
              </a:spcBef>
              <a:buClr>
                <a:srgbClr val="0000FF"/>
              </a:buClr>
              <a:buSzPct val="75000"/>
              <a:tabLst>
                <a:tab pos="714375" algn="l"/>
              </a:tabLst>
              <a:defRPr/>
            </a:pPr>
            <a:r>
              <a:rPr lang="zh-TW" altLang="en-US" sz="2800" b="1">
                <a:solidFill>
                  <a:srgbClr val="000066"/>
                </a:solidFill>
                <a:latin typeface="微軟正黑體" panose="020B0604030504040204" pitchFamily="34" charset="-120"/>
                <a:ea typeface="微軟正黑體" panose="020B0604030504040204" pitchFamily="34" charset="-120"/>
              </a:rPr>
              <a:t>四、藝術品或具有歷史文化紀念價值之古物。</a:t>
            </a:r>
          </a:p>
          <a:p>
            <a:pPr marL="714375" lvl="2" indent="-714375" algn="just" eaLnBrk="1" hangingPunct="1">
              <a:spcBef>
                <a:spcPts val="0"/>
              </a:spcBef>
              <a:buClr>
                <a:srgbClr val="0000FF"/>
              </a:buClr>
              <a:buSzPct val="75000"/>
              <a:tabLst>
                <a:tab pos="714375" algn="l"/>
              </a:tabLst>
              <a:defRPr/>
            </a:pPr>
            <a:r>
              <a:rPr lang="zh-TW" altLang="en-US" sz="2800" b="1">
                <a:solidFill>
                  <a:srgbClr val="000066"/>
                </a:solidFill>
                <a:latin typeface="微軟正黑體" panose="020B0604030504040204" pitchFamily="34" charset="-120"/>
                <a:ea typeface="微軟正黑體" panose="020B0604030504040204" pitchFamily="34" charset="-120"/>
              </a:rPr>
              <a:t>五、其他經主管機關認定者</a:t>
            </a:r>
            <a:r>
              <a:rPr lang="zh-TW" altLang="en-US" sz="2800" b="1" smtClean="0">
                <a:solidFill>
                  <a:srgbClr val="000066"/>
                </a:solidFill>
                <a:latin typeface="微軟正黑體" panose="020B0604030504040204" pitchFamily="34" charset="-120"/>
                <a:ea typeface="微軟正黑體" panose="020B0604030504040204" pitchFamily="34" charset="-120"/>
              </a:rPr>
              <a:t>。</a:t>
            </a:r>
            <a:endParaRPr lang="en-US" altLang="zh-TW" sz="2800" b="1" smtClean="0">
              <a:solidFill>
                <a:srgbClr val="000066"/>
              </a:solidFill>
              <a:latin typeface="微軟正黑體" panose="020B0604030504040204" pitchFamily="34" charset="-120"/>
              <a:ea typeface="微軟正黑體" panose="020B0604030504040204" pitchFamily="34" charset="-120"/>
            </a:endParaRPr>
          </a:p>
          <a:p>
            <a:pPr marL="7938" lvl="2" indent="0" algn="just" eaLnBrk="1" hangingPunct="1">
              <a:spcBef>
                <a:spcPts val="1200"/>
              </a:spcBef>
              <a:buClr>
                <a:srgbClr val="0000FF"/>
              </a:buClr>
              <a:buSzPct val="75000"/>
              <a:defRPr/>
            </a:pPr>
            <a:r>
              <a:rPr lang="en-US" altLang="zh-TW" sz="2800" b="1" spc="-100">
                <a:solidFill>
                  <a:srgbClr val="0000FF"/>
                </a:solidFill>
                <a:latin typeface="微軟正黑體" panose="020B0604030504040204" pitchFamily="34" charset="-120"/>
                <a:ea typeface="微軟正黑體" panose="020B0604030504040204" pitchFamily="34" charset="-120"/>
              </a:rPr>
              <a:t>《</a:t>
            </a:r>
            <a:r>
              <a:rPr lang="zh-TW" altLang="en-US" sz="2800" b="1" spc="-100">
                <a:solidFill>
                  <a:srgbClr val="0000FF"/>
                </a:solidFill>
                <a:latin typeface="微軟正黑體" panose="020B0604030504040204" pitchFamily="34" charset="-120"/>
                <a:ea typeface="微軟正黑體" panose="020B0604030504040204" pitchFamily="34" charset="-120"/>
              </a:rPr>
              <a:t>投標廠商資格與特殊或巨額採購認定標準</a:t>
            </a:r>
            <a:r>
              <a:rPr lang="en-US" altLang="zh-TW" sz="2800" b="1" spc="-100">
                <a:solidFill>
                  <a:srgbClr val="0000FF"/>
                </a:solidFill>
                <a:latin typeface="微軟正黑體" panose="020B0604030504040204" pitchFamily="34" charset="-120"/>
                <a:ea typeface="微軟正黑體" panose="020B0604030504040204" pitchFamily="34" charset="-120"/>
              </a:rPr>
              <a:t>》</a:t>
            </a:r>
            <a:r>
              <a:rPr lang="zh-TW" altLang="en-US" sz="2800" b="1" spc="-100" smtClean="0">
                <a:solidFill>
                  <a:srgbClr val="0000FF"/>
                </a:solidFill>
                <a:latin typeface="微軟正黑體" panose="020B0604030504040204" pitchFamily="34" charset="-120"/>
                <a:ea typeface="微軟正黑體" panose="020B0604030504040204" pitchFamily="34" charset="-120"/>
              </a:rPr>
              <a:t>第</a:t>
            </a:r>
            <a:r>
              <a:rPr lang="en-US" altLang="zh-TW" sz="2800" b="1" spc="-100" smtClean="0">
                <a:solidFill>
                  <a:srgbClr val="0000FF"/>
                </a:solidFill>
                <a:latin typeface="微軟正黑體" panose="020B0604030504040204" pitchFamily="34" charset="-120"/>
                <a:ea typeface="微軟正黑體" panose="020B0604030504040204" pitchFamily="34" charset="-120"/>
              </a:rPr>
              <a:t>8</a:t>
            </a:r>
            <a:r>
              <a:rPr lang="zh-TW" altLang="en-US" sz="2800" b="1" spc="-100" smtClean="0">
                <a:solidFill>
                  <a:srgbClr val="0000FF"/>
                </a:solidFill>
                <a:latin typeface="微軟正黑體" panose="020B0604030504040204" pitchFamily="34" charset="-120"/>
                <a:ea typeface="微軟正黑體" panose="020B0604030504040204" pitchFamily="34" charset="-120"/>
              </a:rPr>
              <a:t>條</a:t>
            </a:r>
            <a:endParaRPr lang="zh-TW" altLang="en-US" sz="2800" b="1" spc="-100">
              <a:solidFill>
                <a:srgbClr val="0000FF"/>
              </a:solidFill>
              <a:latin typeface="微軟正黑體" panose="020B0604030504040204" pitchFamily="34" charset="-120"/>
              <a:ea typeface="微軟正黑體" panose="020B0604030504040204" pitchFamily="34" charset="-120"/>
            </a:endParaRPr>
          </a:p>
          <a:p>
            <a:pPr marL="0" lvl="2" indent="363538" algn="just" eaLnBrk="1" hangingPunct="1">
              <a:spcBef>
                <a:spcPts val="0"/>
              </a:spcBef>
              <a:buClr>
                <a:srgbClr val="0000FF"/>
              </a:buClr>
              <a:buSzPct val="75000"/>
              <a:defRPr/>
            </a:pPr>
            <a:r>
              <a:rPr lang="zh-TW" altLang="en-US" sz="2800" b="1">
                <a:solidFill>
                  <a:srgbClr val="006600"/>
                </a:solidFill>
                <a:latin typeface="微軟正黑體" panose="020B0604030504040204" pitchFamily="34" charset="-120"/>
                <a:ea typeface="微軟正黑體" panose="020B0604030504040204" pitchFamily="34" charset="-120"/>
              </a:rPr>
              <a:t>採購金額在下列金額以上者，為巨額採購：</a:t>
            </a:r>
            <a:endParaRPr lang="en-US" altLang="zh-TW" sz="2800" b="1">
              <a:solidFill>
                <a:srgbClr val="006600"/>
              </a:solidFill>
              <a:latin typeface="微軟正黑體" panose="020B0604030504040204" pitchFamily="34" charset="-120"/>
              <a:ea typeface="微軟正黑體" panose="020B0604030504040204" pitchFamily="34" charset="-120"/>
            </a:endParaRPr>
          </a:p>
          <a:p>
            <a:pPr marL="714375" lvl="2" indent="-714375" algn="just" eaLnBrk="1" hangingPunct="1">
              <a:spcBef>
                <a:spcPts val="0"/>
              </a:spcBef>
              <a:buClr>
                <a:srgbClr val="0000FF"/>
              </a:buClr>
              <a:buSzPct val="75000"/>
              <a:tabLst>
                <a:tab pos="714375" algn="l"/>
              </a:tabLst>
              <a:defRPr/>
            </a:pPr>
            <a:r>
              <a:rPr lang="zh-TW" altLang="en-US" sz="2800" b="1">
                <a:solidFill>
                  <a:srgbClr val="000066"/>
                </a:solidFill>
                <a:latin typeface="微軟正黑體" panose="020B0604030504040204" pitchFamily="34" charset="-120"/>
                <a:ea typeface="微軟正黑體" panose="020B0604030504040204" pitchFamily="34" charset="-120"/>
              </a:rPr>
              <a:t>一、工程採購，為新台幣二億元。</a:t>
            </a:r>
          </a:p>
          <a:p>
            <a:pPr marL="714375" lvl="2" indent="-714375" algn="just" eaLnBrk="1" hangingPunct="1">
              <a:spcBef>
                <a:spcPts val="0"/>
              </a:spcBef>
              <a:buClr>
                <a:srgbClr val="0000FF"/>
              </a:buClr>
              <a:buSzPct val="75000"/>
              <a:tabLst>
                <a:tab pos="714375" algn="l"/>
              </a:tabLst>
              <a:defRPr/>
            </a:pPr>
            <a:r>
              <a:rPr lang="zh-TW" altLang="en-US" sz="2800" b="1">
                <a:solidFill>
                  <a:srgbClr val="000066"/>
                </a:solidFill>
                <a:latin typeface="微軟正黑體" panose="020B0604030504040204" pitchFamily="34" charset="-120"/>
                <a:ea typeface="微軟正黑體" panose="020B0604030504040204" pitchFamily="34" charset="-120"/>
              </a:rPr>
              <a:t>二、財物採購，為新台幣一億元。</a:t>
            </a:r>
          </a:p>
          <a:p>
            <a:pPr marL="714375" lvl="2" indent="-714375" algn="just" eaLnBrk="1" hangingPunct="1">
              <a:spcBef>
                <a:spcPts val="0"/>
              </a:spcBef>
              <a:buClr>
                <a:srgbClr val="0000FF"/>
              </a:buClr>
              <a:buSzPct val="75000"/>
              <a:tabLst>
                <a:tab pos="714375" algn="l"/>
              </a:tabLst>
              <a:defRPr/>
            </a:pPr>
            <a:r>
              <a:rPr lang="zh-TW" altLang="en-US" sz="2800" b="1">
                <a:solidFill>
                  <a:srgbClr val="000066"/>
                </a:solidFill>
                <a:latin typeface="微軟正黑體" panose="020B0604030504040204" pitchFamily="34" charset="-120"/>
                <a:ea typeface="微軟正黑體" panose="020B0604030504040204" pitchFamily="34" charset="-120"/>
              </a:rPr>
              <a:t>三、勞務採購，為新台幣二千萬元。</a:t>
            </a:r>
            <a:endParaRPr lang="zh-TW" altLang="en-US" sz="2800" b="1" dirty="0">
              <a:solidFill>
                <a:srgbClr val="000066"/>
              </a:solidFill>
              <a:latin typeface="微軟正黑體" panose="020B0604030504040204" pitchFamily="34" charset="-120"/>
              <a:ea typeface="微軟正黑體" panose="020B0604030504040204" pitchFamily="34" charset="-120"/>
            </a:endParaRPr>
          </a:p>
        </p:txBody>
      </p:sp>
      <p:sp>
        <p:nvSpPr>
          <p:cNvPr id="4" name="Rectangle 2"/>
          <p:cNvSpPr>
            <a:spLocks noChangeArrowheads="1"/>
          </p:cNvSpPr>
          <p:nvPr/>
        </p:nvSpPr>
        <p:spPr bwMode="auto">
          <a:xfrm>
            <a:off x="4825386" y="404664"/>
            <a:ext cx="4032448" cy="514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000" b="1" smtClean="0">
                <a:solidFill>
                  <a:prstClr val="black"/>
                </a:solidFill>
                <a:latin typeface="微軟正黑體" panose="020B0604030504040204" pitchFamily="34" charset="-120"/>
                <a:ea typeface="微軟正黑體" panose="020B0604030504040204" pitchFamily="34" charset="-120"/>
              </a:rPr>
              <a:t>何謂特殊或巨額採購？</a:t>
            </a:r>
            <a:endParaRPr kumimoji="0" lang="zh-TW" altLang="en-US" sz="3000" b="1">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2534901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2249751-A5A8-4800-A5FD-F60BF127618C}" type="slidenum">
              <a:rPr lang="en-US" altLang="zh-TW" sz="1400" smtClean="0">
                <a:solidFill>
                  <a:srgbClr val="AD1F1F"/>
                </a:solidFill>
                <a:latin typeface="Times New Roman" panose="02020603050405020304" pitchFamily="18" charset="0"/>
              </a:rPr>
              <a:pPr>
                <a:spcBef>
                  <a:spcPct val="0"/>
                </a:spcBef>
                <a:buClrTx/>
                <a:buSzTx/>
                <a:buFontTx/>
                <a:buNone/>
                <a:defRPr/>
              </a:pPr>
              <a:t>75</a:t>
            </a:fld>
            <a:endParaRPr lang="en-US" altLang="zh-TW" sz="1400">
              <a:solidFill>
                <a:srgbClr val="AD1F1F"/>
              </a:solidFill>
              <a:latin typeface="Times New Roman" panose="02020603050405020304" pitchFamily="18" charset="0"/>
            </a:endParaRPr>
          </a:p>
        </p:txBody>
      </p:sp>
      <p:sp>
        <p:nvSpPr>
          <p:cNvPr id="6" name="Rectangle 2"/>
          <p:cNvSpPr>
            <a:spLocks noChangeArrowheads="1"/>
          </p:cNvSpPr>
          <p:nvPr/>
        </p:nvSpPr>
        <p:spPr bwMode="auto">
          <a:xfrm>
            <a:off x="1619672" y="404664"/>
            <a:ext cx="6552728" cy="587375"/>
          </a:xfrm>
          <a:prstGeom prst="rect">
            <a:avLst/>
          </a:prstGeom>
          <a:noFill/>
          <a:ln w="9525">
            <a:noFill/>
            <a:miter lim="800000"/>
            <a:headEnd/>
            <a:tailEnd/>
          </a:ln>
        </p:spPr>
        <p:txBody>
          <a:bodyPr anchor="b"/>
          <a:lstStyle/>
          <a:p>
            <a:pPr>
              <a:lnSpc>
                <a:spcPct val="90000"/>
              </a:lnSpc>
              <a:defRPr/>
            </a:pPr>
            <a:r>
              <a:rPr lang="zh-TW" altLang="en-US" sz="3600" b="1" spc="-100">
                <a:solidFill>
                  <a:srgbClr val="003399"/>
                </a:solidFill>
                <a:latin typeface="微軟正黑體" panose="020B0604030504040204" pitchFamily="34" charset="-120"/>
                <a:ea typeface="微軟正黑體" panose="020B0604030504040204" pitchFamily="34" charset="-120"/>
              </a:rPr>
              <a:t>要求投標時應檢附專業資格證件</a:t>
            </a:r>
            <a:endParaRPr lang="zh-TW" altLang="en-US" sz="3600" b="1" spc="-100" dirty="0">
              <a:solidFill>
                <a:srgbClr val="0000FF"/>
              </a:solidFill>
              <a:latin typeface="微軟正黑體" panose="020B0604030504040204" pitchFamily="34" charset="-120"/>
              <a:ea typeface="微軟正黑體" panose="020B0604030504040204" pitchFamily="34" charset="-120"/>
            </a:endParaRPr>
          </a:p>
        </p:txBody>
      </p:sp>
      <p:sp>
        <p:nvSpPr>
          <p:cNvPr id="7" name="Rectangle 11"/>
          <p:cNvSpPr>
            <a:spLocks noChangeArrowheads="1"/>
          </p:cNvSpPr>
          <p:nvPr/>
        </p:nvSpPr>
        <p:spPr bwMode="auto">
          <a:xfrm>
            <a:off x="152722" y="1142842"/>
            <a:ext cx="8667750" cy="1901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0850" indent="-45085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marL="536575" indent="-536575" algn="just" eaLnBrk="1" hangingPunct="1">
              <a:buClr>
                <a:srgbClr val="000000"/>
              </a:buClr>
              <a:buSzPct val="75000"/>
              <a:buFont typeface="Wingdings 2" panose="05020102010507070707" pitchFamily="18" charset="2"/>
              <a:buNone/>
            </a:pPr>
            <a:r>
              <a:rPr lang="en-US" altLang="zh-TW" sz="2800" b="1">
                <a:solidFill>
                  <a:srgbClr val="C00000"/>
                </a:solidFill>
                <a:latin typeface="微軟正黑體" panose="020B0604030504040204" pitchFamily="34" charset="-120"/>
                <a:ea typeface="微軟正黑體" panose="020B0604030504040204" pitchFamily="34" charset="-120"/>
              </a:rPr>
              <a:t>Q</a:t>
            </a:r>
            <a:r>
              <a:rPr lang="zh-TW" altLang="en-US" sz="2800" b="1">
                <a:solidFill>
                  <a:srgbClr val="C00000"/>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招標文件規定投標應附具「具備</a:t>
            </a:r>
            <a:r>
              <a:rPr lang="en-US" altLang="zh-TW" sz="2800" b="1">
                <a:solidFill>
                  <a:srgbClr val="0000FF"/>
                </a:solidFill>
                <a:latin typeface="微軟正黑體" panose="020B0604030504040204" pitchFamily="34" charset="-120"/>
                <a:ea typeface="微軟正黑體" panose="020B0604030504040204" pitchFamily="34" charset="-120"/>
              </a:rPr>
              <a:t>Cisco</a:t>
            </a:r>
            <a:r>
              <a:rPr lang="zh-TW" altLang="en-US" sz="2800" b="1">
                <a:solidFill>
                  <a:srgbClr val="0000FF"/>
                </a:solidFill>
                <a:latin typeface="微軟正黑體" panose="020B0604030504040204" pitchFamily="34" charset="-120"/>
                <a:ea typeface="微軟正黑體" panose="020B0604030504040204" pitchFamily="34" charset="-120"/>
              </a:rPr>
              <a:t>網路認證</a:t>
            </a:r>
            <a:r>
              <a:rPr lang="en-US" altLang="zh-TW" sz="2800" b="1">
                <a:solidFill>
                  <a:srgbClr val="0000FF"/>
                </a:solidFill>
                <a:latin typeface="微軟正黑體" panose="020B0604030504040204" pitchFamily="34" charset="-120"/>
                <a:ea typeface="微軟正黑體" panose="020B0604030504040204" pitchFamily="34" charset="-120"/>
              </a:rPr>
              <a:t>CCNP</a:t>
            </a:r>
            <a:r>
              <a:rPr lang="zh-TW" altLang="en-US" sz="2800" b="1">
                <a:solidFill>
                  <a:srgbClr val="0000FF"/>
                </a:solidFill>
                <a:latin typeface="微軟正黑體" panose="020B0604030504040204" pitchFamily="34" charset="-120"/>
                <a:ea typeface="微軟正黑體" panose="020B0604030504040204" pitchFamily="34" charset="-120"/>
              </a:rPr>
              <a:t>工程師」、「具備</a:t>
            </a:r>
            <a:r>
              <a:rPr lang="en-US" altLang="zh-TW" sz="2800" b="1">
                <a:solidFill>
                  <a:srgbClr val="0000FF"/>
                </a:solidFill>
                <a:latin typeface="微軟正黑體" panose="020B0604030504040204" pitchFamily="34" charset="-120"/>
                <a:ea typeface="微軟正黑體" panose="020B0604030504040204" pitchFamily="34" charset="-120"/>
              </a:rPr>
              <a:t>VMware</a:t>
            </a:r>
            <a:r>
              <a:rPr lang="zh-TW" altLang="en-US" sz="2800" b="1">
                <a:solidFill>
                  <a:srgbClr val="0000FF"/>
                </a:solidFill>
                <a:latin typeface="微軟正黑體" panose="020B0604030504040204" pitchFamily="34" charset="-120"/>
                <a:ea typeface="微軟正黑體" panose="020B0604030504040204" pitchFamily="34" charset="-120"/>
              </a:rPr>
              <a:t>虛擬化原廠認證</a:t>
            </a:r>
            <a:r>
              <a:rPr lang="en-US" altLang="zh-TW" sz="2800" b="1">
                <a:solidFill>
                  <a:srgbClr val="0000FF"/>
                </a:solidFill>
                <a:latin typeface="微軟正黑體" panose="020B0604030504040204" pitchFamily="34" charset="-120"/>
                <a:ea typeface="微軟正黑體" panose="020B0604030504040204" pitchFamily="34" charset="-120"/>
              </a:rPr>
              <a:t>VCP</a:t>
            </a:r>
            <a:r>
              <a:rPr lang="zh-TW" altLang="en-US" sz="2800" b="1">
                <a:solidFill>
                  <a:srgbClr val="0000FF"/>
                </a:solidFill>
                <a:latin typeface="微軟正黑體" panose="020B0604030504040204" pitchFamily="34" charset="-120"/>
                <a:ea typeface="微軟正黑體" panose="020B0604030504040204" pitchFamily="34" charset="-120"/>
              </a:rPr>
              <a:t>工程師」等資格及健保投保證明文件，並列為開標資格審查項目</a:t>
            </a:r>
            <a:r>
              <a:rPr lang="en-US" altLang="zh-TW" sz="2800" b="1">
                <a:solidFill>
                  <a:srgbClr val="0000FF"/>
                </a:solidFill>
                <a:latin typeface="微軟正黑體" panose="020B0604030504040204" pitchFamily="34" charset="-120"/>
                <a:ea typeface="微軟正黑體" panose="020B0604030504040204" pitchFamily="34" charset="-120"/>
              </a:rPr>
              <a:t>??</a:t>
            </a:r>
          </a:p>
        </p:txBody>
      </p:sp>
      <p:sp>
        <p:nvSpPr>
          <p:cNvPr id="8" name="文字方塊 7"/>
          <p:cNvSpPr txBox="1"/>
          <p:nvPr/>
        </p:nvSpPr>
        <p:spPr>
          <a:xfrm>
            <a:off x="431540" y="3583900"/>
            <a:ext cx="8560060" cy="2893100"/>
          </a:xfrm>
          <a:prstGeom prst="rect">
            <a:avLst/>
          </a:prstGeom>
          <a:solidFill>
            <a:schemeClr val="tx1"/>
          </a:solidFill>
        </p:spPr>
        <p:txBody>
          <a:bodyPr wrap="square" rtlCol="0">
            <a:spAutoFit/>
          </a:bodyPr>
          <a:lstStyle/>
          <a:p>
            <a:r>
              <a:rPr lang="zh-TW" altLang="en-US" sz="2600" b="1">
                <a:solidFill>
                  <a:prstClr val="white"/>
                </a:solidFill>
                <a:latin typeface="微軟正黑體" panose="020B0604030504040204" pitchFamily="34" charset="-120"/>
                <a:ea typeface="微軟正黑體" panose="020B0604030504040204" pitchFamily="34" charset="-120"/>
              </a:rPr>
              <a:t>解析：</a:t>
            </a:r>
            <a:endParaRPr lang="en-US" altLang="zh-TW" sz="2600" b="1">
              <a:solidFill>
                <a:prstClr val="white"/>
              </a:solidFill>
              <a:latin typeface="微軟正黑體" panose="020B0604030504040204" pitchFamily="34" charset="-120"/>
              <a:ea typeface="微軟正黑體" panose="020B0604030504040204" pitchFamily="34" charset="-120"/>
            </a:endParaRPr>
          </a:p>
          <a:p>
            <a:r>
              <a:rPr lang="zh-TW" altLang="zh-TW" sz="2600" b="1">
                <a:solidFill>
                  <a:prstClr val="white"/>
                </a:solidFill>
                <a:latin typeface="微軟正黑體" panose="020B0604030504040204" pitchFamily="34" charset="-120"/>
                <a:ea typeface="微軟正黑體" panose="020B0604030504040204" pitchFamily="34" charset="-120"/>
              </a:rPr>
              <a:t>『投標廠商資格與特殊或巨額採購認定標準』第</a:t>
            </a:r>
            <a:r>
              <a:rPr lang="en-US" altLang="zh-TW" sz="2600" b="1">
                <a:solidFill>
                  <a:prstClr val="white"/>
                </a:solidFill>
                <a:latin typeface="微軟正黑體" panose="020B0604030504040204" pitchFamily="34" charset="-120"/>
                <a:ea typeface="微軟正黑體" panose="020B0604030504040204" pitchFamily="34" charset="-120"/>
              </a:rPr>
              <a:t>4</a:t>
            </a:r>
            <a:r>
              <a:rPr lang="zh-TW" altLang="zh-TW" sz="2600" b="1">
                <a:solidFill>
                  <a:prstClr val="white"/>
                </a:solidFill>
                <a:latin typeface="微軟正黑體" panose="020B0604030504040204" pitchFamily="34" charset="-120"/>
                <a:ea typeface="微軟正黑體" panose="020B0604030504040204" pitchFamily="34" charset="-120"/>
              </a:rPr>
              <a:t>條</a:t>
            </a:r>
            <a:r>
              <a:rPr lang="zh-HK" altLang="zh-TW" sz="2600" b="1">
                <a:solidFill>
                  <a:prstClr val="white"/>
                </a:solidFill>
                <a:latin typeface="微軟正黑體" panose="020B0604030504040204" pitchFamily="34" charset="-120"/>
                <a:ea typeface="微軟正黑體" panose="020B0604030504040204" pitchFamily="34" charset="-120"/>
              </a:rPr>
              <a:t>規定得擇定與履約能力有關之基本資格之事項，其中</a:t>
            </a:r>
            <a:r>
              <a:rPr lang="zh-TW" altLang="zh-TW" sz="2600" b="1">
                <a:solidFill>
                  <a:prstClr val="white"/>
                </a:solidFill>
                <a:latin typeface="微軟正黑體" panose="020B0604030504040204" pitchFamily="34" charset="-120"/>
                <a:ea typeface="微軟正黑體" panose="020B0604030504040204" pitchFamily="34" charset="-120"/>
              </a:rPr>
              <a:t>第</a:t>
            </a:r>
            <a:r>
              <a:rPr lang="en-US" altLang="zh-TW" sz="2600" b="1">
                <a:solidFill>
                  <a:prstClr val="white"/>
                </a:solidFill>
                <a:latin typeface="微軟正黑體" panose="020B0604030504040204" pitchFamily="34" charset="-120"/>
                <a:ea typeface="微軟正黑體" panose="020B0604030504040204" pitchFamily="34" charset="-120"/>
              </a:rPr>
              <a:t>1</a:t>
            </a:r>
            <a:r>
              <a:rPr lang="zh-TW" altLang="zh-TW" sz="2600" b="1">
                <a:solidFill>
                  <a:prstClr val="white"/>
                </a:solidFill>
                <a:latin typeface="微軟正黑體" panose="020B0604030504040204" pitchFamily="34" charset="-120"/>
                <a:ea typeface="微軟正黑體" panose="020B0604030504040204" pitchFamily="34" charset="-120"/>
              </a:rPr>
              <a:t>項</a:t>
            </a:r>
            <a:r>
              <a:rPr lang="zh-HK" altLang="zh-TW" sz="2600" b="1">
                <a:solidFill>
                  <a:prstClr val="white"/>
                </a:solidFill>
                <a:latin typeface="微軟正黑體" panose="020B0604030504040204" pitchFamily="34" charset="-120"/>
                <a:ea typeface="微軟正黑體" panose="020B0604030504040204" pitchFamily="34" charset="-120"/>
              </a:rPr>
              <a:t>第</a:t>
            </a:r>
            <a:r>
              <a:rPr lang="en-US" altLang="zh-TW" sz="2600" b="1">
                <a:solidFill>
                  <a:prstClr val="white"/>
                </a:solidFill>
                <a:latin typeface="微軟正黑體" panose="020B0604030504040204" pitchFamily="34" charset="-120"/>
                <a:ea typeface="微軟正黑體" panose="020B0604030504040204" pitchFamily="34" charset="-120"/>
              </a:rPr>
              <a:t>1</a:t>
            </a:r>
            <a:r>
              <a:rPr lang="zh-HK" altLang="zh-TW" sz="2600" b="1">
                <a:solidFill>
                  <a:prstClr val="white"/>
                </a:solidFill>
                <a:latin typeface="微軟正黑體" panose="020B0604030504040204" pitchFamily="34" charset="-120"/>
                <a:ea typeface="微軟正黑體" panose="020B0604030504040204" pitchFamily="34" charset="-120"/>
              </a:rPr>
              <a:t>款</a:t>
            </a:r>
            <a:r>
              <a:rPr lang="zh-TW" altLang="zh-TW" sz="2600" b="1">
                <a:solidFill>
                  <a:prstClr val="white"/>
                </a:solidFill>
                <a:latin typeface="微軟正黑體" panose="020B0604030504040204" pitchFamily="34" charset="-120"/>
                <a:ea typeface="微軟正黑體" panose="020B0604030504040204" pitchFamily="34" charset="-120"/>
              </a:rPr>
              <a:t>規定：「廠商具有製造、供應或承做能力之證明。如曾完成與招標標的類似之製造、供應或承做之文件、招標文件規定之樣品、</a:t>
            </a:r>
            <a:r>
              <a:rPr lang="zh-TW" altLang="zh-TW" sz="2600" b="1" u="sng">
                <a:solidFill>
                  <a:srgbClr val="FFFF00"/>
                </a:solidFill>
                <a:latin typeface="微軟正黑體" panose="020B0604030504040204" pitchFamily="34" charset="-120"/>
                <a:ea typeface="微軟正黑體" panose="020B0604030504040204" pitchFamily="34" charset="-120"/>
              </a:rPr>
              <a:t>現有或得標後</a:t>
            </a:r>
            <a:r>
              <a:rPr lang="zh-TW" altLang="zh-TW" sz="2600" b="1" u="sng">
                <a:solidFill>
                  <a:prstClr val="white"/>
                </a:solidFill>
                <a:latin typeface="微軟正黑體" panose="020B0604030504040204" pitchFamily="34" charset="-120"/>
                <a:ea typeface="微軟正黑體" panose="020B0604030504040204" pitchFamily="34" charset="-120"/>
              </a:rPr>
              <a:t>可取得履約所需設備、技術、財力、人力或場所之說明或品質管制能力文件等</a:t>
            </a:r>
            <a:r>
              <a:rPr lang="zh-TW" altLang="zh-TW" sz="2600" b="1">
                <a:solidFill>
                  <a:prstClr val="white"/>
                </a:solidFill>
                <a:latin typeface="微軟正黑體" panose="020B0604030504040204" pitchFamily="34" charset="-120"/>
                <a:ea typeface="微軟正黑體" panose="020B0604030504040204" pitchFamily="34" charset="-120"/>
              </a:rPr>
              <a:t>。」</a:t>
            </a:r>
            <a:endParaRPr lang="zh-TW" altLang="en-US" sz="2600" b="1">
              <a:solidFill>
                <a:prstClr val="white"/>
              </a:solidFill>
              <a:latin typeface="微軟正黑體" panose="020B0604030504040204" pitchFamily="34" charset="-120"/>
              <a:ea typeface="微軟正黑體" panose="020B0604030504040204" pitchFamily="34" charset="-120"/>
            </a:endParaRPr>
          </a:p>
        </p:txBody>
      </p:sp>
      <p:sp>
        <p:nvSpPr>
          <p:cNvPr id="9" name="向下箭號 8"/>
          <p:cNvSpPr/>
          <p:nvPr/>
        </p:nvSpPr>
        <p:spPr>
          <a:xfrm>
            <a:off x="3921837" y="2564904"/>
            <a:ext cx="1129519" cy="964555"/>
          </a:xfrm>
          <a:prstGeom prst="downArrow">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4461533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2249751-A5A8-4800-A5FD-F60BF127618C}" type="slidenum">
              <a:rPr lang="en-US" altLang="zh-TW" sz="1400" smtClean="0">
                <a:solidFill>
                  <a:srgbClr val="AD1F1F"/>
                </a:solidFill>
                <a:latin typeface="Times New Roman" panose="02020603050405020304" pitchFamily="18" charset="0"/>
              </a:rPr>
              <a:pPr>
                <a:spcBef>
                  <a:spcPct val="0"/>
                </a:spcBef>
                <a:buClrTx/>
                <a:buSzTx/>
                <a:buFontTx/>
                <a:buNone/>
                <a:defRPr/>
              </a:pPr>
              <a:t>76</a:t>
            </a:fld>
            <a:endParaRPr lang="en-US" altLang="zh-TW" sz="1400">
              <a:solidFill>
                <a:srgbClr val="AD1F1F"/>
              </a:solidFill>
              <a:latin typeface="Times New Roman" panose="02020603050405020304" pitchFamily="18" charset="0"/>
            </a:endParaRPr>
          </a:p>
        </p:txBody>
      </p:sp>
      <p:sp>
        <p:nvSpPr>
          <p:cNvPr id="6" name="Rectangle 2"/>
          <p:cNvSpPr>
            <a:spLocks noChangeArrowheads="1"/>
          </p:cNvSpPr>
          <p:nvPr/>
        </p:nvSpPr>
        <p:spPr bwMode="auto">
          <a:xfrm>
            <a:off x="827584" y="404664"/>
            <a:ext cx="7402016" cy="587375"/>
          </a:xfrm>
          <a:prstGeom prst="rect">
            <a:avLst/>
          </a:prstGeom>
          <a:noFill/>
          <a:ln w="9525">
            <a:noFill/>
            <a:miter lim="800000"/>
            <a:headEnd/>
            <a:tailEnd/>
          </a:ln>
        </p:spPr>
        <p:txBody>
          <a:bodyPr anchor="b"/>
          <a:lstStyle/>
          <a:p>
            <a:pPr>
              <a:lnSpc>
                <a:spcPct val="90000"/>
              </a:lnSpc>
              <a:defRPr/>
            </a:pPr>
            <a:r>
              <a:rPr lang="zh-TW" altLang="en-US" sz="3200" b="1" spc="-100">
                <a:solidFill>
                  <a:srgbClr val="003399"/>
                </a:solidFill>
                <a:latin typeface="微軟正黑體" panose="020B0604030504040204" pitchFamily="34" charset="-120"/>
                <a:ea typeface="微軟正黑體" panose="020B0604030504040204" pitchFamily="34" charset="-120"/>
              </a:rPr>
              <a:t>要求投標時應檢附代理、保固等證明文件</a:t>
            </a:r>
            <a:endParaRPr lang="zh-TW" altLang="en-US" sz="3200" b="1" spc="-100" dirty="0">
              <a:solidFill>
                <a:srgbClr val="0000FF"/>
              </a:solidFill>
              <a:latin typeface="微軟正黑體" panose="020B0604030504040204" pitchFamily="34" charset="-120"/>
              <a:ea typeface="微軟正黑體" panose="020B0604030504040204" pitchFamily="34" charset="-120"/>
            </a:endParaRPr>
          </a:p>
        </p:txBody>
      </p:sp>
      <p:sp>
        <p:nvSpPr>
          <p:cNvPr id="10" name="Rectangle 11"/>
          <p:cNvSpPr>
            <a:spLocks noChangeArrowheads="1"/>
          </p:cNvSpPr>
          <p:nvPr/>
        </p:nvSpPr>
        <p:spPr bwMode="auto">
          <a:xfrm>
            <a:off x="152722" y="1142842"/>
            <a:ext cx="8667750" cy="1901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0850" indent="-45085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marL="536575" indent="-536575" algn="just" eaLnBrk="1" hangingPunct="1">
              <a:buClr>
                <a:srgbClr val="000000"/>
              </a:buClr>
              <a:buSzPct val="75000"/>
              <a:buFont typeface="Wingdings 2" panose="05020102010507070707" pitchFamily="18" charset="2"/>
              <a:buNone/>
            </a:pPr>
            <a:r>
              <a:rPr lang="en-US" altLang="zh-TW" sz="2800" b="1">
                <a:solidFill>
                  <a:srgbClr val="C00000"/>
                </a:solidFill>
                <a:latin typeface="微軟正黑體" panose="020B0604030504040204" pitchFamily="34" charset="-120"/>
                <a:ea typeface="微軟正黑體" panose="020B0604030504040204" pitchFamily="34" charset="-120"/>
              </a:rPr>
              <a:t>Q</a:t>
            </a:r>
            <a:r>
              <a:rPr lang="zh-TW" altLang="en-US" sz="2800" b="1">
                <a:solidFill>
                  <a:srgbClr val="C00000"/>
                </a:solidFill>
                <a:latin typeface="微軟正黑體" panose="020B0604030504040204" pitchFamily="34" charset="-120"/>
                <a:ea typeface="微軟正黑體" panose="020B0604030504040204" pitchFamily="34" charset="-120"/>
              </a:rPr>
              <a:t>：</a:t>
            </a:r>
            <a:r>
              <a:rPr lang="zh-TW" altLang="en-US" sz="2800" b="1">
                <a:solidFill>
                  <a:srgbClr val="0000FF"/>
                </a:solidFill>
                <a:latin typeface="微軟正黑體" panose="020B0604030504040204" pitchFamily="34" charset="-120"/>
                <a:ea typeface="微軟正黑體" panose="020B0604030504040204" pitchFamily="34" charset="-120"/>
              </a:rPr>
              <a:t>招標文件規定投標應附具「</a:t>
            </a:r>
            <a:r>
              <a:rPr lang="zh-TW" altLang="en-US" sz="2800" b="1" u="sng">
                <a:solidFill>
                  <a:srgbClr val="0000FF"/>
                </a:solidFill>
                <a:latin typeface="微軟正黑體" panose="020B0604030504040204" pitchFamily="34" charset="-120"/>
                <a:ea typeface="微軟正黑體" panose="020B0604030504040204" pitchFamily="34" charset="-120"/>
              </a:rPr>
              <a:t>投標廠商需提供原廠出廠證明書</a:t>
            </a:r>
            <a:r>
              <a:rPr lang="zh-TW" altLang="en-US" sz="2800" b="1">
                <a:solidFill>
                  <a:srgbClr val="0000FF"/>
                </a:solidFill>
                <a:latin typeface="微軟正黑體" panose="020B0604030504040204" pitchFamily="34" charset="-120"/>
                <a:ea typeface="微軟正黑體" panose="020B0604030504040204" pitchFamily="34" charset="-120"/>
              </a:rPr>
              <a:t>」、「</a:t>
            </a:r>
            <a:r>
              <a:rPr lang="zh-TW" altLang="en-US" sz="2800" b="1" u="sng">
                <a:solidFill>
                  <a:srgbClr val="0000FF"/>
                </a:solidFill>
                <a:latin typeface="微軟正黑體" panose="020B0604030504040204" pitchFamily="34" charset="-120"/>
                <a:ea typeface="微軟正黑體" panose="020B0604030504040204" pitchFamily="34" charset="-120"/>
              </a:rPr>
              <a:t>投標廠商需提供代理商開立之經銷售權及保固證明書</a:t>
            </a:r>
            <a:r>
              <a:rPr lang="zh-TW" altLang="en-US" sz="2800" b="1">
                <a:solidFill>
                  <a:srgbClr val="0000FF"/>
                </a:solidFill>
                <a:latin typeface="微軟正黑體" panose="020B0604030504040204" pitchFamily="34" charset="-120"/>
                <a:ea typeface="微軟正黑體" panose="020B0604030504040204" pitchFamily="34" charset="-120"/>
              </a:rPr>
              <a:t>」等文件，並列為開標資格審查項目</a:t>
            </a:r>
            <a:r>
              <a:rPr lang="en-US" altLang="zh-TW" sz="2800" b="1">
                <a:solidFill>
                  <a:srgbClr val="0000FF"/>
                </a:solidFill>
                <a:latin typeface="微軟正黑體" panose="020B0604030504040204" pitchFamily="34" charset="-120"/>
                <a:ea typeface="微軟正黑體" panose="020B0604030504040204" pitchFamily="34" charset="-120"/>
              </a:rPr>
              <a:t>??</a:t>
            </a:r>
          </a:p>
        </p:txBody>
      </p:sp>
      <p:sp>
        <p:nvSpPr>
          <p:cNvPr id="11" name="文字方塊 10"/>
          <p:cNvSpPr txBox="1"/>
          <p:nvPr/>
        </p:nvSpPr>
        <p:spPr>
          <a:xfrm>
            <a:off x="287524" y="3583900"/>
            <a:ext cx="8560060" cy="2246769"/>
          </a:xfrm>
          <a:prstGeom prst="rect">
            <a:avLst/>
          </a:prstGeom>
          <a:solidFill>
            <a:schemeClr val="tx1"/>
          </a:solidFill>
        </p:spPr>
        <p:txBody>
          <a:bodyPr wrap="square" rtlCol="0">
            <a:spAutoFit/>
          </a:bodyPr>
          <a:lstStyle/>
          <a:p>
            <a:r>
              <a:rPr lang="zh-TW" altLang="en-US" sz="2800" b="1">
                <a:solidFill>
                  <a:prstClr val="white"/>
                </a:solidFill>
                <a:latin typeface="微軟正黑體" panose="020B0604030504040204" pitchFamily="34" charset="-120"/>
                <a:ea typeface="微軟正黑體" panose="020B0604030504040204" pitchFamily="34" charset="-120"/>
              </a:rPr>
              <a:t>解析：</a:t>
            </a:r>
            <a:endParaRPr lang="en-US" altLang="zh-TW" sz="2800" b="1">
              <a:solidFill>
                <a:prstClr val="white"/>
              </a:solidFill>
              <a:latin typeface="微軟正黑體" panose="020B0604030504040204" pitchFamily="34" charset="-120"/>
              <a:ea typeface="微軟正黑體" panose="020B0604030504040204" pitchFamily="34" charset="-120"/>
            </a:endParaRPr>
          </a:p>
          <a:p>
            <a:r>
              <a:rPr lang="zh-TW" altLang="en-US" sz="2800" b="1">
                <a:solidFill>
                  <a:prstClr val="white"/>
                </a:solidFill>
                <a:latin typeface="微軟正黑體" panose="020B0604030504040204" pitchFamily="34" charset="-120"/>
                <a:ea typeface="微軟正黑體" panose="020B0604030504040204" pitchFamily="34" charset="-120"/>
              </a:rPr>
              <a:t>「政府採購錯誤行為態樣」二、訂定廠商資格</a:t>
            </a:r>
            <a:endParaRPr lang="en-US" altLang="zh-TW" sz="2800" b="1">
              <a:solidFill>
                <a:prstClr val="white"/>
              </a:solidFill>
              <a:latin typeface="微軟正黑體" panose="020B0604030504040204" pitchFamily="34" charset="-120"/>
              <a:ea typeface="微軟正黑體" panose="020B0604030504040204" pitchFamily="34" charset="-120"/>
            </a:endParaRPr>
          </a:p>
          <a:p>
            <a:r>
              <a:rPr lang="en-US" altLang="zh-TW" sz="2800" b="1">
                <a:solidFill>
                  <a:prstClr val="white"/>
                </a:solidFill>
                <a:latin typeface="微軟正黑體" panose="020B0604030504040204" pitchFamily="34" charset="-120"/>
                <a:ea typeface="微軟正黑體" panose="020B0604030504040204" pitchFamily="34" charset="-120"/>
              </a:rPr>
              <a:t>......</a:t>
            </a:r>
          </a:p>
          <a:p>
            <a:r>
              <a:rPr lang="en-US" altLang="zh-TW" sz="2800" b="1">
                <a:solidFill>
                  <a:prstClr val="white"/>
                </a:solidFill>
                <a:latin typeface="微軟正黑體" panose="020B0604030504040204" pitchFamily="34" charset="-120"/>
                <a:ea typeface="微軟正黑體" panose="020B0604030504040204" pitchFamily="34" charset="-120"/>
              </a:rPr>
              <a:t>(</a:t>
            </a:r>
            <a:r>
              <a:rPr lang="zh-TW" altLang="en-US" sz="2800" b="1">
                <a:solidFill>
                  <a:prstClr val="white"/>
                </a:solidFill>
                <a:latin typeface="微軟正黑體" panose="020B0604030504040204" pitchFamily="34" charset="-120"/>
                <a:ea typeface="微軟正黑體" panose="020B0604030504040204" pitchFamily="34" charset="-120"/>
              </a:rPr>
              <a:t>十五</a:t>
            </a:r>
            <a:r>
              <a:rPr lang="en-US" altLang="zh-TW" sz="2800" b="1">
                <a:solidFill>
                  <a:prstClr val="white"/>
                </a:solidFill>
                <a:latin typeface="微軟正黑體" panose="020B0604030504040204" pitchFamily="34" charset="-120"/>
                <a:ea typeface="微軟正黑體" panose="020B0604030504040204" pitchFamily="34" charset="-120"/>
              </a:rPr>
              <a:t>)</a:t>
            </a:r>
            <a:r>
              <a:rPr lang="zh-TW" altLang="en-US" sz="2800" b="1">
                <a:solidFill>
                  <a:srgbClr val="FFFF00"/>
                </a:solidFill>
                <a:latin typeface="微軟正黑體" panose="020B0604030504040204" pitchFamily="34" charset="-120"/>
                <a:ea typeface="微軟正黑體" panose="020B0604030504040204" pitchFamily="34" charset="-120"/>
              </a:rPr>
              <a:t>限投標時即須檢附原廠代理證明、原廠願意供應證明。（註：可要求廠商履約時提出）</a:t>
            </a:r>
            <a:endParaRPr lang="zh-TW" altLang="en-US" sz="2800" b="1">
              <a:solidFill>
                <a:prstClr val="white"/>
              </a:solidFill>
              <a:latin typeface="微軟正黑體" panose="020B0604030504040204" pitchFamily="34" charset="-120"/>
              <a:ea typeface="微軟正黑體" panose="020B0604030504040204" pitchFamily="34" charset="-120"/>
            </a:endParaRPr>
          </a:p>
        </p:txBody>
      </p:sp>
      <p:sp>
        <p:nvSpPr>
          <p:cNvPr id="12" name="向下箭號 11"/>
          <p:cNvSpPr/>
          <p:nvPr/>
        </p:nvSpPr>
        <p:spPr>
          <a:xfrm>
            <a:off x="3921837" y="2564904"/>
            <a:ext cx="1129519" cy="964555"/>
          </a:xfrm>
          <a:prstGeom prst="downArrow">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30254487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6620CEA8-6777-45D0-87A2-CED6D5AF244C}" type="slidenum">
              <a:rPr lang="en-US" altLang="zh-TW" sz="1400" smtClean="0">
                <a:solidFill>
                  <a:srgbClr val="AD1F1F"/>
                </a:solidFill>
                <a:latin typeface="Times New Roman" panose="02020603050405020304" pitchFamily="18" charset="0"/>
              </a:rPr>
              <a:pPr>
                <a:spcBef>
                  <a:spcPct val="0"/>
                </a:spcBef>
                <a:buClrTx/>
                <a:buSzTx/>
                <a:buFontTx/>
                <a:buNone/>
                <a:defRPr/>
              </a:pPr>
              <a:t>77</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5254572" y="256878"/>
            <a:ext cx="3563937" cy="730250"/>
          </a:xfrm>
        </p:spPr>
        <p:txBody>
          <a:bodyPr wrap="square" lIns="91440" tIns="45720" rIns="91440" bIns="45720" numCol="1" anchorCtr="0" compatLnSpc="1">
            <a:prstTxWarp prst="textNoShape">
              <a:avLst/>
            </a:prstTxWarp>
          </a:bodyPr>
          <a:lstStyle/>
          <a:p>
            <a:pPr eaLnBrk="1" hangingPunct="1">
              <a:defRPr/>
            </a:pPr>
            <a:r>
              <a:rPr lang="zh-TW" altLang="en-US" b="1" cap="none">
                <a:solidFill>
                  <a:srgbClr val="003399"/>
                </a:solidFill>
                <a:effectLst/>
                <a:latin typeface="+mj-ea"/>
              </a:rPr>
              <a:t>第三章　決標</a:t>
            </a:r>
          </a:p>
        </p:txBody>
      </p:sp>
      <p:sp>
        <p:nvSpPr>
          <p:cNvPr id="98315" name="Rectangle 11"/>
          <p:cNvSpPr>
            <a:spLocks noChangeArrowheads="1"/>
          </p:cNvSpPr>
          <p:nvPr/>
        </p:nvSpPr>
        <p:spPr bwMode="auto">
          <a:xfrm>
            <a:off x="431540" y="728700"/>
            <a:ext cx="8281987" cy="4464050"/>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zh-TW" altLang="en-US" sz="2800" b="1" dirty="0">
                <a:solidFill>
                  <a:srgbClr val="AD1F1F"/>
                </a:solidFill>
                <a:latin typeface="+mj-ea"/>
                <a:ea typeface="+mj-ea"/>
              </a:rPr>
              <a:t>採購法第</a:t>
            </a:r>
            <a:r>
              <a:rPr lang="en-US" altLang="zh-TW" sz="2800" b="1" dirty="0">
                <a:solidFill>
                  <a:srgbClr val="AD1F1F"/>
                </a:solidFill>
                <a:latin typeface="+mj-ea"/>
                <a:ea typeface="+mj-ea"/>
              </a:rPr>
              <a:t>45</a:t>
            </a:r>
            <a:r>
              <a:rPr lang="zh-TW" altLang="en-US" sz="2800" b="1" dirty="0">
                <a:solidFill>
                  <a:srgbClr val="AD1F1F"/>
                </a:solidFill>
                <a:latin typeface="+mj-ea"/>
                <a:ea typeface="+mj-ea"/>
              </a:rPr>
              <a:t>條</a:t>
            </a:r>
            <a:endParaRPr lang="zh-TW" altLang="en-US" sz="2800" b="1" dirty="0">
              <a:solidFill>
                <a:srgbClr val="660033"/>
              </a:solidFill>
              <a:latin typeface="+mj-ea"/>
              <a:ea typeface="+mj-ea"/>
            </a:endParaRPr>
          </a:p>
          <a:p>
            <a:pPr marL="0" lvl="1" indent="352425" algn="just" eaLnBrk="1" hangingPunct="1">
              <a:buClr>
                <a:srgbClr val="006699"/>
              </a:buClr>
              <a:buSzPct val="75000"/>
              <a:defRPr/>
            </a:pPr>
            <a:r>
              <a:rPr lang="zh-TW" altLang="en-US" sz="2800" b="1" dirty="0">
                <a:solidFill>
                  <a:srgbClr val="006600"/>
                </a:solidFill>
                <a:latin typeface="+mj-ea"/>
                <a:ea typeface="+mj-ea"/>
              </a:rPr>
              <a:t>公開招標及選擇性招標之</a:t>
            </a:r>
            <a:r>
              <a:rPr lang="zh-TW" altLang="en-US" sz="2800" b="1" u="sng" dirty="0">
                <a:solidFill>
                  <a:srgbClr val="006600"/>
                </a:solidFill>
                <a:latin typeface="+mj-ea"/>
                <a:ea typeface="+mj-ea"/>
              </a:rPr>
              <a:t>開標</a:t>
            </a:r>
            <a:r>
              <a:rPr lang="en-US" altLang="zh-TW" sz="2800" b="1" dirty="0">
                <a:solidFill>
                  <a:srgbClr val="660033"/>
                </a:solidFill>
                <a:latin typeface="+mj-ea"/>
                <a:ea typeface="+mj-ea"/>
              </a:rPr>
              <a:t>(</a:t>
            </a:r>
            <a:r>
              <a:rPr lang="zh-TW" altLang="en-US" sz="2800" b="1" dirty="0">
                <a:solidFill>
                  <a:srgbClr val="660033"/>
                </a:solidFill>
                <a:latin typeface="+mj-ea"/>
                <a:ea typeface="+mj-ea"/>
              </a:rPr>
              <a:t>指開啟外標封。開標前，機關不得先行開啟廠商投標文件進行審查</a:t>
            </a:r>
            <a:r>
              <a:rPr lang="en-US" altLang="zh-TW" sz="2800" b="1" dirty="0">
                <a:solidFill>
                  <a:srgbClr val="660033"/>
                </a:solidFill>
                <a:latin typeface="+mj-ea"/>
                <a:ea typeface="+mj-ea"/>
              </a:rPr>
              <a:t>)</a:t>
            </a:r>
            <a:r>
              <a:rPr lang="zh-TW" altLang="en-US" sz="2800" b="1" dirty="0">
                <a:solidFill>
                  <a:srgbClr val="006600"/>
                </a:solidFill>
                <a:latin typeface="+mj-ea"/>
                <a:ea typeface="+mj-ea"/>
              </a:rPr>
              <a:t>，除法令另有規定外，</a:t>
            </a:r>
            <a:r>
              <a:rPr lang="zh-TW" altLang="en-US" sz="2800" b="1" u="sng" dirty="0">
                <a:solidFill>
                  <a:srgbClr val="006600"/>
                </a:solidFill>
                <a:latin typeface="+mj-ea"/>
                <a:ea typeface="+mj-ea"/>
              </a:rPr>
              <a:t>應依招標文件公告之時間及地點公開為之</a:t>
            </a:r>
            <a:r>
              <a:rPr lang="zh-TW" altLang="en-US" sz="2800" b="1" dirty="0">
                <a:solidFill>
                  <a:srgbClr val="006600"/>
                </a:solidFill>
                <a:latin typeface="+mj-ea"/>
                <a:ea typeface="+mj-ea"/>
              </a:rPr>
              <a:t>。</a:t>
            </a:r>
          </a:p>
          <a:p>
            <a:pPr marL="261938" indent="-261938" algn="just" eaLnBrk="1" hangingPunct="1">
              <a:spcBef>
                <a:spcPct val="20000"/>
              </a:spcBef>
              <a:buClr>
                <a:prstClr val="black"/>
              </a:buClr>
              <a:buSzPct val="75000"/>
              <a:buFont typeface="Wingdings" pitchFamily="2" charset="2"/>
              <a:buChar char="l"/>
              <a:defRPr/>
            </a:pPr>
            <a:r>
              <a:rPr lang="zh-TW" altLang="en-US" sz="2800" b="1" dirty="0">
                <a:solidFill>
                  <a:srgbClr val="0000FF"/>
                </a:solidFill>
                <a:latin typeface="+mj-ea"/>
                <a:ea typeface="+mj-ea"/>
              </a:rPr>
              <a:t>細則第</a:t>
            </a:r>
            <a:r>
              <a:rPr lang="en-US" altLang="zh-TW" sz="2800" b="1" dirty="0">
                <a:solidFill>
                  <a:srgbClr val="0000FF"/>
                </a:solidFill>
                <a:latin typeface="+mj-ea"/>
                <a:ea typeface="+mj-ea"/>
              </a:rPr>
              <a:t>48</a:t>
            </a:r>
            <a:r>
              <a:rPr lang="zh-TW" altLang="en-US" sz="2800" b="1" dirty="0">
                <a:solidFill>
                  <a:srgbClr val="0000FF"/>
                </a:solidFill>
                <a:latin typeface="+mj-ea"/>
                <a:ea typeface="+mj-ea"/>
              </a:rPr>
              <a:t>條</a:t>
            </a:r>
          </a:p>
          <a:p>
            <a:pPr marL="0" lvl="1" indent="352425" algn="just" eaLnBrk="1" hangingPunct="1">
              <a:buClr>
                <a:srgbClr val="006600"/>
              </a:buClr>
              <a:buSzPct val="75000"/>
              <a:defRPr/>
            </a:pPr>
            <a:r>
              <a:rPr lang="zh-TW" altLang="en-US" sz="2800" b="1" dirty="0">
                <a:solidFill>
                  <a:srgbClr val="006600"/>
                </a:solidFill>
                <a:latin typeface="+mj-ea"/>
                <a:ea typeface="+mj-ea"/>
              </a:rPr>
              <a:t>本法第</a:t>
            </a:r>
            <a:r>
              <a:rPr lang="en-US" altLang="zh-TW" sz="2800" b="1" dirty="0">
                <a:solidFill>
                  <a:srgbClr val="006600"/>
                </a:solidFill>
                <a:latin typeface="+mj-ea"/>
                <a:ea typeface="+mj-ea"/>
              </a:rPr>
              <a:t>45</a:t>
            </a:r>
            <a:r>
              <a:rPr lang="zh-TW" altLang="en-US" sz="2800" b="1" dirty="0">
                <a:solidFill>
                  <a:srgbClr val="006600"/>
                </a:solidFill>
                <a:latin typeface="+mj-ea"/>
                <a:ea typeface="+mj-ea"/>
              </a:rPr>
              <a:t>條所稱</a:t>
            </a:r>
            <a:r>
              <a:rPr lang="zh-TW" altLang="en-US" sz="2800" b="1" u="sng" dirty="0">
                <a:solidFill>
                  <a:srgbClr val="100278"/>
                </a:solidFill>
                <a:latin typeface="+mj-ea"/>
                <a:ea typeface="+mj-ea"/>
              </a:rPr>
              <a:t>開標</a:t>
            </a:r>
            <a:r>
              <a:rPr lang="zh-TW" altLang="en-US" sz="2800" b="1" dirty="0">
                <a:solidFill>
                  <a:srgbClr val="006600"/>
                </a:solidFill>
                <a:latin typeface="+mj-ea"/>
                <a:ea typeface="+mj-ea"/>
              </a:rPr>
              <a:t>，</a:t>
            </a:r>
            <a:r>
              <a:rPr lang="zh-TW" altLang="en-US" sz="2800" b="1" u="sng" dirty="0">
                <a:solidFill>
                  <a:srgbClr val="100278"/>
                </a:solidFill>
                <a:latin typeface="+mj-ea"/>
                <a:ea typeface="+mj-ea"/>
              </a:rPr>
              <a:t>指依招標文件標示之時間及地點開啟廠商投標文件之標封，宣布投標廠商之名稱或代號、家數及其他招標文件規定之事項。有標價者，並宣布之</a:t>
            </a:r>
            <a:r>
              <a:rPr lang="zh-TW" altLang="en-US" sz="2800" b="1" dirty="0">
                <a:solidFill>
                  <a:srgbClr val="006600"/>
                </a:solidFill>
                <a:latin typeface="+mj-ea"/>
                <a:ea typeface="+mj-ea"/>
              </a:rPr>
              <a:t>。</a:t>
            </a:r>
          </a:p>
          <a:p>
            <a:pPr marL="0" lvl="1" indent="352425" algn="just" eaLnBrk="1" hangingPunct="1">
              <a:spcBef>
                <a:spcPct val="20000"/>
              </a:spcBef>
              <a:buClr>
                <a:srgbClr val="006600"/>
              </a:buClr>
              <a:buSzPct val="75000"/>
              <a:defRPr/>
            </a:pPr>
            <a:r>
              <a:rPr lang="zh-TW" altLang="en-US" sz="2800" b="1" dirty="0">
                <a:solidFill>
                  <a:srgbClr val="006600"/>
                </a:solidFill>
                <a:latin typeface="+mj-ea"/>
                <a:ea typeface="+mj-ea"/>
              </a:rPr>
              <a:t>前項開標，</a:t>
            </a:r>
            <a:r>
              <a:rPr lang="zh-TW" altLang="en-US" sz="2800" b="1" u="sng" dirty="0">
                <a:solidFill>
                  <a:srgbClr val="100278"/>
                </a:solidFill>
                <a:latin typeface="+mj-ea"/>
                <a:ea typeface="+mj-ea"/>
              </a:rPr>
              <a:t>應允許投標廠商之負責人或其代理人或授權代表出席。但機關得限制出席人數</a:t>
            </a:r>
            <a:r>
              <a:rPr lang="zh-TW" altLang="en-US" sz="2800" b="1" dirty="0">
                <a:solidFill>
                  <a:srgbClr val="006600"/>
                </a:solidFill>
                <a:latin typeface="+mj-ea"/>
                <a:ea typeface="+mj-ea"/>
              </a:rPr>
              <a:t>。</a:t>
            </a:r>
          </a:p>
          <a:p>
            <a:pPr marL="0" lvl="1" indent="352425" algn="just" eaLnBrk="1" hangingPunct="1">
              <a:spcBef>
                <a:spcPct val="20000"/>
              </a:spcBef>
              <a:buClr>
                <a:srgbClr val="006600"/>
              </a:buClr>
              <a:buSzPct val="75000"/>
              <a:defRPr/>
            </a:pPr>
            <a:r>
              <a:rPr lang="zh-TW" altLang="en-US" sz="2800" b="1" dirty="0">
                <a:solidFill>
                  <a:srgbClr val="006600"/>
                </a:solidFill>
                <a:latin typeface="+mj-ea"/>
                <a:ea typeface="+mj-ea"/>
              </a:rPr>
              <a:t>限制性招標之開標，準用前二項規定。</a:t>
            </a:r>
            <a:endParaRPr lang="zh-TW" altLang="en-US" sz="2800" b="1" dirty="0">
              <a:solidFill>
                <a:srgbClr val="0000FF"/>
              </a:solidFill>
              <a:latin typeface="+mj-ea"/>
              <a:ea typeface="+mj-ea"/>
            </a:endParaRPr>
          </a:p>
        </p:txBody>
      </p:sp>
    </p:spTree>
    <p:extLst>
      <p:ext uri="{BB962C8B-B14F-4D97-AF65-F5344CB8AC3E}">
        <p14:creationId xmlns:p14="http://schemas.microsoft.com/office/powerpoint/2010/main" val="394295469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8B07B40-EA06-4FB1-83D9-F4F3D2EF28DA}" type="slidenum">
              <a:rPr lang="en-US" altLang="zh-TW" sz="1400" smtClean="0">
                <a:solidFill>
                  <a:srgbClr val="AD1F1F"/>
                </a:solidFill>
                <a:latin typeface="Times New Roman" panose="02020603050405020304" pitchFamily="18" charset="0"/>
              </a:rPr>
              <a:pPr>
                <a:spcBef>
                  <a:spcPct val="0"/>
                </a:spcBef>
                <a:buClrTx/>
                <a:buSzTx/>
                <a:buFontTx/>
                <a:buNone/>
                <a:defRPr/>
              </a:pPr>
              <a:t>78</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79513" y="693067"/>
            <a:ext cx="8678738" cy="6028407"/>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zh-TW" altLang="en-US" sz="2200" b="1" dirty="0">
                <a:solidFill>
                  <a:srgbClr val="0000FF"/>
                </a:solidFill>
                <a:latin typeface="+mj-ea"/>
                <a:ea typeface="+mj-ea"/>
              </a:rPr>
              <a:t>細則第</a:t>
            </a:r>
            <a:r>
              <a:rPr lang="en-US" altLang="zh-TW" sz="2200" b="1" dirty="0">
                <a:solidFill>
                  <a:srgbClr val="0000FF"/>
                </a:solidFill>
                <a:latin typeface="+mj-ea"/>
                <a:ea typeface="+mj-ea"/>
              </a:rPr>
              <a:t>49</a:t>
            </a:r>
            <a:r>
              <a:rPr lang="zh-TW" altLang="en-US" sz="2200" b="1" dirty="0">
                <a:solidFill>
                  <a:srgbClr val="0000FF"/>
                </a:solidFill>
                <a:latin typeface="+mj-ea"/>
                <a:ea typeface="+mj-ea"/>
              </a:rPr>
              <a:t>條</a:t>
            </a:r>
          </a:p>
          <a:p>
            <a:pPr marL="0" lvl="1" indent="274638" algn="just" eaLnBrk="1" hangingPunct="1">
              <a:buClr>
                <a:srgbClr val="006600"/>
              </a:buClr>
              <a:buSzPct val="75000"/>
              <a:defRPr/>
            </a:pPr>
            <a:r>
              <a:rPr lang="zh-TW" altLang="en-US" sz="2200" b="1" dirty="0">
                <a:solidFill>
                  <a:srgbClr val="006600"/>
                </a:solidFill>
                <a:latin typeface="+mj-ea"/>
                <a:ea typeface="+mj-ea"/>
              </a:rPr>
              <a:t>公開招標及選擇性招標之開標，有下列情形之一者，招標文件得免標示開標之時間及地點：</a:t>
            </a:r>
          </a:p>
          <a:p>
            <a:pPr marL="534988" lvl="2" indent="-534988" algn="just" eaLnBrk="1" hangingPunct="1">
              <a:buClr>
                <a:srgbClr val="0000FF"/>
              </a:buClr>
              <a:buSzPct val="75000"/>
              <a:defRPr/>
            </a:pPr>
            <a:r>
              <a:rPr lang="zh-TW" altLang="en-US" sz="2200" b="1" dirty="0">
                <a:solidFill>
                  <a:srgbClr val="0000FF"/>
                </a:solidFill>
                <a:latin typeface="+mj-ea"/>
                <a:ea typeface="+mj-ea"/>
              </a:rPr>
              <a:t>一、依本法第</a:t>
            </a:r>
            <a:r>
              <a:rPr lang="en-US" altLang="zh-TW" sz="2200" b="1" dirty="0">
                <a:solidFill>
                  <a:srgbClr val="0000FF"/>
                </a:solidFill>
                <a:latin typeface="+mj-ea"/>
                <a:ea typeface="+mj-ea"/>
              </a:rPr>
              <a:t>21</a:t>
            </a:r>
            <a:r>
              <a:rPr lang="zh-TW" altLang="en-US" sz="2200" b="1" dirty="0">
                <a:solidFill>
                  <a:srgbClr val="0000FF"/>
                </a:solidFill>
                <a:latin typeface="+mj-ea"/>
                <a:ea typeface="+mj-ea"/>
              </a:rPr>
              <a:t>條規定辦理選擇性招標之資格審查，供建立合格廠商名單。</a:t>
            </a:r>
            <a:endParaRPr lang="en-US" altLang="zh-TW" sz="2200" b="1" dirty="0">
              <a:solidFill>
                <a:srgbClr val="0000FF"/>
              </a:solidFill>
              <a:latin typeface="+mj-ea"/>
              <a:ea typeface="+mj-ea"/>
            </a:endParaRPr>
          </a:p>
          <a:p>
            <a:pPr marL="534988" lvl="2" indent="-534988" algn="just" eaLnBrk="1" hangingPunct="1">
              <a:buClr>
                <a:srgbClr val="0000FF"/>
              </a:buClr>
              <a:buSzPct val="75000"/>
              <a:defRPr/>
            </a:pPr>
            <a:r>
              <a:rPr lang="zh-TW" altLang="en-US" sz="2200" b="1" dirty="0">
                <a:solidFill>
                  <a:srgbClr val="0000FF"/>
                </a:solidFill>
                <a:latin typeface="+mj-ea"/>
                <a:ea typeface="+mj-ea"/>
              </a:rPr>
              <a:t>二、依本法第</a:t>
            </a:r>
            <a:r>
              <a:rPr lang="en-US" altLang="zh-TW" sz="2200" b="1" dirty="0">
                <a:solidFill>
                  <a:srgbClr val="0000FF"/>
                </a:solidFill>
                <a:latin typeface="+mj-ea"/>
                <a:ea typeface="+mj-ea"/>
              </a:rPr>
              <a:t>42</a:t>
            </a:r>
            <a:r>
              <a:rPr lang="zh-TW" altLang="en-US" sz="2200" b="1" dirty="0">
                <a:solidFill>
                  <a:srgbClr val="0000FF"/>
                </a:solidFill>
                <a:latin typeface="+mj-ea"/>
                <a:ea typeface="+mj-ea"/>
              </a:rPr>
              <a:t>條規定採分段開標，後續階段開標之時間及地點無法預先標示。</a:t>
            </a:r>
          </a:p>
          <a:p>
            <a:pPr marL="534988" lvl="2" indent="-534988" algn="just" eaLnBrk="1" hangingPunct="1">
              <a:buClr>
                <a:srgbClr val="0000FF"/>
              </a:buClr>
              <a:buSzPct val="75000"/>
              <a:defRPr/>
            </a:pPr>
            <a:r>
              <a:rPr lang="zh-TW" altLang="en-US" sz="2200" b="1" dirty="0">
                <a:solidFill>
                  <a:srgbClr val="0000FF"/>
                </a:solidFill>
                <a:latin typeface="+mj-ea"/>
                <a:ea typeface="+mj-ea"/>
              </a:rPr>
              <a:t>三、依本法第</a:t>
            </a:r>
            <a:r>
              <a:rPr lang="en-US" altLang="zh-TW" sz="2200" b="1" dirty="0">
                <a:solidFill>
                  <a:srgbClr val="0000FF"/>
                </a:solidFill>
                <a:latin typeface="+mj-ea"/>
                <a:ea typeface="+mj-ea"/>
              </a:rPr>
              <a:t>57</a:t>
            </a:r>
            <a:r>
              <a:rPr lang="zh-TW" altLang="en-US" sz="2200" b="1" dirty="0">
                <a:solidFill>
                  <a:srgbClr val="0000FF"/>
                </a:solidFill>
                <a:latin typeface="+mj-ea"/>
                <a:ea typeface="+mj-ea"/>
              </a:rPr>
              <a:t>條第</a:t>
            </a:r>
            <a:r>
              <a:rPr lang="en-US" altLang="zh-TW" sz="2200" b="1" dirty="0">
                <a:solidFill>
                  <a:srgbClr val="0000FF"/>
                </a:solidFill>
                <a:latin typeface="+mj-ea"/>
                <a:ea typeface="+mj-ea"/>
              </a:rPr>
              <a:t>1</a:t>
            </a:r>
            <a:r>
              <a:rPr lang="zh-TW" altLang="en-US" sz="2200" b="1" dirty="0">
                <a:solidFill>
                  <a:srgbClr val="0000FF"/>
                </a:solidFill>
                <a:latin typeface="+mj-ea"/>
                <a:ea typeface="+mj-ea"/>
              </a:rPr>
              <a:t>款</a:t>
            </a:r>
            <a:r>
              <a:rPr lang="en-US" altLang="zh-TW" sz="2200" b="1" dirty="0">
                <a:solidFill>
                  <a:srgbClr val="660033"/>
                </a:solidFill>
                <a:latin typeface="+mj-ea"/>
                <a:ea typeface="+mj-ea"/>
              </a:rPr>
              <a:t>(</a:t>
            </a:r>
            <a:r>
              <a:rPr lang="zh-TW" altLang="en-US" sz="2200" b="1" dirty="0">
                <a:solidFill>
                  <a:srgbClr val="660033"/>
                </a:solidFill>
                <a:latin typeface="+mj-ea"/>
                <a:ea typeface="+mj-ea"/>
              </a:rPr>
              <a:t>協商措施</a:t>
            </a:r>
            <a:r>
              <a:rPr lang="en-US" altLang="zh-TW" sz="2200" b="1" dirty="0">
                <a:solidFill>
                  <a:srgbClr val="660033"/>
                </a:solidFill>
                <a:latin typeface="+mj-ea"/>
                <a:ea typeface="+mj-ea"/>
              </a:rPr>
              <a:t>)</a:t>
            </a:r>
            <a:r>
              <a:rPr lang="zh-TW" altLang="en-US" sz="2200" b="1" dirty="0">
                <a:solidFill>
                  <a:srgbClr val="0000FF"/>
                </a:solidFill>
                <a:latin typeface="+mj-ea"/>
                <a:ea typeface="+mj-ea"/>
              </a:rPr>
              <a:t>規定，開標程序及內容應予保密。</a:t>
            </a:r>
          </a:p>
          <a:p>
            <a:pPr marL="534988" lvl="2" indent="-534988" algn="just" eaLnBrk="1" hangingPunct="1">
              <a:buClr>
                <a:srgbClr val="0000FF"/>
              </a:buClr>
              <a:buSzPct val="75000"/>
              <a:defRPr/>
            </a:pPr>
            <a:r>
              <a:rPr lang="zh-TW" altLang="en-US" sz="2200" b="1" dirty="0">
                <a:solidFill>
                  <a:srgbClr val="0000FF"/>
                </a:solidFill>
                <a:latin typeface="+mj-ea"/>
                <a:ea typeface="+mj-ea"/>
              </a:rPr>
              <a:t>四、依本法第</a:t>
            </a:r>
            <a:r>
              <a:rPr lang="en-US" altLang="zh-TW" sz="2200" b="1" dirty="0">
                <a:solidFill>
                  <a:srgbClr val="0000FF"/>
                </a:solidFill>
                <a:latin typeface="+mj-ea"/>
                <a:ea typeface="+mj-ea"/>
              </a:rPr>
              <a:t>104</a:t>
            </a:r>
            <a:r>
              <a:rPr lang="zh-TW" altLang="en-US" sz="2200" b="1" dirty="0">
                <a:solidFill>
                  <a:srgbClr val="0000FF"/>
                </a:solidFill>
                <a:latin typeface="+mj-ea"/>
                <a:ea typeface="+mj-ea"/>
              </a:rPr>
              <a:t>條第</a:t>
            </a:r>
            <a:r>
              <a:rPr lang="en-US" altLang="zh-TW" sz="2200" b="1" dirty="0">
                <a:solidFill>
                  <a:srgbClr val="0000FF"/>
                </a:solidFill>
                <a:latin typeface="+mj-ea"/>
                <a:ea typeface="+mj-ea"/>
              </a:rPr>
              <a:t>1</a:t>
            </a:r>
            <a:r>
              <a:rPr lang="zh-TW" altLang="en-US" sz="2200" b="1" dirty="0">
                <a:solidFill>
                  <a:srgbClr val="0000FF"/>
                </a:solidFill>
                <a:latin typeface="+mj-ea"/>
                <a:ea typeface="+mj-ea"/>
              </a:rPr>
              <a:t>項第</a:t>
            </a:r>
            <a:r>
              <a:rPr lang="en-US" altLang="zh-TW" sz="2200" b="1" dirty="0">
                <a:solidFill>
                  <a:srgbClr val="0000FF"/>
                </a:solidFill>
                <a:latin typeface="+mj-ea"/>
                <a:ea typeface="+mj-ea"/>
              </a:rPr>
              <a:t>2</a:t>
            </a:r>
            <a:r>
              <a:rPr lang="zh-TW" altLang="en-US" sz="2200" b="1" dirty="0">
                <a:solidFill>
                  <a:srgbClr val="0000FF"/>
                </a:solidFill>
                <a:latin typeface="+mj-ea"/>
                <a:ea typeface="+mj-ea"/>
              </a:rPr>
              <a:t>款</a:t>
            </a:r>
            <a:r>
              <a:rPr lang="en-US" altLang="zh-TW" sz="2200" b="1" dirty="0">
                <a:solidFill>
                  <a:srgbClr val="660033"/>
                </a:solidFill>
                <a:latin typeface="+mj-ea"/>
                <a:ea typeface="+mj-ea"/>
              </a:rPr>
              <a:t>(</a:t>
            </a:r>
            <a:r>
              <a:rPr lang="zh-TW" altLang="en-US" sz="2200" b="1" dirty="0">
                <a:solidFill>
                  <a:srgbClr val="660033"/>
                </a:solidFill>
                <a:latin typeface="+mj-ea"/>
                <a:ea typeface="+mj-ea"/>
              </a:rPr>
              <a:t>軍事機關之機密採購</a:t>
            </a:r>
            <a:r>
              <a:rPr lang="en-US" altLang="zh-TW" sz="2200" b="1" dirty="0">
                <a:solidFill>
                  <a:srgbClr val="660033"/>
                </a:solidFill>
                <a:latin typeface="+mj-ea"/>
                <a:ea typeface="+mj-ea"/>
              </a:rPr>
              <a:t>)</a:t>
            </a:r>
            <a:r>
              <a:rPr lang="zh-TW" altLang="en-US" sz="2200" b="1" dirty="0">
                <a:solidFill>
                  <a:srgbClr val="0000FF"/>
                </a:solidFill>
                <a:latin typeface="+mj-ea"/>
                <a:ea typeface="+mj-ea"/>
              </a:rPr>
              <a:t>規定辦理之採購。</a:t>
            </a:r>
          </a:p>
          <a:p>
            <a:pPr marL="534988" lvl="2" indent="-534988" algn="just" eaLnBrk="1" hangingPunct="1">
              <a:buClr>
                <a:srgbClr val="0000FF"/>
              </a:buClr>
              <a:buSzPct val="75000"/>
              <a:defRPr/>
            </a:pPr>
            <a:r>
              <a:rPr lang="zh-TW" altLang="en-US" sz="2200" b="1" dirty="0">
                <a:solidFill>
                  <a:srgbClr val="0000FF"/>
                </a:solidFill>
                <a:latin typeface="+mj-ea"/>
                <a:ea typeface="+mj-ea"/>
              </a:rPr>
              <a:t>五、其他經主管機關認定者。  </a:t>
            </a:r>
          </a:p>
          <a:p>
            <a:pPr marL="0" lvl="1" indent="274638" algn="just" eaLnBrk="1" hangingPunct="1">
              <a:buClr>
                <a:srgbClr val="006600"/>
              </a:buClr>
              <a:buSzPct val="75000"/>
              <a:defRPr/>
            </a:pPr>
            <a:r>
              <a:rPr lang="zh-TW" altLang="en-US" sz="2200" b="1" dirty="0">
                <a:solidFill>
                  <a:srgbClr val="006600"/>
                </a:solidFill>
                <a:latin typeface="+mj-ea"/>
                <a:ea typeface="+mj-ea"/>
              </a:rPr>
              <a:t>前項第二款之情形，後續階段開標之時間及地點，由機關另行通知前一階段合格廠商。</a:t>
            </a:r>
          </a:p>
          <a:p>
            <a:pPr marL="261938" indent="-261938" algn="just" eaLnBrk="1" hangingPunct="1">
              <a:buClr>
                <a:prstClr val="black"/>
              </a:buClr>
              <a:buSzPct val="75000"/>
              <a:buFont typeface="Wingdings" pitchFamily="2" charset="2"/>
              <a:buChar char="l"/>
              <a:defRPr/>
            </a:pPr>
            <a:r>
              <a:rPr lang="zh-TW" altLang="en-US" sz="2200" b="1" dirty="0">
                <a:solidFill>
                  <a:srgbClr val="0000FF"/>
                </a:solidFill>
                <a:latin typeface="+mj-ea"/>
                <a:ea typeface="+mj-ea"/>
              </a:rPr>
              <a:t>細則第</a:t>
            </a:r>
            <a:r>
              <a:rPr lang="en-US" altLang="zh-TW" sz="2200" b="1" dirty="0">
                <a:solidFill>
                  <a:srgbClr val="0000FF"/>
                </a:solidFill>
                <a:latin typeface="+mj-ea"/>
                <a:ea typeface="+mj-ea"/>
              </a:rPr>
              <a:t>49</a:t>
            </a:r>
            <a:r>
              <a:rPr lang="zh-TW" altLang="en-US" sz="2200" b="1" dirty="0">
                <a:solidFill>
                  <a:srgbClr val="0000FF"/>
                </a:solidFill>
                <a:latin typeface="+mj-ea"/>
                <a:ea typeface="+mj-ea"/>
              </a:rPr>
              <a:t>條之</a:t>
            </a:r>
            <a:r>
              <a:rPr lang="en-US" altLang="zh-TW" sz="2200" b="1" dirty="0">
                <a:solidFill>
                  <a:srgbClr val="0000FF"/>
                </a:solidFill>
                <a:latin typeface="+mj-ea"/>
                <a:ea typeface="+mj-ea"/>
              </a:rPr>
              <a:t>1</a:t>
            </a:r>
          </a:p>
          <a:p>
            <a:pPr marL="0" lvl="1" indent="352425" algn="just" eaLnBrk="1" hangingPunct="1">
              <a:buClr>
                <a:srgbClr val="006600"/>
              </a:buClr>
              <a:buSzPct val="75000"/>
              <a:defRPr/>
            </a:pPr>
            <a:r>
              <a:rPr lang="zh-TW" altLang="en-US" sz="2200" b="1" dirty="0">
                <a:solidFill>
                  <a:srgbClr val="006600"/>
                </a:solidFill>
                <a:latin typeface="+mj-ea"/>
                <a:ea typeface="+mj-ea"/>
              </a:rPr>
              <a:t>公開招標、選擇性招標及限制性招標之比價，</a:t>
            </a:r>
            <a:r>
              <a:rPr lang="zh-TW" altLang="en-US" sz="2200" b="1" u="heavy" dirty="0">
                <a:solidFill>
                  <a:srgbClr val="100278"/>
                </a:solidFill>
                <a:uFill>
                  <a:solidFill>
                    <a:srgbClr val="FF0000"/>
                  </a:solidFill>
                </a:uFill>
                <a:latin typeface="+mj-ea"/>
                <a:ea typeface="+mj-ea"/>
              </a:rPr>
              <a:t>其招標文件所標示之開標時間，為等標期屆滿當日或次一上班日</a:t>
            </a:r>
            <a:r>
              <a:rPr lang="zh-TW" altLang="en-US" sz="2200" b="1" dirty="0">
                <a:solidFill>
                  <a:srgbClr val="006600"/>
                </a:solidFill>
                <a:latin typeface="+mj-ea"/>
                <a:ea typeface="+mj-ea"/>
              </a:rPr>
              <a:t>。但採分段開標者，其第二段以後之開標，不適用之。</a:t>
            </a:r>
            <a:endParaRPr lang="en-US" altLang="zh-TW" sz="2200" b="1" dirty="0">
              <a:solidFill>
                <a:srgbClr val="006600"/>
              </a:solidFill>
              <a:latin typeface="+mj-ea"/>
              <a:ea typeface="+mj-ea"/>
            </a:endParaRPr>
          </a:p>
        </p:txBody>
      </p:sp>
    </p:spTree>
    <p:extLst>
      <p:ext uri="{BB962C8B-B14F-4D97-AF65-F5344CB8AC3E}">
        <p14:creationId xmlns:p14="http://schemas.microsoft.com/office/powerpoint/2010/main" val="374970071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84A0A23-1613-4659-8B49-DD50F0E5F8E5}" type="slidenum">
              <a:rPr lang="en-US" altLang="zh-TW" sz="1400" smtClean="0">
                <a:solidFill>
                  <a:srgbClr val="AD1F1F"/>
                </a:solidFill>
                <a:latin typeface="Times New Roman" panose="02020603050405020304" pitchFamily="18" charset="0"/>
              </a:rPr>
              <a:pPr>
                <a:spcBef>
                  <a:spcPct val="0"/>
                </a:spcBef>
                <a:buClrTx/>
                <a:buSzTx/>
                <a:buFontTx/>
                <a:buNone/>
                <a:defRPr/>
              </a:pPr>
              <a:t>79</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79512" y="620688"/>
            <a:ext cx="8281987" cy="5856312"/>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zh-TW" altLang="en-US" sz="2800" b="1" dirty="0">
                <a:solidFill>
                  <a:srgbClr val="0000FF"/>
                </a:solidFill>
                <a:latin typeface="+mj-ea"/>
                <a:ea typeface="+mj-ea"/>
              </a:rPr>
              <a:t>細則第</a:t>
            </a:r>
            <a:r>
              <a:rPr lang="en-US" altLang="zh-TW" sz="2800" b="1" dirty="0">
                <a:solidFill>
                  <a:srgbClr val="0000FF"/>
                </a:solidFill>
                <a:latin typeface="+mj-ea"/>
                <a:ea typeface="+mj-ea"/>
              </a:rPr>
              <a:t>50</a:t>
            </a:r>
            <a:r>
              <a:rPr lang="zh-TW" altLang="en-US" sz="2800" b="1" dirty="0">
                <a:solidFill>
                  <a:srgbClr val="0000FF"/>
                </a:solidFill>
                <a:latin typeface="+mj-ea"/>
                <a:ea typeface="+mj-ea"/>
              </a:rPr>
              <a:t>條</a:t>
            </a:r>
          </a:p>
          <a:p>
            <a:pPr marL="277813" lvl="1" indent="-4763" algn="just" eaLnBrk="1" hangingPunct="1">
              <a:buClr>
                <a:srgbClr val="006600"/>
              </a:buClr>
              <a:buSzPct val="75000"/>
              <a:defRPr/>
            </a:pPr>
            <a:r>
              <a:rPr lang="zh-TW" altLang="en-US" sz="2800" b="1" dirty="0">
                <a:solidFill>
                  <a:srgbClr val="006600"/>
                </a:solidFill>
                <a:latin typeface="+mj-ea"/>
                <a:ea typeface="+mj-ea"/>
              </a:rPr>
              <a:t>辦理開標人員之分工如下：</a:t>
            </a:r>
            <a:r>
              <a:rPr lang="zh-TW" altLang="en-US" sz="2800" dirty="0">
                <a:solidFill>
                  <a:prstClr val="black"/>
                </a:solidFill>
                <a:latin typeface="+mj-ea"/>
                <a:ea typeface="+mj-ea"/>
              </a:rPr>
              <a:t> </a:t>
            </a:r>
            <a:endParaRPr lang="zh-TW" altLang="en-US" sz="2800" b="1" dirty="0">
              <a:solidFill>
                <a:srgbClr val="006600"/>
              </a:solidFill>
              <a:latin typeface="+mj-ea"/>
              <a:ea typeface="+mj-ea"/>
            </a:endParaRPr>
          </a:p>
          <a:p>
            <a:pPr marL="979488" lvl="2" indent="-706438" algn="just" eaLnBrk="1" hangingPunct="1">
              <a:buClr>
                <a:srgbClr val="0000FF"/>
              </a:buClr>
              <a:buSzPct val="75000"/>
              <a:defRPr/>
            </a:pPr>
            <a:r>
              <a:rPr lang="zh-TW" altLang="en-US" sz="2800" b="1" dirty="0">
                <a:solidFill>
                  <a:srgbClr val="0000FF"/>
                </a:solidFill>
                <a:latin typeface="+mj-ea"/>
                <a:ea typeface="+mj-ea"/>
              </a:rPr>
              <a:t>一、主持開標人員：主持開標程序、負責開標現場處置及有關決定。</a:t>
            </a:r>
          </a:p>
          <a:p>
            <a:pPr marL="979488" lvl="2" indent="-706438" algn="just" eaLnBrk="1" hangingPunct="1">
              <a:buClr>
                <a:srgbClr val="0000FF"/>
              </a:buClr>
              <a:buSzPct val="75000"/>
              <a:defRPr/>
            </a:pPr>
            <a:r>
              <a:rPr lang="zh-TW" altLang="en-US" sz="2800" b="1" dirty="0">
                <a:solidFill>
                  <a:srgbClr val="0000FF"/>
                </a:solidFill>
                <a:latin typeface="+mj-ea"/>
                <a:ea typeface="+mj-ea"/>
              </a:rPr>
              <a:t>二、承辦開標人員：辦理開標作業及製作紀錄等事項。</a:t>
            </a:r>
            <a:r>
              <a:rPr lang="zh-TW" altLang="en-US" sz="2800" dirty="0">
                <a:solidFill>
                  <a:prstClr val="black"/>
                </a:solidFill>
                <a:latin typeface="+mj-ea"/>
                <a:ea typeface="+mj-ea"/>
              </a:rPr>
              <a:t> </a:t>
            </a:r>
            <a:r>
              <a:rPr lang="zh-TW" altLang="en-US" sz="2800" b="1" dirty="0">
                <a:solidFill>
                  <a:srgbClr val="0000FF"/>
                </a:solidFill>
                <a:latin typeface="+mj-ea"/>
                <a:ea typeface="+mj-ea"/>
              </a:rPr>
              <a:t>  </a:t>
            </a:r>
          </a:p>
          <a:p>
            <a:pPr marL="4763" lvl="1" indent="347663" algn="just" eaLnBrk="1" hangingPunct="1">
              <a:buClr>
                <a:srgbClr val="006600"/>
              </a:buClr>
              <a:buSzPct val="75000"/>
              <a:defRPr/>
            </a:pPr>
            <a:r>
              <a:rPr lang="zh-TW" altLang="en-US" sz="2800" b="1" u="heavy" dirty="0">
                <a:solidFill>
                  <a:srgbClr val="100278"/>
                </a:solidFill>
                <a:uFill>
                  <a:solidFill>
                    <a:srgbClr val="FF0000"/>
                  </a:solidFill>
                </a:uFill>
                <a:latin typeface="+mj-ea"/>
                <a:ea typeface="+mj-ea"/>
              </a:rPr>
              <a:t>主持開標人員，由機關首長或其授權人員指派適當人員擔任</a:t>
            </a:r>
            <a:r>
              <a:rPr lang="zh-TW" altLang="en-US" sz="2800" b="1" dirty="0">
                <a:solidFill>
                  <a:srgbClr val="006600"/>
                </a:solidFill>
                <a:latin typeface="+mj-ea"/>
                <a:ea typeface="+mj-ea"/>
              </a:rPr>
              <a:t>。</a:t>
            </a:r>
          </a:p>
          <a:p>
            <a:pPr marL="4763" lvl="1" indent="347663" algn="just" eaLnBrk="1" hangingPunct="1">
              <a:buClr>
                <a:srgbClr val="006600"/>
              </a:buClr>
              <a:buSzPct val="75000"/>
              <a:defRPr/>
            </a:pPr>
            <a:r>
              <a:rPr lang="zh-TW" altLang="en-US" sz="2800" b="1" u="sng" dirty="0">
                <a:solidFill>
                  <a:srgbClr val="006600"/>
                </a:solidFill>
                <a:latin typeface="+mj-ea"/>
                <a:ea typeface="+mj-ea"/>
              </a:rPr>
              <a:t>主持開標人員得兼任承辦開標人員。</a:t>
            </a:r>
          </a:p>
          <a:p>
            <a:pPr marL="4763" lvl="1" indent="347663" algn="just" eaLnBrk="1" hangingPunct="1">
              <a:buClr>
                <a:srgbClr val="006600"/>
              </a:buClr>
              <a:buSzPct val="75000"/>
              <a:defRPr/>
            </a:pPr>
            <a:r>
              <a:rPr lang="zh-TW" altLang="en-US" sz="2800" b="1" dirty="0">
                <a:solidFill>
                  <a:srgbClr val="006600"/>
                </a:solidFill>
                <a:latin typeface="+mj-ea"/>
                <a:ea typeface="+mj-ea"/>
              </a:rPr>
              <a:t>承辦審標、評審或評選事項之人員，必要時得協助開標。</a:t>
            </a:r>
          </a:p>
          <a:p>
            <a:pPr marL="4763" lvl="1" indent="347663" algn="just" eaLnBrk="1" hangingPunct="1">
              <a:buClr>
                <a:srgbClr val="006600"/>
              </a:buClr>
              <a:buSzPct val="75000"/>
              <a:defRPr/>
            </a:pPr>
            <a:r>
              <a:rPr lang="zh-TW" altLang="en-US" sz="2800" b="1" dirty="0">
                <a:solidFill>
                  <a:srgbClr val="006600"/>
                </a:solidFill>
                <a:latin typeface="+mj-ea"/>
                <a:ea typeface="+mj-ea"/>
              </a:rPr>
              <a:t>有</a:t>
            </a:r>
            <a:r>
              <a:rPr lang="zh-TW" altLang="en-US" sz="2800" b="1" u="sng" dirty="0">
                <a:solidFill>
                  <a:srgbClr val="006600"/>
                </a:solidFill>
                <a:latin typeface="+mj-ea"/>
                <a:ea typeface="+mj-ea"/>
              </a:rPr>
              <a:t>監辦</a:t>
            </a:r>
            <a:r>
              <a:rPr lang="zh-TW" altLang="en-US" sz="2800" b="1" dirty="0">
                <a:solidFill>
                  <a:srgbClr val="006600"/>
                </a:solidFill>
                <a:latin typeface="+mj-ea"/>
                <a:ea typeface="+mj-ea"/>
              </a:rPr>
              <a:t>開標人員者，其工作事項為</a:t>
            </a:r>
            <a:r>
              <a:rPr lang="zh-TW" altLang="en-US" sz="2800" b="1" u="sng" dirty="0">
                <a:solidFill>
                  <a:srgbClr val="006600"/>
                </a:solidFill>
                <a:latin typeface="+mj-ea"/>
                <a:ea typeface="+mj-ea"/>
              </a:rPr>
              <a:t>監視開標程序。</a:t>
            </a:r>
          </a:p>
          <a:p>
            <a:pPr marL="4763" lvl="1" indent="347663" algn="just" eaLnBrk="1" hangingPunct="1">
              <a:buClr>
                <a:srgbClr val="006600"/>
              </a:buClr>
              <a:buSzPct val="75000"/>
              <a:defRPr/>
            </a:pPr>
            <a:r>
              <a:rPr lang="zh-TW" altLang="en-US" sz="2800" b="1" dirty="0">
                <a:solidFill>
                  <a:srgbClr val="006600"/>
                </a:solidFill>
                <a:latin typeface="+mj-ea"/>
                <a:ea typeface="+mj-ea"/>
              </a:rPr>
              <a:t>機關辦理比價、議價或決標，準用前五項</a:t>
            </a:r>
            <a:r>
              <a:rPr lang="zh-TW" altLang="en-US" sz="2800" b="1">
                <a:solidFill>
                  <a:srgbClr val="006600"/>
                </a:solidFill>
                <a:latin typeface="+mj-ea"/>
                <a:ea typeface="+mj-ea"/>
              </a:rPr>
              <a:t>規定 </a:t>
            </a:r>
            <a:r>
              <a:rPr lang="zh-TW" altLang="en-US" sz="2800" b="1" smtClean="0">
                <a:solidFill>
                  <a:srgbClr val="006600"/>
                </a:solidFill>
                <a:latin typeface="+mj-ea"/>
                <a:ea typeface="+mj-ea"/>
              </a:rPr>
              <a:t>。</a:t>
            </a:r>
            <a:endParaRPr lang="zh-TW" altLang="en-US" sz="2800" b="1" u="sng" dirty="0">
              <a:solidFill>
                <a:srgbClr val="006600"/>
              </a:solidFill>
              <a:latin typeface="+mj-ea"/>
              <a:ea typeface="+mj-ea"/>
            </a:endParaRPr>
          </a:p>
        </p:txBody>
      </p:sp>
    </p:spTree>
    <p:extLst>
      <p:ext uri="{BB962C8B-B14F-4D97-AF65-F5344CB8AC3E}">
        <p14:creationId xmlns:p14="http://schemas.microsoft.com/office/powerpoint/2010/main" val="1114048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7F5987C9-8049-4452-99A8-6B65704CFF35}" type="slidenum">
              <a:rPr lang="en-US" altLang="zh-TW" sz="1400" smtClean="0">
                <a:solidFill>
                  <a:srgbClr val="AD1F1F"/>
                </a:solidFill>
                <a:latin typeface="Times New Roman" panose="02020603050405020304" pitchFamily="18" charset="0"/>
              </a:rPr>
              <a:pPr>
                <a:spcBef>
                  <a:spcPct val="0"/>
                </a:spcBef>
                <a:buClrTx/>
                <a:buSzTx/>
                <a:buFontTx/>
                <a:buNone/>
                <a:defRPr/>
              </a:pPr>
              <a:t>8</a:t>
            </a:fld>
            <a:endParaRPr lang="en-US" altLang="zh-TW" sz="1400">
              <a:solidFill>
                <a:srgbClr val="AD1F1F"/>
              </a:solidFill>
              <a:latin typeface="Times New Roman" panose="02020603050405020304" pitchFamily="18" charset="0"/>
            </a:endParaRPr>
          </a:p>
        </p:txBody>
      </p:sp>
      <p:sp>
        <p:nvSpPr>
          <p:cNvPr id="2" name="書卷 (水平) 1">
            <a:extLst>
              <a:ext uri="{FF2B5EF4-FFF2-40B4-BE49-F238E27FC236}"/>
            </a:extLst>
          </p:cNvPr>
          <p:cNvSpPr/>
          <p:nvPr/>
        </p:nvSpPr>
        <p:spPr>
          <a:xfrm>
            <a:off x="359532" y="188640"/>
            <a:ext cx="5976392" cy="829134"/>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200" b="1" smtClean="0">
                <a:solidFill>
                  <a:srgbClr val="100278"/>
                </a:solidFill>
                <a:latin typeface="微軟正黑體" panose="020B0604030504040204" pitchFamily="34" charset="-120"/>
                <a:ea typeface="微軟正黑體" panose="020B0604030504040204" pitchFamily="34" charset="-120"/>
              </a:rPr>
              <a:t>招標、開標、審標、決標程序</a:t>
            </a:r>
            <a:endParaRPr lang="zh-TW" altLang="en-US" sz="3200" b="1" dirty="0">
              <a:solidFill>
                <a:srgbClr val="100278"/>
              </a:solidFill>
              <a:latin typeface="微軟正黑體" panose="020B0604030504040204" pitchFamily="34" charset="-120"/>
              <a:ea typeface="微軟正黑體" panose="020B0604030504040204" pitchFamily="34" charset="-120"/>
            </a:endParaRPr>
          </a:p>
        </p:txBody>
      </p:sp>
      <p:grpSp>
        <p:nvGrpSpPr>
          <p:cNvPr id="4" name="群組 3"/>
          <p:cNvGrpSpPr/>
          <p:nvPr/>
        </p:nvGrpSpPr>
        <p:grpSpPr>
          <a:xfrm>
            <a:off x="395536" y="1412776"/>
            <a:ext cx="8447131" cy="4680614"/>
            <a:chOff x="625463" y="1677344"/>
            <a:chExt cx="8447131" cy="4680614"/>
          </a:xfrm>
        </p:grpSpPr>
        <p:cxnSp>
          <p:nvCxnSpPr>
            <p:cNvPr id="6" name="圖案 151"/>
            <p:cNvCxnSpPr/>
            <p:nvPr/>
          </p:nvCxnSpPr>
          <p:spPr>
            <a:xfrm>
              <a:off x="6266248" y="2324884"/>
              <a:ext cx="720000" cy="1728000"/>
            </a:xfrm>
            <a:prstGeom prst="bentConnector2">
              <a:avLst/>
            </a:prstGeom>
            <a:noFill/>
            <a:ln w="50800" cap="sq" cmpd="sng" algn="ctr">
              <a:solidFill>
                <a:srgbClr val="1F497D"/>
              </a:solidFill>
              <a:prstDash val="solid"/>
            </a:ln>
            <a:effectLst/>
          </p:spPr>
        </p:cxnSp>
        <p:cxnSp>
          <p:nvCxnSpPr>
            <p:cNvPr id="7" name="直線單箭頭接點 6"/>
            <p:cNvCxnSpPr/>
            <p:nvPr/>
          </p:nvCxnSpPr>
          <p:spPr>
            <a:xfrm>
              <a:off x="2857488" y="2357430"/>
              <a:ext cx="1440000" cy="1588"/>
            </a:xfrm>
            <a:prstGeom prst="straightConnector1">
              <a:avLst/>
            </a:prstGeom>
            <a:noFill/>
            <a:ln w="50800" cap="sq" cmpd="sng" algn="ctr">
              <a:solidFill>
                <a:srgbClr val="1F497D"/>
              </a:solidFill>
              <a:prstDash val="solid"/>
              <a:tailEnd type="arrow"/>
            </a:ln>
            <a:effectLst/>
          </p:spPr>
        </p:cxnSp>
        <p:sp>
          <p:nvSpPr>
            <p:cNvPr id="8" name="Rectangle 3"/>
            <p:cNvSpPr>
              <a:spLocks noChangeArrowheads="1"/>
            </p:cNvSpPr>
            <p:nvPr/>
          </p:nvSpPr>
          <p:spPr bwMode="auto">
            <a:xfrm>
              <a:off x="1380364" y="4916508"/>
              <a:ext cx="1620000" cy="792163"/>
            </a:xfrm>
            <a:prstGeom prst="rect">
              <a:avLst/>
            </a:prstGeom>
            <a:solidFill>
              <a:srgbClr val="00FFFF"/>
            </a:solidFill>
            <a:ln w="28575">
              <a:solidFill>
                <a:srgbClr val="F79646">
                  <a:lumMod val="50000"/>
                </a:srgbClr>
              </a:solidFill>
              <a:miter lim="800000"/>
              <a:headEnd/>
              <a:tailEnd/>
            </a:ln>
            <a:effectLst/>
          </p:spPr>
          <p:txBody>
            <a:bodyPr wrap="none" anchor="ctr"/>
            <a:lstStyle/>
            <a:p>
              <a:pPr algn="ctr" eaLnBrk="1" fontAlgn="auto" hangingPunct="1">
                <a:spcBef>
                  <a:spcPts val="0"/>
                </a:spcBef>
                <a:spcAft>
                  <a:spcPts val="0"/>
                </a:spcAft>
                <a:defRPr/>
              </a:pPr>
              <a:r>
                <a:rPr kumimoji="0" lang="zh-TW" altLang="en-US" sz="3600" b="1" kern="0" dirty="0" smtClean="0">
                  <a:solidFill>
                    <a:srgbClr val="100278"/>
                  </a:solidFill>
                  <a:latin typeface="Arial" pitchFamily="34" charset="0"/>
                  <a:ea typeface="微軟正黑體" pitchFamily="34" charset="-120"/>
                </a:rPr>
                <a:t>開標</a:t>
              </a:r>
            </a:p>
          </p:txBody>
        </p:sp>
        <p:sp>
          <p:nvSpPr>
            <p:cNvPr id="9" name="Rectangle 3"/>
            <p:cNvSpPr>
              <a:spLocks noChangeArrowheads="1"/>
            </p:cNvSpPr>
            <p:nvPr/>
          </p:nvSpPr>
          <p:spPr bwMode="auto">
            <a:xfrm>
              <a:off x="625463" y="1677344"/>
              <a:ext cx="2232025" cy="1345048"/>
            </a:xfrm>
            <a:prstGeom prst="rect">
              <a:avLst/>
            </a:prstGeom>
            <a:solidFill>
              <a:srgbClr val="00FFFF"/>
            </a:solidFill>
            <a:ln w="28575">
              <a:solidFill>
                <a:srgbClr val="F79646">
                  <a:lumMod val="50000"/>
                </a:srgbClr>
              </a:solidFill>
              <a:miter lim="800000"/>
              <a:headEnd/>
              <a:tailEnd/>
            </a:ln>
            <a:effectLst/>
          </p:spPr>
          <p:txBody>
            <a:bodyPr wrap="none" anchor="ctr"/>
            <a:lstStyle/>
            <a:p>
              <a:pPr algn="ctr" eaLnBrk="1" fontAlgn="auto" hangingPunct="1">
                <a:spcBef>
                  <a:spcPts val="0"/>
                </a:spcBef>
                <a:spcAft>
                  <a:spcPts val="0"/>
                </a:spcAft>
                <a:defRPr/>
              </a:pPr>
              <a:r>
                <a:rPr kumimoji="0" lang="zh-TW" altLang="en-US" sz="3600" b="1" kern="0" dirty="0" smtClean="0">
                  <a:solidFill>
                    <a:srgbClr val="100278"/>
                  </a:solidFill>
                  <a:latin typeface="Arial" pitchFamily="34" charset="0"/>
                  <a:ea typeface="微軟正黑體" pitchFamily="34" charset="-120"/>
                </a:rPr>
                <a:t>準備</a:t>
              </a:r>
              <a:endParaRPr kumimoji="0" lang="en-US" altLang="zh-TW" sz="3600" b="1" kern="0" dirty="0" smtClean="0">
                <a:solidFill>
                  <a:srgbClr val="100278"/>
                </a:solidFill>
                <a:latin typeface="Arial" pitchFamily="34" charset="0"/>
                <a:ea typeface="微軟正黑體" pitchFamily="34" charset="-120"/>
              </a:endParaRPr>
            </a:p>
            <a:p>
              <a:pPr algn="ctr" eaLnBrk="1" fontAlgn="auto" hangingPunct="1">
                <a:spcBef>
                  <a:spcPts val="0"/>
                </a:spcBef>
                <a:spcAft>
                  <a:spcPts val="0"/>
                </a:spcAft>
                <a:defRPr/>
              </a:pPr>
              <a:r>
                <a:rPr kumimoji="0" lang="zh-TW" altLang="en-US" sz="3600" b="1" kern="0" dirty="0" smtClean="0">
                  <a:solidFill>
                    <a:srgbClr val="100278"/>
                  </a:solidFill>
                  <a:latin typeface="Arial" pitchFamily="34" charset="0"/>
                  <a:ea typeface="微軟正黑體" pitchFamily="34" charset="-120"/>
                </a:rPr>
                <a:t>招標文件</a:t>
              </a:r>
            </a:p>
          </p:txBody>
        </p:sp>
        <p:cxnSp>
          <p:nvCxnSpPr>
            <p:cNvPr id="10" name="肘形接點 9"/>
            <p:cNvCxnSpPr/>
            <p:nvPr/>
          </p:nvCxnSpPr>
          <p:spPr>
            <a:xfrm rot="10800000" flipV="1">
              <a:off x="1348892" y="4097825"/>
              <a:ext cx="5652000" cy="1260000"/>
            </a:xfrm>
            <a:prstGeom prst="bentConnector3">
              <a:avLst>
                <a:gd name="adj1" fmla="val 111004"/>
              </a:avLst>
            </a:prstGeom>
            <a:noFill/>
            <a:ln w="50800" cap="sq" cmpd="sng" algn="ctr">
              <a:solidFill>
                <a:srgbClr val="1F497D"/>
              </a:solidFill>
              <a:prstDash val="solid"/>
              <a:tailEnd type="arrow"/>
            </a:ln>
            <a:effectLst/>
          </p:spPr>
        </p:cxnSp>
        <p:sp>
          <p:nvSpPr>
            <p:cNvPr id="11" name="Rectangle 4"/>
            <p:cNvSpPr>
              <a:spLocks noChangeArrowheads="1"/>
            </p:cNvSpPr>
            <p:nvPr/>
          </p:nvSpPr>
          <p:spPr bwMode="auto">
            <a:xfrm>
              <a:off x="4286248" y="1928802"/>
              <a:ext cx="1980000" cy="792163"/>
            </a:xfrm>
            <a:prstGeom prst="rect">
              <a:avLst/>
            </a:prstGeom>
            <a:solidFill>
              <a:srgbClr val="00FFFF"/>
            </a:solidFill>
            <a:ln w="28575">
              <a:solidFill>
                <a:srgbClr val="F79646">
                  <a:lumMod val="50000"/>
                </a:srgbClr>
              </a:solidFill>
              <a:miter lim="800000"/>
              <a:headEnd/>
              <a:tailEnd/>
            </a:ln>
            <a:effectLst/>
          </p:spPr>
          <p:txBody>
            <a:bodyPr wrap="none" anchor="ctr"/>
            <a:lstStyle/>
            <a:p>
              <a:pPr algn="ctr" eaLnBrk="1" fontAlgn="auto" hangingPunct="1">
                <a:spcBef>
                  <a:spcPts val="0"/>
                </a:spcBef>
                <a:spcAft>
                  <a:spcPts val="0"/>
                </a:spcAft>
                <a:defRPr/>
              </a:pPr>
              <a:r>
                <a:rPr kumimoji="0" lang="zh-TW" altLang="en-US" sz="3500" b="1" kern="0" dirty="0" smtClean="0">
                  <a:solidFill>
                    <a:srgbClr val="100278"/>
                  </a:solidFill>
                  <a:latin typeface="Arial" pitchFamily="34" charset="0"/>
                  <a:ea typeface="微軟正黑體" pitchFamily="34" charset="-120"/>
                </a:rPr>
                <a:t>上網公告</a:t>
              </a:r>
            </a:p>
          </p:txBody>
        </p:sp>
        <p:sp>
          <p:nvSpPr>
            <p:cNvPr id="12" name="Rectangle 5"/>
            <p:cNvSpPr>
              <a:spLocks noChangeArrowheads="1"/>
            </p:cNvSpPr>
            <p:nvPr/>
          </p:nvSpPr>
          <p:spPr bwMode="auto">
            <a:xfrm>
              <a:off x="5098147" y="4422787"/>
              <a:ext cx="1902745" cy="792163"/>
            </a:xfrm>
            <a:prstGeom prst="rect">
              <a:avLst/>
            </a:prstGeom>
            <a:solidFill>
              <a:srgbClr val="00FFFF"/>
            </a:solidFill>
            <a:ln w="28575">
              <a:solidFill>
                <a:srgbClr val="F79646">
                  <a:lumMod val="50000"/>
                </a:srgbClr>
              </a:solidFill>
              <a:miter lim="800000"/>
              <a:headEnd/>
              <a:tailEnd/>
            </a:ln>
            <a:effectLst/>
          </p:spPr>
          <p:txBody>
            <a:bodyPr wrap="none" anchor="ctr"/>
            <a:lstStyle/>
            <a:p>
              <a:pPr algn="ctr" eaLnBrk="1" fontAlgn="auto" hangingPunct="1">
                <a:spcBef>
                  <a:spcPts val="0"/>
                </a:spcBef>
                <a:spcAft>
                  <a:spcPts val="0"/>
                </a:spcAft>
                <a:defRPr/>
              </a:pPr>
              <a:r>
                <a:rPr kumimoji="0" lang="zh-TW" altLang="en-US" sz="3600" b="1" kern="0" dirty="0" smtClean="0">
                  <a:solidFill>
                    <a:srgbClr val="100278"/>
                  </a:solidFill>
                  <a:latin typeface="Arial" pitchFamily="34" charset="0"/>
                  <a:ea typeface="微軟正黑體" pitchFamily="34" charset="-120"/>
                </a:rPr>
                <a:t>決標</a:t>
              </a:r>
            </a:p>
          </p:txBody>
        </p:sp>
        <p:cxnSp>
          <p:nvCxnSpPr>
            <p:cNvPr id="13" name="肘形接點 12"/>
            <p:cNvCxnSpPr/>
            <p:nvPr/>
          </p:nvCxnSpPr>
          <p:spPr>
            <a:xfrm>
              <a:off x="3143240" y="5351481"/>
              <a:ext cx="1928826" cy="577849"/>
            </a:xfrm>
            <a:prstGeom prst="bentConnector3">
              <a:avLst>
                <a:gd name="adj1" fmla="val 54925"/>
              </a:avLst>
            </a:prstGeom>
            <a:noFill/>
            <a:ln w="50800" cap="flat" cmpd="sng" algn="ctr">
              <a:solidFill>
                <a:srgbClr val="1F497D"/>
              </a:solidFill>
              <a:prstDash val="solid"/>
              <a:tailEnd type="arrow"/>
            </a:ln>
            <a:effectLst/>
          </p:spPr>
        </p:cxnSp>
        <p:cxnSp>
          <p:nvCxnSpPr>
            <p:cNvPr id="14" name="肘形接點 13"/>
            <p:cNvCxnSpPr/>
            <p:nvPr/>
          </p:nvCxnSpPr>
          <p:spPr>
            <a:xfrm flipV="1">
              <a:off x="3000364" y="4786322"/>
              <a:ext cx="2071702" cy="571505"/>
            </a:xfrm>
            <a:prstGeom prst="bentConnector3">
              <a:avLst>
                <a:gd name="adj1" fmla="val 57452"/>
              </a:avLst>
            </a:prstGeom>
            <a:noFill/>
            <a:ln w="50800" cap="flat" cmpd="sng" algn="ctr">
              <a:solidFill>
                <a:srgbClr val="1F497D"/>
              </a:solidFill>
              <a:prstDash val="solid"/>
              <a:tailEnd type="arrow"/>
            </a:ln>
            <a:effectLst/>
          </p:spPr>
        </p:cxnSp>
        <p:sp>
          <p:nvSpPr>
            <p:cNvPr id="15" name="Rectangle 5"/>
            <p:cNvSpPr>
              <a:spLocks noChangeArrowheads="1"/>
            </p:cNvSpPr>
            <p:nvPr/>
          </p:nvSpPr>
          <p:spPr bwMode="auto">
            <a:xfrm>
              <a:off x="5098147" y="5565795"/>
              <a:ext cx="1902745" cy="792163"/>
            </a:xfrm>
            <a:prstGeom prst="rect">
              <a:avLst/>
            </a:prstGeom>
            <a:solidFill>
              <a:srgbClr val="00FFFF"/>
            </a:solidFill>
            <a:ln w="28575">
              <a:solidFill>
                <a:srgbClr val="F79646">
                  <a:lumMod val="50000"/>
                </a:srgbClr>
              </a:solidFill>
              <a:miter lim="800000"/>
              <a:headEnd/>
              <a:tailEnd/>
            </a:ln>
            <a:effectLst/>
          </p:spPr>
          <p:txBody>
            <a:bodyPr wrap="none" anchor="ctr"/>
            <a:lstStyle/>
            <a:p>
              <a:pPr algn="ctr" eaLnBrk="1" fontAlgn="auto" hangingPunct="1">
                <a:spcBef>
                  <a:spcPts val="0"/>
                </a:spcBef>
                <a:spcAft>
                  <a:spcPts val="0"/>
                </a:spcAft>
                <a:defRPr/>
              </a:pPr>
              <a:r>
                <a:rPr kumimoji="0" lang="zh-TW" altLang="en-US" sz="3600" b="1" kern="0" dirty="0" smtClean="0">
                  <a:solidFill>
                    <a:srgbClr val="100278"/>
                  </a:solidFill>
                  <a:latin typeface="Arial" pitchFamily="34" charset="0"/>
                  <a:ea typeface="微軟正黑體" pitchFamily="34" charset="-120"/>
                </a:rPr>
                <a:t>流</a:t>
              </a:r>
              <a:r>
                <a:rPr kumimoji="0" lang="en-US" altLang="zh-TW" sz="3600" b="1" kern="0" dirty="0" smtClean="0">
                  <a:solidFill>
                    <a:srgbClr val="100278"/>
                  </a:solidFill>
                  <a:latin typeface="Arial" pitchFamily="34" charset="0"/>
                  <a:ea typeface="微軟正黑體" pitchFamily="34" charset="-120"/>
                </a:rPr>
                <a:t>/</a:t>
              </a:r>
              <a:r>
                <a:rPr kumimoji="0" lang="zh-TW" altLang="en-US" sz="3600" b="1" kern="0" dirty="0" smtClean="0">
                  <a:solidFill>
                    <a:srgbClr val="100278"/>
                  </a:solidFill>
                  <a:latin typeface="Arial" pitchFamily="34" charset="0"/>
                  <a:ea typeface="微軟正黑體" pitchFamily="34" charset="-120"/>
                </a:rPr>
                <a:t>廢標</a:t>
              </a:r>
            </a:p>
          </p:txBody>
        </p:sp>
        <p:grpSp>
          <p:nvGrpSpPr>
            <p:cNvPr id="16" name="Group 73"/>
            <p:cNvGrpSpPr>
              <a:grpSpLocks/>
            </p:cNvGrpSpPr>
            <p:nvPr/>
          </p:nvGrpSpPr>
          <p:grpSpPr bwMode="auto">
            <a:xfrm>
              <a:off x="7072330" y="2714620"/>
              <a:ext cx="1714480" cy="682625"/>
              <a:chOff x="720" y="1392"/>
              <a:chExt cx="4058" cy="480"/>
            </a:xfrm>
          </p:grpSpPr>
          <p:sp>
            <p:nvSpPr>
              <p:cNvPr id="22" name="AutoShape 74"/>
              <p:cNvSpPr>
                <a:spLocks noChangeArrowheads="1"/>
              </p:cNvSpPr>
              <p:nvPr/>
            </p:nvSpPr>
            <p:spPr bwMode="gray">
              <a:xfrm>
                <a:off x="720" y="1392"/>
                <a:ext cx="4058" cy="480"/>
              </a:xfrm>
              <a:prstGeom prst="roundRect">
                <a:avLst>
                  <a:gd name="adj" fmla="val 17509"/>
                </a:avLst>
              </a:prstGeom>
              <a:gradFill rotWithShape="1">
                <a:gsLst>
                  <a:gs pos="0">
                    <a:srgbClr val="6CD2C1"/>
                  </a:gs>
                  <a:gs pos="50000">
                    <a:srgbClr val="6CD2C1">
                      <a:gamma/>
                      <a:shade val="92157"/>
                      <a:invGamma/>
                    </a:srgbClr>
                  </a:gs>
                  <a:gs pos="100000">
                    <a:srgbClr val="6CD2C1"/>
                  </a:gs>
                </a:gsLst>
                <a:lin ang="5400000" scaled="1"/>
              </a:gradFill>
              <a:ln>
                <a:noFill/>
              </a:ln>
              <a:effectLst/>
              <a:extLst/>
            </p:spPr>
            <p:txBody>
              <a:bodyPr wrap="none" anchor="ctr"/>
              <a:lstStyle/>
              <a:p>
                <a:pPr defTabSz="946404" eaLnBrk="1" fontAlgn="auto" hangingPunct="1">
                  <a:spcBef>
                    <a:spcPts val="0"/>
                  </a:spcBef>
                  <a:spcAft>
                    <a:spcPts val="0"/>
                  </a:spcAft>
                  <a:defRPr/>
                </a:pPr>
                <a:endParaRPr kumimoji="0" lang="zh-CN" altLang="en-US" sz="1900" kern="0" dirty="0">
                  <a:solidFill>
                    <a:sysClr val="windowText" lastClr="000000"/>
                  </a:solidFill>
                  <a:latin typeface="Calibri"/>
                  <a:ea typeface="微軟正黑體" pitchFamily="34" charset="-120"/>
                </a:endParaRPr>
              </a:p>
            </p:txBody>
          </p:sp>
          <p:grpSp>
            <p:nvGrpSpPr>
              <p:cNvPr id="23" name="Group 75"/>
              <p:cNvGrpSpPr>
                <a:grpSpLocks/>
              </p:cNvGrpSpPr>
              <p:nvPr/>
            </p:nvGrpSpPr>
            <p:grpSpPr bwMode="auto">
              <a:xfrm>
                <a:off x="745" y="1407"/>
                <a:ext cx="4028" cy="435"/>
                <a:chOff x="759" y="1407"/>
                <a:chExt cx="3973" cy="435"/>
              </a:xfrm>
            </p:grpSpPr>
            <p:sp>
              <p:nvSpPr>
                <p:cNvPr id="24" name="AutoShape 76"/>
                <p:cNvSpPr>
                  <a:spLocks noChangeArrowheads="1"/>
                </p:cNvSpPr>
                <p:nvPr/>
              </p:nvSpPr>
              <p:spPr bwMode="gray">
                <a:xfrm>
                  <a:off x="759" y="1735"/>
                  <a:ext cx="3973" cy="107"/>
                </a:xfrm>
                <a:prstGeom prst="roundRect">
                  <a:avLst>
                    <a:gd name="adj" fmla="val 50000"/>
                  </a:avLst>
                </a:prstGeom>
                <a:gradFill rotWithShape="1">
                  <a:gsLst>
                    <a:gs pos="0">
                      <a:srgbClr val="6CD2C1">
                        <a:alpha val="0"/>
                      </a:srgbClr>
                    </a:gs>
                    <a:gs pos="100000">
                      <a:srgbClr val="6CD2C1">
                        <a:gamma/>
                        <a:tint val="0"/>
                        <a:invGamma/>
                      </a:srgbClr>
                    </a:gs>
                  </a:gsLst>
                  <a:lin ang="5400000" scaled="1"/>
                </a:gradFill>
                <a:ln>
                  <a:noFill/>
                </a:ln>
                <a:effectLst/>
                <a:extLst/>
              </p:spPr>
              <p:txBody>
                <a:bodyPr wrap="none" anchor="ctr"/>
                <a:lstStyle/>
                <a:p>
                  <a:pPr defTabSz="946404" eaLnBrk="1" fontAlgn="auto" hangingPunct="1">
                    <a:spcBef>
                      <a:spcPts val="0"/>
                    </a:spcBef>
                    <a:spcAft>
                      <a:spcPts val="0"/>
                    </a:spcAft>
                    <a:defRPr/>
                  </a:pPr>
                  <a:endParaRPr kumimoji="0" lang="zh-CN" altLang="en-US" sz="1900" kern="0" dirty="0">
                    <a:solidFill>
                      <a:sysClr val="windowText" lastClr="000000"/>
                    </a:solidFill>
                    <a:latin typeface="Calibri"/>
                    <a:ea typeface="微軟正黑體" pitchFamily="34" charset="-120"/>
                  </a:endParaRPr>
                </a:p>
              </p:txBody>
            </p:sp>
            <p:sp>
              <p:nvSpPr>
                <p:cNvPr id="25" name="AutoShape 77"/>
                <p:cNvSpPr>
                  <a:spLocks noChangeArrowheads="1"/>
                </p:cNvSpPr>
                <p:nvPr/>
              </p:nvSpPr>
              <p:spPr bwMode="gray">
                <a:xfrm>
                  <a:off x="759" y="1407"/>
                  <a:ext cx="3973" cy="115"/>
                </a:xfrm>
                <a:prstGeom prst="roundRect">
                  <a:avLst>
                    <a:gd name="adj" fmla="val 50000"/>
                  </a:avLst>
                </a:prstGeom>
                <a:gradFill rotWithShape="1">
                  <a:gsLst>
                    <a:gs pos="0">
                      <a:srgbClr val="6CD2C1">
                        <a:gamma/>
                        <a:tint val="0"/>
                        <a:invGamma/>
                      </a:srgbClr>
                    </a:gs>
                    <a:gs pos="100000">
                      <a:srgbClr val="6CD2C1">
                        <a:alpha val="0"/>
                      </a:srgbClr>
                    </a:gs>
                  </a:gsLst>
                  <a:lin ang="5400000" scaled="1"/>
                </a:gradFill>
                <a:ln>
                  <a:noFill/>
                </a:ln>
                <a:effectLst/>
                <a:extLst/>
              </p:spPr>
              <p:txBody>
                <a:bodyPr wrap="none" anchor="ctr"/>
                <a:lstStyle/>
                <a:p>
                  <a:pPr defTabSz="946404" eaLnBrk="1" fontAlgn="auto" hangingPunct="1">
                    <a:spcBef>
                      <a:spcPts val="0"/>
                    </a:spcBef>
                    <a:spcAft>
                      <a:spcPts val="0"/>
                    </a:spcAft>
                    <a:defRPr/>
                  </a:pPr>
                  <a:endParaRPr kumimoji="0" lang="zh-CN" altLang="en-US" sz="1900" kern="0" dirty="0">
                    <a:solidFill>
                      <a:sysClr val="windowText" lastClr="000000"/>
                    </a:solidFill>
                    <a:latin typeface="Calibri"/>
                    <a:ea typeface="微軟正黑體" pitchFamily="34" charset="-120"/>
                  </a:endParaRPr>
                </a:p>
              </p:txBody>
            </p:sp>
          </p:grpSp>
        </p:grpSp>
        <p:sp>
          <p:nvSpPr>
            <p:cNvPr id="17" name="Text Box 78"/>
            <p:cNvSpPr txBox="1">
              <a:spLocks noChangeArrowheads="1"/>
            </p:cNvSpPr>
            <p:nvPr/>
          </p:nvSpPr>
          <p:spPr bwMode="white">
            <a:xfrm>
              <a:off x="7144661" y="2786058"/>
              <a:ext cx="1606654" cy="588007"/>
            </a:xfrm>
            <a:prstGeom prst="rect">
              <a:avLst/>
            </a:prstGeom>
            <a:noFill/>
            <a:ln w="9525">
              <a:noFill/>
              <a:miter lim="800000"/>
              <a:headEnd/>
              <a:tailEnd/>
            </a:ln>
          </p:spPr>
          <p:txBody>
            <a:bodyPr wrap="square" lIns="94640" tIns="47320" rIns="94640" bIns="47320">
              <a:spAutoFit/>
            </a:bodyPr>
            <a:lstStyle/>
            <a:p>
              <a:pPr marL="457200" indent="-457200" algn="ctr" eaLnBrk="1" fontAlgn="auto" hangingPunct="1">
                <a:spcBef>
                  <a:spcPct val="50000"/>
                </a:spcBef>
                <a:spcAft>
                  <a:spcPts val="0"/>
                </a:spcAft>
                <a:buClr>
                  <a:prstClr val="black"/>
                </a:buClr>
                <a:defRPr/>
              </a:pPr>
              <a:r>
                <a:rPr kumimoji="0" lang="zh-TW" altLang="en-US" sz="3200" kern="0" dirty="0" smtClean="0">
                  <a:solidFill>
                    <a:prstClr val="black"/>
                  </a:solidFill>
                  <a:latin typeface="Calibri"/>
                  <a:ea typeface="微軟正黑體" pitchFamily="34" charset="-120"/>
                </a:rPr>
                <a:t>等標期</a:t>
              </a:r>
            </a:p>
          </p:txBody>
        </p:sp>
        <p:sp>
          <p:nvSpPr>
            <p:cNvPr id="18" name="文字方塊 17"/>
            <p:cNvSpPr txBox="1"/>
            <p:nvPr/>
          </p:nvSpPr>
          <p:spPr>
            <a:xfrm>
              <a:off x="7215206" y="3429000"/>
              <a:ext cx="1857388" cy="1015663"/>
            </a:xfrm>
            <a:prstGeom prst="rect">
              <a:avLst/>
            </a:prstGeom>
            <a:noFill/>
          </p:spPr>
          <p:txBody>
            <a:bodyPr wrap="square" rtlCol="0">
              <a:spAutoFit/>
            </a:bodyPr>
            <a:lstStyle/>
            <a:p>
              <a:pPr eaLnBrk="1" fontAlgn="auto" hangingPunct="1">
                <a:spcBef>
                  <a:spcPts val="0"/>
                </a:spcBef>
                <a:spcAft>
                  <a:spcPts val="0"/>
                </a:spcAft>
                <a:defRPr/>
              </a:pPr>
              <a:r>
                <a:rPr kumimoji="0" lang="zh-TW" altLang="en-US" sz="2000" b="1" kern="0" dirty="0" smtClean="0">
                  <a:solidFill>
                    <a:prstClr val="black"/>
                  </a:solidFill>
                  <a:latin typeface="Arial" pitchFamily="34" charset="0"/>
                  <a:ea typeface="微軟正黑體" pitchFamily="34" charset="-120"/>
                </a:rPr>
                <a:t>廠商領標</a:t>
              </a:r>
              <a:endParaRPr kumimoji="0" lang="en-US" altLang="zh-TW" sz="2000" b="1" kern="0" dirty="0" smtClean="0">
                <a:solidFill>
                  <a:prstClr val="black"/>
                </a:solidFill>
                <a:latin typeface="Arial" pitchFamily="34" charset="0"/>
                <a:ea typeface="微軟正黑體" pitchFamily="34" charset="-120"/>
              </a:endParaRPr>
            </a:p>
            <a:p>
              <a:pPr indent="450850" eaLnBrk="1" fontAlgn="auto" hangingPunct="1">
                <a:spcBef>
                  <a:spcPts val="0"/>
                </a:spcBef>
                <a:spcAft>
                  <a:spcPts val="0"/>
                </a:spcAft>
                <a:defRPr/>
              </a:pPr>
              <a:r>
                <a:rPr kumimoji="0" lang="zh-TW" altLang="en-US" sz="2000" b="1" kern="0" dirty="0" smtClean="0">
                  <a:solidFill>
                    <a:prstClr val="black"/>
                  </a:solidFill>
                  <a:latin typeface="Arial" pitchFamily="34" charset="0"/>
                  <a:ea typeface="微軟正黑體" pitchFamily="34" charset="-120"/>
                </a:rPr>
                <a:t> 投標</a:t>
              </a:r>
              <a:endParaRPr kumimoji="0" lang="en-US" altLang="zh-TW" sz="2000" b="1" kern="0" dirty="0" smtClean="0">
                <a:solidFill>
                  <a:prstClr val="black"/>
                </a:solidFill>
                <a:latin typeface="Arial" pitchFamily="34" charset="0"/>
                <a:ea typeface="微軟正黑體" pitchFamily="34" charset="-120"/>
              </a:endParaRPr>
            </a:p>
            <a:p>
              <a:pPr indent="450850" eaLnBrk="1" fontAlgn="auto" hangingPunct="1">
                <a:spcBef>
                  <a:spcPts val="0"/>
                </a:spcBef>
                <a:spcAft>
                  <a:spcPts val="0"/>
                </a:spcAft>
                <a:defRPr/>
              </a:pPr>
              <a:r>
                <a:rPr kumimoji="0" lang="zh-TW" altLang="en-US" sz="2000" b="1" kern="0" dirty="0" smtClean="0">
                  <a:solidFill>
                    <a:prstClr val="black"/>
                  </a:solidFill>
                  <a:latin typeface="Arial" pitchFamily="34" charset="0"/>
                  <a:ea typeface="微軟正黑體" pitchFamily="34" charset="-120"/>
                </a:rPr>
                <a:t> 釋疑</a:t>
              </a:r>
              <a:r>
                <a:rPr kumimoji="0" lang="en-US" altLang="zh-TW" sz="2000" b="1" kern="0" dirty="0" smtClean="0">
                  <a:solidFill>
                    <a:prstClr val="black"/>
                  </a:solidFill>
                  <a:latin typeface="Arial" pitchFamily="34" charset="0"/>
                  <a:ea typeface="微軟正黑體" pitchFamily="34" charset="-120"/>
                </a:rPr>
                <a:t>/</a:t>
              </a:r>
              <a:r>
                <a:rPr kumimoji="0" lang="zh-TW" altLang="en-US" sz="2000" b="1" kern="0" dirty="0" smtClean="0">
                  <a:solidFill>
                    <a:prstClr val="black"/>
                  </a:solidFill>
                  <a:latin typeface="Arial" pitchFamily="34" charset="0"/>
                  <a:ea typeface="微軟正黑體" pitchFamily="34" charset="-120"/>
                </a:rPr>
                <a:t>異議</a:t>
              </a:r>
            </a:p>
          </p:txBody>
        </p:sp>
        <p:sp>
          <p:nvSpPr>
            <p:cNvPr id="19" name="文字方塊 18"/>
            <p:cNvSpPr txBox="1"/>
            <p:nvPr/>
          </p:nvSpPr>
          <p:spPr>
            <a:xfrm>
              <a:off x="4500562" y="2714620"/>
              <a:ext cx="1571636" cy="1015663"/>
            </a:xfrm>
            <a:prstGeom prst="rect">
              <a:avLst/>
            </a:prstGeom>
            <a:noFill/>
          </p:spPr>
          <p:txBody>
            <a:bodyPr wrap="square" rtlCol="0">
              <a:spAutoFit/>
            </a:bodyPr>
            <a:lstStyle/>
            <a:p>
              <a:pPr eaLnBrk="1" fontAlgn="auto" hangingPunct="1">
                <a:spcBef>
                  <a:spcPts val="0"/>
                </a:spcBef>
                <a:spcAft>
                  <a:spcPts val="0"/>
                </a:spcAft>
                <a:defRPr/>
              </a:pPr>
              <a:r>
                <a:rPr kumimoji="0" lang="zh-TW" altLang="en-US" sz="2000" b="1" kern="0" dirty="0" smtClean="0">
                  <a:solidFill>
                    <a:prstClr val="black"/>
                  </a:solidFill>
                  <a:latin typeface="Arial" pitchFamily="34" charset="0"/>
                  <a:ea typeface="微軟正黑體" pitchFamily="34" charset="-120"/>
                </a:rPr>
                <a:t>公開招標</a:t>
              </a:r>
              <a:endParaRPr kumimoji="0" lang="en-US" altLang="zh-TW" sz="2000" b="1" kern="0" dirty="0" smtClean="0">
                <a:solidFill>
                  <a:prstClr val="black"/>
                </a:solidFill>
                <a:latin typeface="Arial" pitchFamily="34" charset="0"/>
                <a:ea typeface="微軟正黑體" pitchFamily="34" charset="-120"/>
              </a:endParaRPr>
            </a:p>
            <a:p>
              <a:pPr eaLnBrk="1" fontAlgn="auto" hangingPunct="1">
                <a:spcBef>
                  <a:spcPts val="0"/>
                </a:spcBef>
                <a:spcAft>
                  <a:spcPts val="0"/>
                </a:spcAft>
                <a:defRPr/>
              </a:pPr>
              <a:r>
                <a:rPr kumimoji="0" lang="zh-TW" altLang="en-US" sz="2000" b="1" kern="0" dirty="0" smtClean="0">
                  <a:solidFill>
                    <a:prstClr val="black"/>
                  </a:solidFill>
                  <a:latin typeface="Arial" pitchFamily="34" charset="0"/>
                  <a:ea typeface="微軟正黑體" pitchFamily="34" charset="-120"/>
                </a:rPr>
                <a:t>選擇性招標</a:t>
              </a:r>
              <a:endParaRPr kumimoji="0" lang="en-US" altLang="zh-TW" sz="2000" b="1" kern="0" dirty="0" smtClean="0">
                <a:solidFill>
                  <a:prstClr val="black"/>
                </a:solidFill>
                <a:latin typeface="Arial" pitchFamily="34" charset="0"/>
                <a:ea typeface="微軟正黑體" pitchFamily="34" charset="-120"/>
              </a:endParaRPr>
            </a:p>
            <a:p>
              <a:pPr eaLnBrk="1" fontAlgn="auto" hangingPunct="1">
                <a:spcBef>
                  <a:spcPts val="0"/>
                </a:spcBef>
                <a:spcAft>
                  <a:spcPts val="0"/>
                </a:spcAft>
                <a:defRPr/>
              </a:pPr>
              <a:r>
                <a:rPr kumimoji="0" lang="zh-TW" altLang="en-US" sz="2000" b="1" kern="0" dirty="0" smtClean="0">
                  <a:solidFill>
                    <a:prstClr val="black"/>
                  </a:solidFill>
                  <a:latin typeface="Arial" pitchFamily="34" charset="0"/>
                  <a:ea typeface="微軟正黑體" pitchFamily="34" charset="-120"/>
                </a:rPr>
                <a:t>限制性招標</a:t>
              </a:r>
            </a:p>
          </p:txBody>
        </p:sp>
        <p:sp>
          <p:nvSpPr>
            <p:cNvPr id="20" name="文字方塊 19"/>
            <p:cNvSpPr txBox="1"/>
            <p:nvPr/>
          </p:nvSpPr>
          <p:spPr>
            <a:xfrm>
              <a:off x="2857488" y="2428868"/>
              <a:ext cx="1500198" cy="400110"/>
            </a:xfrm>
            <a:prstGeom prst="rect">
              <a:avLst/>
            </a:prstGeom>
            <a:noFill/>
          </p:spPr>
          <p:txBody>
            <a:bodyPr wrap="square" rtlCol="0">
              <a:spAutoFit/>
            </a:bodyPr>
            <a:lstStyle/>
            <a:p>
              <a:pPr eaLnBrk="1" fontAlgn="auto" hangingPunct="1">
                <a:spcBef>
                  <a:spcPts val="0"/>
                </a:spcBef>
                <a:spcAft>
                  <a:spcPts val="0"/>
                </a:spcAft>
                <a:defRPr/>
              </a:pPr>
              <a:r>
                <a:rPr kumimoji="0" lang="en-US" altLang="zh-TW" sz="2000" b="1" kern="0" dirty="0" smtClean="0">
                  <a:solidFill>
                    <a:prstClr val="black"/>
                  </a:solidFill>
                  <a:latin typeface="Arial" pitchFamily="34" charset="0"/>
                  <a:ea typeface="微軟正黑體" pitchFamily="34" charset="-120"/>
                </a:rPr>
                <a:t>(</a:t>
              </a:r>
              <a:r>
                <a:rPr kumimoji="0" lang="zh-TW" altLang="en-US" sz="2000" b="1" kern="0" dirty="0" smtClean="0">
                  <a:solidFill>
                    <a:prstClr val="black"/>
                  </a:solidFill>
                  <a:latin typeface="Arial" pitchFamily="34" charset="0"/>
                  <a:ea typeface="微軟正黑體" pitchFamily="34" charset="-120"/>
                </a:rPr>
                <a:t>公開閱覽</a:t>
              </a:r>
              <a:r>
                <a:rPr kumimoji="0" lang="en-US" altLang="zh-TW" sz="2000" b="1" kern="0" dirty="0" smtClean="0">
                  <a:solidFill>
                    <a:prstClr val="black"/>
                  </a:solidFill>
                  <a:latin typeface="Arial" pitchFamily="34" charset="0"/>
                  <a:ea typeface="微軟正黑體" pitchFamily="34" charset="-120"/>
                </a:rPr>
                <a:t>)</a:t>
              </a:r>
              <a:endParaRPr kumimoji="0" lang="zh-TW" altLang="en-US" sz="2000" b="1" kern="0" dirty="0" smtClean="0">
                <a:solidFill>
                  <a:prstClr val="black"/>
                </a:solidFill>
                <a:latin typeface="Arial" pitchFamily="34" charset="0"/>
                <a:ea typeface="微軟正黑體" pitchFamily="34" charset="-120"/>
              </a:endParaRPr>
            </a:p>
          </p:txBody>
        </p:sp>
        <p:sp>
          <p:nvSpPr>
            <p:cNvPr id="21" name="文字方塊 20"/>
            <p:cNvSpPr txBox="1"/>
            <p:nvPr/>
          </p:nvSpPr>
          <p:spPr>
            <a:xfrm>
              <a:off x="3214678" y="4929198"/>
              <a:ext cx="928694" cy="400110"/>
            </a:xfrm>
            <a:prstGeom prst="rect">
              <a:avLst/>
            </a:prstGeom>
            <a:noFill/>
          </p:spPr>
          <p:txBody>
            <a:bodyPr wrap="square" rtlCol="0">
              <a:spAutoFit/>
            </a:bodyPr>
            <a:lstStyle/>
            <a:p>
              <a:pPr eaLnBrk="1" fontAlgn="auto" hangingPunct="1">
                <a:spcBef>
                  <a:spcPts val="0"/>
                </a:spcBef>
                <a:spcAft>
                  <a:spcPts val="0"/>
                </a:spcAft>
                <a:defRPr/>
              </a:pPr>
              <a:r>
                <a:rPr kumimoji="0" lang="en-US" altLang="zh-TW" sz="2000" b="1" kern="0" dirty="0" smtClean="0">
                  <a:solidFill>
                    <a:prstClr val="black"/>
                  </a:solidFill>
                  <a:latin typeface="Arial" pitchFamily="34" charset="0"/>
                  <a:ea typeface="微軟正黑體" pitchFamily="34" charset="-120"/>
                </a:rPr>
                <a:t>(</a:t>
              </a:r>
              <a:r>
                <a:rPr kumimoji="0" lang="zh-TW" altLang="en-US" sz="2000" b="1" kern="0" dirty="0" smtClean="0">
                  <a:solidFill>
                    <a:prstClr val="black"/>
                  </a:solidFill>
                  <a:latin typeface="Arial" pitchFamily="34" charset="0"/>
                  <a:ea typeface="微軟正黑體" pitchFamily="34" charset="-120"/>
                </a:rPr>
                <a:t>評選</a:t>
              </a:r>
              <a:r>
                <a:rPr kumimoji="0" lang="en-US" altLang="zh-TW" sz="2000" b="1" kern="0" dirty="0" smtClean="0">
                  <a:solidFill>
                    <a:prstClr val="black"/>
                  </a:solidFill>
                  <a:latin typeface="Arial" pitchFamily="34" charset="0"/>
                  <a:ea typeface="微軟正黑體" pitchFamily="34" charset="-120"/>
                </a:rPr>
                <a:t>)</a:t>
              </a:r>
              <a:endParaRPr kumimoji="0" lang="zh-TW" altLang="en-US" sz="2000" b="1" kern="0" dirty="0" smtClean="0">
                <a:solidFill>
                  <a:prstClr val="black"/>
                </a:solidFill>
                <a:latin typeface="Arial" pitchFamily="34" charset="0"/>
                <a:ea typeface="微軟正黑體" pitchFamily="34" charset="-120"/>
              </a:endParaRPr>
            </a:p>
          </p:txBody>
        </p:sp>
      </p:grpSp>
    </p:spTree>
    <p:extLst>
      <p:ext uri="{BB962C8B-B14F-4D97-AF65-F5344CB8AC3E}">
        <p14:creationId xmlns:p14="http://schemas.microsoft.com/office/powerpoint/2010/main" val="150750713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84A0A23-1613-4659-8B49-DD50F0E5F8E5}" type="slidenum">
              <a:rPr lang="en-US" altLang="zh-TW" sz="1400" smtClean="0">
                <a:solidFill>
                  <a:srgbClr val="AD1F1F"/>
                </a:solidFill>
                <a:latin typeface="Times New Roman" panose="02020603050405020304" pitchFamily="18" charset="0"/>
              </a:rPr>
              <a:pPr>
                <a:spcBef>
                  <a:spcPct val="0"/>
                </a:spcBef>
                <a:buClrTx/>
                <a:buSzTx/>
                <a:buFontTx/>
                <a:buNone/>
                <a:defRPr/>
              </a:pPr>
              <a:t>80</a:t>
            </a:fld>
            <a:endParaRPr lang="en-US" altLang="zh-TW" sz="1400" smtClean="0">
              <a:solidFill>
                <a:srgbClr val="AD1F1F"/>
              </a:solidFill>
              <a:latin typeface="Times New Roman" panose="02020603050405020304" pitchFamily="18" charset="0"/>
            </a:endParaRPr>
          </a:p>
        </p:txBody>
      </p:sp>
      <p:sp>
        <p:nvSpPr>
          <p:cNvPr id="98315" name="Rectangle 11"/>
          <p:cNvSpPr>
            <a:spLocks noChangeArrowheads="1"/>
          </p:cNvSpPr>
          <p:nvPr/>
        </p:nvSpPr>
        <p:spPr bwMode="auto">
          <a:xfrm>
            <a:off x="179512" y="620688"/>
            <a:ext cx="8281987" cy="5508612"/>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zh-TW" altLang="en-US" sz="2800" b="1" smtClean="0">
                <a:solidFill>
                  <a:srgbClr val="0000FF"/>
                </a:solidFill>
                <a:latin typeface="+mj-ea"/>
                <a:ea typeface="+mj-ea"/>
              </a:rPr>
              <a:t>細則</a:t>
            </a:r>
            <a:r>
              <a:rPr lang="zh-TW" altLang="en-US" sz="2800" b="1" dirty="0">
                <a:solidFill>
                  <a:srgbClr val="0000FF"/>
                </a:solidFill>
                <a:latin typeface="+mj-ea"/>
                <a:ea typeface="+mj-ea"/>
              </a:rPr>
              <a:t>第</a:t>
            </a:r>
            <a:r>
              <a:rPr lang="en-US" altLang="zh-TW" sz="2800" b="1" dirty="0">
                <a:solidFill>
                  <a:srgbClr val="0000FF"/>
                </a:solidFill>
                <a:latin typeface="+mj-ea"/>
                <a:ea typeface="+mj-ea"/>
              </a:rPr>
              <a:t>51</a:t>
            </a:r>
            <a:r>
              <a:rPr lang="zh-TW" altLang="en-US" sz="2800" b="1" dirty="0">
                <a:solidFill>
                  <a:srgbClr val="0000FF"/>
                </a:solidFill>
                <a:latin typeface="+mj-ea"/>
                <a:ea typeface="+mj-ea"/>
              </a:rPr>
              <a:t>條</a:t>
            </a:r>
          </a:p>
          <a:p>
            <a:pPr marL="0" lvl="1" indent="434975" algn="just" eaLnBrk="1" hangingPunct="1">
              <a:spcBef>
                <a:spcPct val="20000"/>
              </a:spcBef>
              <a:buClr>
                <a:srgbClr val="006600"/>
              </a:buClr>
              <a:buSzPct val="75000"/>
              <a:defRPr/>
            </a:pPr>
            <a:r>
              <a:rPr lang="zh-TW" altLang="en-US" sz="2800" b="1" dirty="0">
                <a:solidFill>
                  <a:srgbClr val="006600"/>
                </a:solidFill>
                <a:latin typeface="+mj-ea"/>
                <a:ea typeface="+mj-ea"/>
              </a:rPr>
              <a:t>機關辦理</a:t>
            </a:r>
            <a:r>
              <a:rPr lang="zh-TW" altLang="en-US" sz="2800" b="1" u="sng" dirty="0">
                <a:solidFill>
                  <a:srgbClr val="006600"/>
                </a:solidFill>
                <a:latin typeface="+mj-ea"/>
                <a:ea typeface="+mj-ea"/>
              </a:rPr>
              <a:t>開標時應製作紀錄</a:t>
            </a:r>
            <a:r>
              <a:rPr lang="zh-TW" altLang="en-US" sz="2800" b="1" dirty="0">
                <a:solidFill>
                  <a:srgbClr val="006600"/>
                </a:solidFill>
                <a:latin typeface="+mj-ea"/>
                <a:ea typeface="+mj-ea"/>
              </a:rPr>
              <a:t>，記載下列事項，</a:t>
            </a:r>
            <a:r>
              <a:rPr lang="zh-TW" altLang="en-US" sz="2800" b="1" u="sng" dirty="0">
                <a:solidFill>
                  <a:srgbClr val="006600"/>
                </a:solidFill>
                <a:latin typeface="+mj-ea"/>
                <a:ea typeface="+mj-ea"/>
              </a:rPr>
              <a:t>由辦理開標人員會同簽認；有監辦開標人員者，亦應會同簽認：</a:t>
            </a:r>
          </a:p>
          <a:p>
            <a:pPr marL="627063" lvl="2" indent="-627063" algn="just" eaLnBrk="1" hangingPunct="1">
              <a:buClr>
                <a:srgbClr val="0000FF"/>
              </a:buClr>
              <a:buSzPct val="75000"/>
              <a:defRPr/>
            </a:pPr>
            <a:r>
              <a:rPr lang="zh-TW" altLang="en-US" sz="2800" b="1" dirty="0">
                <a:solidFill>
                  <a:srgbClr val="0000FF"/>
                </a:solidFill>
                <a:latin typeface="+mj-ea"/>
                <a:ea typeface="+mj-ea"/>
              </a:rPr>
              <a:t>一、有案號者，其案</a:t>
            </a:r>
            <a:r>
              <a:rPr lang="zh-TW" altLang="en-US" sz="2800" b="1">
                <a:solidFill>
                  <a:srgbClr val="0000FF"/>
                </a:solidFill>
                <a:latin typeface="+mj-ea"/>
                <a:ea typeface="+mj-ea"/>
              </a:rPr>
              <a:t>號</a:t>
            </a:r>
            <a:r>
              <a:rPr lang="zh-TW" altLang="en-US" sz="2800" b="1" smtClean="0">
                <a:solidFill>
                  <a:srgbClr val="0000FF"/>
                </a:solidFill>
                <a:latin typeface="+mj-ea"/>
                <a:ea typeface="+mj-ea"/>
              </a:rPr>
              <a:t>。</a:t>
            </a:r>
            <a:endParaRPr lang="en-US" altLang="zh-TW" sz="2800" b="1" smtClean="0">
              <a:solidFill>
                <a:srgbClr val="0000FF"/>
              </a:solidFill>
              <a:latin typeface="+mj-ea"/>
              <a:ea typeface="+mj-ea"/>
            </a:endParaRPr>
          </a:p>
          <a:p>
            <a:pPr marL="627063" lvl="2" indent="-627063" algn="just" eaLnBrk="1" hangingPunct="1">
              <a:buClr>
                <a:srgbClr val="0000FF"/>
              </a:buClr>
              <a:buSzPct val="75000"/>
              <a:defRPr/>
            </a:pPr>
            <a:r>
              <a:rPr lang="zh-TW" altLang="en-US" sz="2800" b="1" smtClean="0">
                <a:solidFill>
                  <a:srgbClr val="0000FF"/>
                </a:solidFill>
                <a:latin typeface="+mj-ea"/>
                <a:ea typeface="+mj-ea"/>
              </a:rPr>
              <a:t>二</a:t>
            </a:r>
            <a:r>
              <a:rPr lang="zh-TW" altLang="en-US" sz="2800" b="1" dirty="0">
                <a:solidFill>
                  <a:srgbClr val="0000FF"/>
                </a:solidFill>
                <a:latin typeface="+mj-ea"/>
                <a:ea typeface="+mj-ea"/>
              </a:rPr>
              <a:t>、招標標的之名稱及數量</a:t>
            </a:r>
            <a:r>
              <a:rPr lang="zh-TW" altLang="en-US" sz="2800" b="1">
                <a:solidFill>
                  <a:srgbClr val="0000FF"/>
                </a:solidFill>
                <a:latin typeface="+mj-ea"/>
                <a:ea typeface="+mj-ea"/>
              </a:rPr>
              <a:t>摘要</a:t>
            </a:r>
            <a:r>
              <a:rPr lang="zh-TW" altLang="en-US" sz="2800" b="1" smtClean="0">
                <a:solidFill>
                  <a:srgbClr val="0000FF"/>
                </a:solidFill>
                <a:latin typeface="+mj-ea"/>
                <a:ea typeface="+mj-ea"/>
              </a:rPr>
              <a:t>。</a:t>
            </a:r>
            <a:endParaRPr lang="en-US" altLang="zh-TW" sz="2800" b="1" smtClean="0">
              <a:solidFill>
                <a:srgbClr val="0000FF"/>
              </a:solidFill>
              <a:latin typeface="+mj-ea"/>
              <a:ea typeface="+mj-ea"/>
            </a:endParaRPr>
          </a:p>
          <a:p>
            <a:pPr marL="627063" lvl="2" indent="-627063" algn="just" eaLnBrk="1" hangingPunct="1">
              <a:buClr>
                <a:srgbClr val="0000FF"/>
              </a:buClr>
              <a:buSzPct val="75000"/>
              <a:defRPr/>
            </a:pPr>
            <a:r>
              <a:rPr lang="zh-TW" altLang="en-US" sz="2800" b="1" smtClean="0">
                <a:solidFill>
                  <a:srgbClr val="0000FF"/>
                </a:solidFill>
                <a:latin typeface="+mj-ea"/>
                <a:ea typeface="+mj-ea"/>
              </a:rPr>
              <a:t>三</a:t>
            </a:r>
            <a:r>
              <a:rPr lang="zh-TW" altLang="en-US" sz="2800" b="1" dirty="0">
                <a:solidFill>
                  <a:srgbClr val="0000FF"/>
                </a:solidFill>
                <a:latin typeface="+mj-ea"/>
                <a:ea typeface="+mj-ea"/>
              </a:rPr>
              <a:t>、投標廠商</a:t>
            </a:r>
            <a:r>
              <a:rPr lang="zh-TW" altLang="en-US" sz="2800" b="1">
                <a:solidFill>
                  <a:srgbClr val="0000FF"/>
                </a:solidFill>
                <a:latin typeface="+mj-ea"/>
                <a:ea typeface="+mj-ea"/>
              </a:rPr>
              <a:t>名稱</a:t>
            </a:r>
            <a:r>
              <a:rPr lang="zh-TW" altLang="en-US" sz="2800" b="1" smtClean="0">
                <a:solidFill>
                  <a:srgbClr val="0000FF"/>
                </a:solidFill>
                <a:latin typeface="+mj-ea"/>
                <a:ea typeface="+mj-ea"/>
              </a:rPr>
              <a:t>。</a:t>
            </a:r>
            <a:endParaRPr lang="en-US" altLang="zh-TW" sz="2800" b="1" smtClean="0">
              <a:solidFill>
                <a:srgbClr val="0000FF"/>
              </a:solidFill>
              <a:latin typeface="+mj-ea"/>
              <a:ea typeface="+mj-ea"/>
            </a:endParaRPr>
          </a:p>
          <a:p>
            <a:pPr marL="627063" lvl="2" indent="-627063" algn="just" eaLnBrk="1" hangingPunct="1">
              <a:buClr>
                <a:srgbClr val="0000FF"/>
              </a:buClr>
              <a:buSzPct val="75000"/>
              <a:defRPr/>
            </a:pPr>
            <a:r>
              <a:rPr lang="zh-TW" altLang="en-US" sz="2800" b="1" smtClean="0">
                <a:solidFill>
                  <a:srgbClr val="0000FF"/>
                </a:solidFill>
                <a:latin typeface="+mj-ea"/>
                <a:ea typeface="+mj-ea"/>
              </a:rPr>
              <a:t>四</a:t>
            </a:r>
            <a:r>
              <a:rPr lang="zh-TW" altLang="en-US" sz="2800" b="1" dirty="0">
                <a:solidFill>
                  <a:srgbClr val="0000FF"/>
                </a:solidFill>
                <a:latin typeface="+mj-ea"/>
                <a:ea typeface="+mj-ea"/>
              </a:rPr>
              <a:t>、有標價者，各投標廠商之</a:t>
            </a:r>
            <a:r>
              <a:rPr lang="zh-TW" altLang="en-US" sz="2800" b="1">
                <a:solidFill>
                  <a:srgbClr val="0000FF"/>
                </a:solidFill>
                <a:latin typeface="+mj-ea"/>
                <a:ea typeface="+mj-ea"/>
              </a:rPr>
              <a:t>標價</a:t>
            </a:r>
            <a:r>
              <a:rPr lang="zh-TW" altLang="en-US" sz="2800" b="1" smtClean="0">
                <a:solidFill>
                  <a:srgbClr val="0000FF"/>
                </a:solidFill>
                <a:latin typeface="+mj-ea"/>
                <a:ea typeface="+mj-ea"/>
              </a:rPr>
              <a:t>。</a:t>
            </a:r>
            <a:endParaRPr lang="en-US" altLang="zh-TW" sz="2800" b="1" smtClean="0">
              <a:solidFill>
                <a:srgbClr val="0000FF"/>
              </a:solidFill>
              <a:latin typeface="+mj-ea"/>
              <a:ea typeface="+mj-ea"/>
            </a:endParaRPr>
          </a:p>
          <a:p>
            <a:pPr marL="627063" lvl="2" indent="-627063" algn="just" eaLnBrk="1" hangingPunct="1">
              <a:buClr>
                <a:srgbClr val="0000FF"/>
              </a:buClr>
              <a:buSzPct val="75000"/>
              <a:defRPr/>
            </a:pPr>
            <a:r>
              <a:rPr lang="zh-TW" altLang="en-US" sz="2800" b="1" smtClean="0">
                <a:solidFill>
                  <a:srgbClr val="0000FF"/>
                </a:solidFill>
                <a:latin typeface="+mj-ea"/>
                <a:ea typeface="+mj-ea"/>
              </a:rPr>
              <a:t>五</a:t>
            </a:r>
            <a:r>
              <a:rPr lang="zh-TW" altLang="en-US" sz="2800" b="1" dirty="0">
                <a:solidFill>
                  <a:srgbClr val="0000FF"/>
                </a:solidFill>
                <a:latin typeface="+mj-ea"/>
                <a:ea typeface="+mj-ea"/>
              </a:rPr>
              <a:t>、開標</a:t>
            </a:r>
            <a:r>
              <a:rPr lang="zh-TW" altLang="en-US" sz="2800" b="1">
                <a:solidFill>
                  <a:srgbClr val="0000FF"/>
                </a:solidFill>
                <a:latin typeface="+mj-ea"/>
                <a:ea typeface="+mj-ea"/>
              </a:rPr>
              <a:t>日期</a:t>
            </a:r>
            <a:r>
              <a:rPr lang="zh-TW" altLang="en-US" sz="2800" b="1" smtClean="0">
                <a:solidFill>
                  <a:srgbClr val="0000FF"/>
                </a:solidFill>
                <a:latin typeface="+mj-ea"/>
                <a:ea typeface="+mj-ea"/>
              </a:rPr>
              <a:t>。</a:t>
            </a:r>
            <a:endParaRPr lang="en-US" altLang="zh-TW" sz="2800" b="1" smtClean="0">
              <a:solidFill>
                <a:srgbClr val="0000FF"/>
              </a:solidFill>
              <a:latin typeface="+mj-ea"/>
              <a:ea typeface="+mj-ea"/>
            </a:endParaRPr>
          </a:p>
          <a:p>
            <a:pPr marL="627063" lvl="2" indent="-627063" algn="just" eaLnBrk="1" hangingPunct="1">
              <a:buClr>
                <a:srgbClr val="0000FF"/>
              </a:buClr>
              <a:buSzPct val="75000"/>
              <a:defRPr/>
            </a:pPr>
            <a:r>
              <a:rPr lang="zh-TW" altLang="en-US" sz="2800" b="1" smtClean="0">
                <a:solidFill>
                  <a:srgbClr val="0000FF"/>
                </a:solidFill>
                <a:latin typeface="+mj-ea"/>
                <a:ea typeface="+mj-ea"/>
              </a:rPr>
              <a:t>六</a:t>
            </a:r>
            <a:r>
              <a:rPr lang="zh-TW" altLang="en-US" sz="2800" b="1" dirty="0">
                <a:solidFill>
                  <a:srgbClr val="0000FF"/>
                </a:solidFill>
                <a:latin typeface="+mj-ea"/>
                <a:ea typeface="+mj-ea"/>
              </a:rPr>
              <a:t>、其他必要事項。</a:t>
            </a:r>
          </a:p>
          <a:p>
            <a:pPr marL="0" lvl="1" indent="352425" algn="just" eaLnBrk="1" hangingPunct="1">
              <a:buClr>
                <a:srgbClr val="006600"/>
              </a:buClr>
              <a:buSzPct val="75000"/>
              <a:defRPr/>
            </a:pPr>
            <a:r>
              <a:rPr lang="zh-TW" altLang="en-US" sz="2800" b="1" u="sng" dirty="0">
                <a:solidFill>
                  <a:srgbClr val="006600"/>
                </a:solidFill>
                <a:latin typeface="+mj-ea"/>
                <a:ea typeface="+mj-ea"/>
              </a:rPr>
              <a:t>流標時應製作紀錄</a:t>
            </a:r>
            <a:r>
              <a:rPr lang="zh-TW" altLang="en-US" sz="2800" b="1" dirty="0">
                <a:solidFill>
                  <a:srgbClr val="006600"/>
                </a:solidFill>
                <a:latin typeface="+mj-ea"/>
                <a:ea typeface="+mj-ea"/>
              </a:rPr>
              <a:t>，其記載事項，準用前項規定，</a:t>
            </a:r>
            <a:r>
              <a:rPr lang="zh-TW" altLang="en-US" sz="2800" b="1" u="sng" dirty="0">
                <a:solidFill>
                  <a:srgbClr val="006600"/>
                </a:solidFill>
                <a:latin typeface="+mj-ea"/>
                <a:ea typeface="+mj-ea"/>
              </a:rPr>
              <a:t>並應記載流標原因。</a:t>
            </a:r>
          </a:p>
        </p:txBody>
      </p:sp>
    </p:spTree>
    <p:extLst>
      <p:ext uri="{BB962C8B-B14F-4D97-AF65-F5344CB8AC3E}">
        <p14:creationId xmlns:p14="http://schemas.microsoft.com/office/powerpoint/2010/main" val="50865350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084A0A23-1613-4659-8B49-DD50F0E5F8E5}" type="slidenum">
              <a:rPr lang="en-US" altLang="zh-TW" sz="1400" smtClean="0">
                <a:solidFill>
                  <a:srgbClr val="AD1F1F"/>
                </a:solidFill>
                <a:latin typeface="Times New Roman" panose="02020603050405020304" pitchFamily="18" charset="0"/>
              </a:rPr>
              <a:pPr>
                <a:spcBef>
                  <a:spcPct val="0"/>
                </a:spcBef>
                <a:buClrTx/>
                <a:buSzTx/>
                <a:buFontTx/>
                <a:buNone/>
                <a:defRPr/>
              </a:pPr>
              <a:t>81</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1007604" y="944724"/>
            <a:ext cx="540060" cy="4896544"/>
          </a:xfrm>
        </p:spPr>
        <p:txBody>
          <a:bodyPr wrap="square" lIns="91440" tIns="45720" rIns="91440" bIns="45720" numCol="1" anchorCtr="0" compatLnSpc="1">
            <a:prstTxWarp prst="textNoShape">
              <a:avLst/>
            </a:prstTxWarp>
            <a:normAutofit/>
          </a:bodyPr>
          <a:lstStyle/>
          <a:p>
            <a:pPr eaLnBrk="1" hangingPunct="1">
              <a:defRPr/>
            </a:pPr>
            <a:r>
              <a:rPr lang="zh-TW" altLang="en-US" sz="2500" b="1" cap="none" smtClean="0">
                <a:solidFill>
                  <a:srgbClr val="0000FF"/>
                </a:solidFill>
                <a:effectLst/>
                <a:latin typeface="+mj-ea"/>
              </a:rPr>
              <a:t>開決標</a:t>
            </a:r>
            <a:r>
              <a:rPr lang="en-US" altLang="zh-TW" sz="2500" b="1" cap="none" smtClean="0">
                <a:solidFill>
                  <a:srgbClr val="0000FF"/>
                </a:solidFill>
                <a:effectLst/>
                <a:latin typeface="+mj-ea"/>
              </a:rPr>
              <a:t/>
            </a:r>
            <a:br>
              <a:rPr lang="en-US" altLang="zh-TW" sz="2500" b="1" cap="none" smtClean="0">
                <a:solidFill>
                  <a:srgbClr val="0000FF"/>
                </a:solidFill>
                <a:effectLst/>
                <a:latin typeface="+mj-ea"/>
              </a:rPr>
            </a:br>
            <a:r>
              <a:rPr lang="zh-TW" altLang="en-US" sz="2500" b="1" cap="none" smtClean="0">
                <a:solidFill>
                  <a:srgbClr val="0000FF"/>
                </a:solidFill>
                <a:effectLst/>
                <a:latin typeface="+mj-ea"/>
              </a:rPr>
              <a:t>、流廢標紀錄範本</a:t>
            </a:r>
            <a:endParaRPr lang="zh-TW" altLang="en-US" sz="2500" b="1" cap="none">
              <a:solidFill>
                <a:srgbClr val="0000FF"/>
              </a:solidFill>
              <a:effectLst/>
              <a:latin typeface="+mj-ea"/>
            </a:endParaRPr>
          </a:p>
        </p:txBody>
      </p:sp>
      <p:pic>
        <p:nvPicPr>
          <p:cNvPr id="2" name="圖片 1"/>
          <p:cNvPicPr>
            <a:picLocks noChangeAspect="1"/>
          </p:cNvPicPr>
          <p:nvPr/>
        </p:nvPicPr>
        <p:blipFill>
          <a:blip r:embed="rId3"/>
          <a:stretch>
            <a:fillRect/>
          </a:stretch>
        </p:blipFill>
        <p:spPr>
          <a:xfrm>
            <a:off x="1727684" y="152635"/>
            <a:ext cx="6336704" cy="6618031"/>
          </a:xfrm>
          <a:prstGeom prst="rect">
            <a:avLst/>
          </a:prstGeom>
          <a:ln w="38100">
            <a:solidFill>
              <a:srgbClr val="660033"/>
            </a:solidFill>
          </a:ln>
        </p:spPr>
      </p:pic>
    </p:spTree>
    <p:extLst>
      <p:ext uri="{BB962C8B-B14F-4D97-AF65-F5344CB8AC3E}">
        <p14:creationId xmlns:p14="http://schemas.microsoft.com/office/powerpoint/2010/main" val="396670509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2EB735AE-42E2-4458-829B-6BCB3DFDC4FE}" type="slidenum">
              <a:rPr lang="en-US" altLang="zh-TW" sz="1400" smtClean="0">
                <a:solidFill>
                  <a:srgbClr val="AD1F1F"/>
                </a:solidFill>
                <a:latin typeface="Times New Roman" panose="02020603050405020304" pitchFamily="18" charset="0"/>
              </a:rPr>
              <a:pPr>
                <a:spcBef>
                  <a:spcPct val="0"/>
                </a:spcBef>
                <a:buClrTx/>
                <a:buSzTx/>
                <a:buFontTx/>
                <a:buNone/>
                <a:defRPr/>
              </a:pPr>
              <a:t>82</a:t>
            </a:fld>
            <a:endParaRPr lang="en-US" altLang="zh-TW" sz="1400">
              <a:solidFill>
                <a:srgbClr val="AD1F1F"/>
              </a:solidFill>
              <a:latin typeface="Times New Roman" panose="02020603050405020304" pitchFamily="18" charset="0"/>
            </a:endParaRPr>
          </a:p>
        </p:txBody>
      </p:sp>
      <p:sp>
        <p:nvSpPr>
          <p:cNvPr id="4" name="Rectangle 2">
            <a:extLst/>
          </p:cNvPr>
          <p:cNvSpPr txBox="1">
            <a:spLocks noChangeArrowheads="1"/>
          </p:cNvSpPr>
          <p:nvPr/>
        </p:nvSpPr>
        <p:spPr bwMode="auto">
          <a:xfrm>
            <a:off x="323850" y="380653"/>
            <a:ext cx="5795963"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000" kern="0" smtClean="0">
                <a:solidFill>
                  <a:srgbClr val="003366"/>
                </a:solidFill>
                <a:latin typeface="微軟正黑體" panose="020B0604030504040204" pitchFamily="34" charset="-120"/>
              </a:rPr>
              <a:t>開標主持人宣布開標</a:t>
            </a:r>
            <a:r>
              <a:rPr lang="zh-TW" altLang="en-US" sz="3000" kern="0" smtClean="0">
                <a:solidFill>
                  <a:srgbClr val="C00000"/>
                </a:solidFill>
                <a:latin typeface="微軟正黑體" panose="020B0604030504040204" pitchFamily="34" charset="-120"/>
              </a:rPr>
              <a:t>建議講稿</a:t>
            </a:r>
            <a:endParaRPr lang="en-US" altLang="zh-TW" sz="3000" kern="0">
              <a:solidFill>
                <a:srgbClr val="C00000"/>
              </a:solidFill>
              <a:latin typeface="微軟正黑體" panose="020B0604030504040204" pitchFamily="34" charset="-120"/>
            </a:endParaRPr>
          </a:p>
        </p:txBody>
      </p:sp>
      <p:sp>
        <p:nvSpPr>
          <p:cNvPr id="6" name="Rectangle 3">
            <a:extLst/>
          </p:cNvPr>
          <p:cNvSpPr txBox="1">
            <a:spLocks noChangeArrowheads="1"/>
          </p:cNvSpPr>
          <p:nvPr/>
        </p:nvSpPr>
        <p:spPr bwMode="auto">
          <a:xfrm>
            <a:off x="395536" y="1125537"/>
            <a:ext cx="8388163" cy="559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algn="just" eaLnBrk="1" hangingPunct="1">
              <a:buClr>
                <a:srgbClr val="660033"/>
              </a:buClr>
              <a:buFont typeface="Wingdings" panose="05000000000000000000" pitchFamily="2" charset="2"/>
              <a:buChar char="Ø"/>
              <a:defRPr/>
            </a:pPr>
            <a:r>
              <a:rPr lang="en-US" altLang="zh-TW" sz="2400" b="1" kern="0" smtClean="0">
                <a:solidFill>
                  <a:srgbClr val="0000FF"/>
                </a:solidFill>
                <a:latin typeface="微軟正黑體" panose="020B0604030504040204" pitchFamily="34" charset="-120"/>
              </a:rPr>
              <a:t>&lt;</a:t>
            </a:r>
            <a:r>
              <a:rPr lang="zh-TW" altLang="en-US" sz="2400" b="1" kern="0" smtClean="0">
                <a:solidFill>
                  <a:srgbClr val="0000FF"/>
                </a:solidFill>
                <a:latin typeface="微軟正黑體" panose="020B0604030504040204" pitchFamily="34" charset="-120"/>
              </a:rPr>
              <a:t>機關名稱</a:t>
            </a:r>
            <a:r>
              <a:rPr lang="en-US" altLang="zh-TW" sz="2400" b="1" kern="0" smtClean="0">
                <a:solidFill>
                  <a:srgbClr val="0000FF"/>
                </a:solidFill>
                <a:latin typeface="微軟正黑體" panose="020B0604030504040204" pitchFamily="34" charset="-120"/>
              </a:rPr>
              <a:t>&gt;</a:t>
            </a:r>
            <a:r>
              <a:rPr lang="zh-TW" altLang="en-US" sz="2400" b="1" kern="0" smtClean="0">
                <a:solidFill>
                  <a:srgbClr val="0000FF"/>
                </a:solidFill>
                <a:latin typeface="微軟正黑體" panose="020B0604030504040204" pitchFamily="34" charset="-120"/>
              </a:rPr>
              <a:t>○○○採購案開標會議開始。</a:t>
            </a:r>
            <a:endParaRPr lang="en-US" altLang="zh-TW" sz="2400" b="1" kern="0" smtClean="0">
              <a:solidFill>
                <a:srgbClr val="0000FF"/>
              </a:solidFill>
              <a:latin typeface="微軟正黑體" panose="020B0604030504040204" pitchFamily="34" charset="-120"/>
            </a:endParaRPr>
          </a:p>
          <a:p>
            <a:pPr algn="just" eaLnBrk="1" hangingPunct="1">
              <a:buClr>
                <a:srgbClr val="660033"/>
              </a:buClr>
              <a:buFont typeface="Wingdings" panose="05000000000000000000" pitchFamily="2" charset="2"/>
              <a:buChar char="Ø"/>
              <a:defRPr/>
            </a:pPr>
            <a:r>
              <a:rPr lang="zh-TW" altLang="en-US" sz="2400" b="1" kern="0" smtClean="0">
                <a:solidFill>
                  <a:srgbClr val="0000FF"/>
                </a:solidFill>
                <a:latin typeface="微軟正黑體" panose="020B0604030504040204" pitchFamily="34" charset="-120"/>
              </a:rPr>
              <a:t>本案屬</a:t>
            </a:r>
            <a:r>
              <a:rPr lang="en-US" altLang="zh-TW" sz="2400" b="1" kern="0" smtClean="0">
                <a:solidFill>
                  <a:srgbClr val="0000FF"/>
                </a:solidFill>
                <a:latin typeface="微軟正黑體" panose="020B0604030504040204" pitchFamily="34" charset="-120"/>
              </a:rPr>
              <a:t>&lt;</a:t>
            </a:r>
            <a:r>
              <a:rPr lang="zh-TW" altLang="en-US" sz="2400" b="1" kern="0" smtClean="0">
                <a:solidFill>
                  <a:srgbClr val="0000FF"/>
                </a:solidFill>
                <a:latin typeface="微軟正黑體" panose="020B0604030504040204" pitchFamily="34" charset="-120"/>
              </a:rPr>
              <a:t>巨額、查核、公告金額以上、未達公告金額</a:t>
            </a:r>
            <a:r>
              <a:rPr lang="en-US" altLang="zh-TW" sz="2400" b="1" kern="0" smtClean="0">
                <a:solidFill>
                  <a:srgbClr val="0000FF"/>
                </a:solidFill>
                <a:latin typeface="微軟正黑體" panose="020B0604030504040204" pitchFamily="34" charset="-120"/>
              </a:rPr>
              <a:t>&gt;</a:t>
            </a:r>
            <a:r>
              <a:rPr lang="zh-TW" altLang="en-US" sz="2400" b="1" kern="0" smtClean="0">
                <a:solidFill>
                  <a:srgbClr val="0000FF"/>
                </a:solidFill>
                <a:latin typeface="微軟正黑體" panose="020B0604030504040204" pitchFamily="34" charset="-120"/>
              </a:rPr>
              <a:t>採購，依採購法第○○條規定，採</a:t>
            </a:r>
            <a:r>
              <a:rPr lang="en-US" altLang="zh-TW" sz="2400" b="1" kern="0" smtClean="0">
                <a:solidFill>
                  <a:srgbClr val="0000FF"/>
                </a:solidFill>
                <a:latin typeface="微軟正黑體" panose="020B0604030504040204" pitchFamily="34" charset="-120"/>
              </a:rPr>
              <a:t>&lt;</a:t>
            </a:r>
            <a:r>
              <a:rPr lang="zh-TW" altLang="en-US" sz="2400" b="1" kern="0" smtClean="0">
                <a:solidFill>
                  <a:srgbClr val="0000FF"/>
                </a:solidFill>
                <a:latin typeface="微軟正黑體" panose="020B0604030504040204" pitchFamily="34" charset="-120"/>
              </a:rPr>
              <a:t>公開招標、選擇性招標、限制性招標</a:t>
            </a:r>
            <a:r>
              <a:rPr lang="en-US" altLang="zh-TW" sz="2400" b="1" kern="0" smtClean="0">
                <a:solidFill>
                  <a:srgbClr val="0000FF"/>
                </a:solidFill>
                <a:latin typeface="微軟正黑體" panose="020B0604030504040204" pitchFamily="34" charset="-120"/>
              </a:rPr>
              <a:t>&gt;</a:t>
            </a:r>
            <a:r>
              <a:rPr lang="zh-TW" altLang="en-US" sz="2400" b="1" kern="0" smtClean="0">
                <a:solidFill>
                  <a:srgbClr val="0000FF"/>
                </a:solidFill>
                <a:latin typeface="微軟正黑體" panose="020B0604030504040204" pitchFamily="34" charset="-120"/>
              </a:rPr>
              <a:t>，截止收件計有○家廠商投標，審查結果有效標○家，已達法定可開標家數。</a:t>
            </a:r>
            <a:endParaRPr lang="en-US" altLang="zh-TW" sz="2400" b="1" kern="0" smtClean="0">
              <a:solidFill>
                <a:srgbClr val="0000FF"/>
              </a:solidFill>
              <a:latin typeface="微軟正黑體" panose="020B0604030504040204" pitchFamily="34" charset="-120"/>
            </a:endParaRPr>
          </a:p>
          <a:p>
            <a:pPr algn="just" eaLnBrk="1" hangingPunct="1">
              <a:buClr>
                <a:srgbClr val="660033"/>
              </a:buClr>
              <a:buFont typeface="Wingdings" panose="05000000000000000000" pitchFamily="2" charset="2"/>
              <a:buChar char="Ø"/>
              <a:defRPr/>
            </a:pPr>
            <a:r>
              <a:rPr lang="zh-TW" altLang="en-US" sz="2400" b="1" kern="0" smtClean="0">
                <a:solidFill>
                  <a:srgbClr val="0000FF"/>
                </a:solidFill>
                <a:latin typeface="微軟正黑體" panose="020B0604030504040204" pitchFamily="34" charset="-120"/>
              </a:rPr>
              <a:t>如屬未達公告金額採購，須另說明本案經簽准，第</a:t>
            </a:r>
            <a:r>
              <a:rPr lang="en-US" altLang="zh-TW" sz="2400" b="1" kern="0" smtClean="0">
                <a:solidFill>
                  <a:srgbClr val="0000FF"/>
                </a:solidFill>
                <a:latin typeface="微軟正黑體" panose="020B0604030504040204" pitchFamily="34" charset="-120"/>
              </a:rPr>
              <a:t>1</a:t>
            </a:r>
            <a:r>
              <a:rPr lang="zh-TW" altLang="en-US" sz="2400" b="1" kern="0" smtClean="0">
                <a:solidFill>
                  <a:srgbClr val="0000FF"/>
                </a:solidFill>
                <a:latin typeface="微軟正黑體" panose="020B0604030504040204" pitchFamily="34" charset="-120"/>
              </a:rPr>
              <a:t>次公告結果如未能取得</a:t>
            </a:r>
            <a:r>
              <a:rPr lang="en-US" altLang="zh-TW" sz="2400" b="1" kern="0" smtClean="0">
                <a:solidFill>
                  <a:srgbClr val="0000FF"/>
                </a:solidFill>
                <a:latin typeface="微軟正黑體" panose="020B0604030504040204" pitchFamily="34" charset="-120"/>
              </a:rPr>
              <a:t>3</a:t>
            </a:r>
            <a:r>
              <a:rPr lang="zh-TW" altLang="en-US" sz="2400" b="1" kern="0" smtClean="0">
                <a:solidFill>
                  <a:srgbClr val="0000FF"/>
                </a:solidFill>
                <a:latin typeface="微軟正黑體" panose="020B0604030504040204" pitchFamily="34" charset="-120"/>
              </a:rPr>
              <a:t>家以上廠商投標，改採限制性招標。如僅</a:t>
            </a:r>
            <a:r>
              <a:rPr lang="en-US" altLang="zh-TW" sz="2400" b="1" kern="0" smtClean="0">
                <a:solidFill>
                  <a:srgbClr val="0000FF"/>
                </a:solidFill>
                <a:latin typeface="微軟正黑體" panose="020B0604030504040204" pitchFamily="34" charset="-120"/>
              </a:rPr>
              <a:t>1</a:t>
            </a:r>
            <a:r>
              <a:rPr lang="zh-TW" altLang="en-US" sz="2400" b="1" kern="0" smtClean="0">
                <a:solidFill>
                  <a:srgbClr val="0000FF"/>
                </a:solidFill>
                <a:latin typeface="微軟正黑體" panose="020B0604030504040204" pitchFamily="34" charset="-120"/>
              </a:rPr>
              <a:t>家廠商投標，另須說明依細則第</a:t>
            </a:r>
            <a:r>
              <a:rPr lang="en-US" altLang="zh-TW" sz="2400" b="1" kern="0" smtClean="0">
                <a:solidFill>
                  <a:srgbClr val="0000FF"/>
                </a:solidFill>
                <a:latin typeface="微軟正黑體" panose="020B0604030504040204" pitchFamily="34" charset="-120"/>
              </a:rPr>
              <a:t>54</a:t>
            </a:r>
            <a:r>
              <a:rPr lang="zh-TW" altLang="en-US" sz="2400" b="1" kern="0" smtClean="0">
                <a:solidFill>
                  <a:srgbClr val="0000FF"/>
                </a:solidFill>
                <a:latin typeface="微軟正黑體" panose="020B0604030504040204" pitchFamily="34" charset="-120"/>
              </a:rPr>
              <a:t>條第</a:t>
            </a:r>
            <a:r>
              <a:rPr lang="en-US" altLang="zh-TW" sz="2400" b="1" kern="0" smtClean="0">
                <a:solidFill>
                  <a:srgbClr val="0000FF"/>
                </a:solidFill>
                <a:latin typeface="微軟正黑體" panose="020B0604030504040204" pitchFamily="34" charset="-120"/>
              </a:rPr>
              <a:t>3</a:t>
            </a:r>
            <a:r>
              <a:rPr lang="zh-TW" altLang="en-US" sz="2400" b="1" kern="0" smtClean="0">
                <a:solidFill>
                  <a:srgbClr val="0000FF"/>
                </a:solidFill>
                <a:latin typeface="微軟正黑體" panose="020B0604030504040204" pitchFamily="34" charset="-120"/>
              </a:rPr>
              <a:t>項規定：</a:t>
            </a:r>
            <a:r>
              <a:rPr lang="zh-TW" altLang="en-US" sz="2400" b="1" u="sng" kern="0" smtClean="0">
                <a:solidFill>
                  <a:srgbClr val="660033"/>
                </a:solidFill>
                <a:effectLst>
                  <a:outerShdw blurRad="38100" dist="38100" dir="2700000" algn="tl">
                    <a:srgbClr val="C0C0C0"/>
                  </a:outerShdw>
                </a:effectLst>
                <a:latin typeface="微軟正黑體" panose="020B0604030504040204" pitchFamily="34" charset="-120"/>
              </a:rPr>
              <a:t>限制性招標之議價，訂定底價前應先參考廠商之報價或估價單</a:t>
            </a:r>
            <a:r>
              <a:rPr lang="zh-TW" altLang="en-US" sz="2400" b="1" kern="0" smtClean="0">
                <a:solidFill>
                  <a:srgbClr val="0000FF"/>
                </a:solidFill>
                <a:latin typeface="微軟正黑體" panose="020B0604030504040204" pitchFamily="34" charset="-120"/>
              </a:rPr>
              <a:t>。本案已簽准授權主持人</a:t>
            </a:r>
            <a:r>
              <a:rPr lang="zh-TW" altLang="zh-TW" sz="2400" b="1" u="sng" kern="0" smtClean="0">
                <a:solidFill>
                  <a:srgbClr val="006600"/>
                </a:solidFill>
                <a:latin typeface="微軟正黑體" panose="020B0604030504040204" pitchFamily="34" charset="-120"/>
                <a:cs typeface="Times New Roman" pitchFamily="18" charset="0"/>
              </a:rPr>
              <a:t>擔任底價核定人，檢討原核定底價是否需調整及其調整金額</a:t>
            </a:r>
            <a:r>
              <a:rPr lang="zh-TW" altLang="en-US" sz="2400" b="1" kern="0" smtClean="0">
                <a:solidFill>
                  <a:srgbClr val="0000FF"/>
                </a:solidFill>
                <a:latin typeface="微軟正黑體" panose="020B0604030504040204" pitchFamily="34" charset="-120"/>
              </a:rPr>
              <a:t>。</a:t>
            </a:r>
            <a:endParaRPr lang="en-US" altLang="zh-TW" sz="2400" b="1" kern="0" smtClean="0">
              <a:solidFill>
                <a:srgbClr val="0000FF"/>
              </a:solidFill>
              <a:latin typeface="微軟正黑體" panose="020B0604030504040204" pitchFamily="34" charset="-120"/>
            </a:endParaRPr>
          </a:p>
          <a:p>
            <a:pPr algn="just" eaLnBrk="1" hangingPunct="1">
              <a:buClr>
                <a:srgbClr val="660033"/>
              </a:buClr>
              <a:buFont typeface="Wingdings" panose="05000000000000000000" pitchFamily="2" charset="2"/>
              <a:buChar char="Ø"/>
              <a:defRPr/>
            </a:pPr>
            <a:r>
              <a:rPr lang="zh-TW" altLang="en-US" sz="2400" b="1" kern="0" smtClean="0">
                <a:solidFill>
                  <a:srgbClr val="0000FF"/>
                </a:solidFill>
                <a:latin typeface="微軟正黑體" panose="020B0604030504040204" pitchFamily="34" charset="-120"/>
              </a:rPr>
              <a:t>詢問出席廠商代表，開標前就本案有無其他還要瞭解的事項。</a:t>
            </a:r>
            <a:endParaRPr lang="en-US" altLang="zh-TW" sz="2400" b="1" kern="0" smtClean="0">
              <a:solidFill>
                <a:srgbClr val="0000FF"/>
              </a:solidFill>
              <a:latin typeface="微軟正黑體" panose="020B0604030504040204" pitchFamily="34" charset="-120"/>
            </a:endParaRPr>
          </a:p>
          <a:p>
            <a:pPr algn="just" eaLnBrk="1" hangingPunct="1">
              <a:buClr>
                <a:srgbClr val="660033"/>
              </a:buClr>
              <a:buFont typeface="Wingdings" panose="05000000000000000000" pitchFamily="2" charset="2"/>
              <a:buChar char="Ø"/>
              <a:defRPr/>
            </a:pPr>
            <a:r>
              <a:rPr lang="zh-TW" altLang="en-US" sz="2400" b="1" kern="0" smtClean="0">
                <a:solidFill>
                  <a:srgbClr val="0000FF"/>
                </a:solidFill>
                <a:latin typeface="微軟正黑體" panose="020B0604030504040204" pitchFamily="34" charset="-120"/>
              </a:rPr>
              <a:t>開始開標。</a:t>
            </a:r>
            <a:endParaRPr lang="en-US" altLang="zh-TW" sz="2400" b="1" kern="0">
              <a:solidFill>
                <a:srgbClr val="0000FF"/>
              </a:solidFill>
              <a:latin typeface="微軟正黑體" panose="020B0604030504040204" pitchFamily="34" charset="-120"/>
            </a:endParaRPr>
          </a:p>
        </p:txBody>
      </p:sp>
    </p:spTree>
    <p:extLst>
      <p:ext uri="{BB962C8B-B14F-4D97-AF65-F5344CB8AC3E}">
        <p14:creationId xmlns:p14="http://schemas.microsoft.com/office/powerpoint/2010/main" val="25350498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2EB735AE-42E2-4458-829B-6BCB3DFDC4FE}" type="slidenum">
              <a:rPr lang="en-US" altLang="zh-TW" sz="1400" smtClean="0">
                <a:solidFill>
                  <a:srgbClr val="AD1F1F"/>
                </a:solidFill>
                <a:latin typeface="Times New Roman" panose="02020603050405020304" pitchFamily="18" charset="0"/>
              </a:rPr>
              <a:pPr>
                <a:spcBef>
                  <a:spcPct val="0"/>
                </a:spcBef>
                <a:buClrTx/>
                <a:buSzTx/>
                <a:buFontTx/>
                <a:buNone/>
                <a:defRPr/>
              </a:pPr>
              <a:t>83</a:t>
            </a:fld>
            <a:endParaRPr lang="en-US" altLang="zh-TW" sz="1400">
              <a:solidFill>
                <a:srgbClr val="AD1F1F"/>
              </a:solidFill>
              <a:latin typeface="Times New Roman" panose="02020603050405020304" pitchFamily="18" charset="0"/>
            </a:endParaRPr>
          </a:p>
        </p:txBody>
      </p:sp>
      <p:sp>
        <p:nvSpPr>
          <p:cNvPr id="4" name="Rectangle 2">
            <a:extLst/>
          </p:cNvPr>
          <p:cNvSpPr txBox="1">
            <a:spLocks noChangeArrowheads="1"/>
          </p:cNvSpPr>
          <p:nvPr/>
        </p:nvSpPr>
        <p:spPr bwMode="auto">
          <a:xfrm>
            <a:off x="2195736" y="332656"/>
            <a:ext cx="4896544" cy="612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kern="0">
                <a:solidFill>
                  <a:srgbClr val="003366"/>
                </a:solidFill>
                <a:latin typeface="微軟正黑體" panose="020B0604030504040204" pitchFamily="34" charset="-120"/>
              </a:rPr>
              <a:t>開標流程及應注意事項</a:t>
            </a:r>
            <a:endParaRPr lang="en-US" altLang="zh-TW" kern="0">
              <a:solidFill>
                <a:srgbClr val="C00000"/>
              </a:solidFill>
              <a:latin typeface="微軟正黑體" panose="020B0604030504040204" pitchFamily="34" charset="-120"/>
            </a:endParaRPr>
          </a:p>
        </p:txBody>
      </p:sp>
      <p:sp>
        <p:nvSpPr>
          <p:cNvPr id="7" name="Rectangle 3"/>
          <p:cNvSpPr txBox="1">
            <a:spLocks noChangeArrowheads="1"/>
          </p:cNvSpPr>
          <p:nvPr/>
        </p:nvSpPr>
        <p:spPr bwMode="auto">
          <a:xfrm>
            <a:off x="323850" y="1124855"/>
            <a:ext cx="8351838" cy="5076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712788" lvl="1" indent="-712788" algn="just" eaLnBrk="1" hangingPunct="1">
              <a:spcBef>
                <a:spcPct val="0"/>
              </a:spcBef>
              <a:buClr>
                <a:srgbClr val="FF0000"/>
              </a:buClr>
              <a:buFontTx/>
              <a:buNone/>
            </a:pPr>
            <a:r>
              <a:rPr lang="zh-TW" altLang="en-US" sz="2800" b="1" kern="0" smtClean="0">
                <a:solidFill>
                  <a:srgbClr val="0000FF"/>
                </a:solidFill>
                <a:latin typeface="微軟正黑體" panose="020B0604030504040204" pitchFamily="34" charset="-120"/>
              </a:rPr>
              <a:t>一、訂有底價案件，開標前確認底價是否奉核定。</a:t>
            </a:r>
          </a:p>
          <a:p>
            <a:pPr marL="712788" lvl="1" indent="-712788" algn="just" eaLnBrk="1" hangingPunct="1">
              <a:spcBef>
                <a:spcPct val="0"/>
              </a:spcBef>
              <a:buClr>
                <a:srgbClr val="FF0000"/>
              </a:buClr>
              <a:buFontTx/>
              <a:buNone/>
            </a:pPr>
            <a:r>
              <a:rPr lang="zh-TW" altLang="en-US" sz="2800" b="1" kern="0" smtClean="0">
                <a:solidFill>
                  <a:srgbClr val="0000FF"/>
                </a:solidFill>
                <a:latin typeface="微軟正黑體" panose="020B0604030504040204" pitchFamily="34" charset="-120"/>
              </a:rPr>
              <a:t>二、確認是否已屆開標時間。</a:t>
            </a:r>
          </a:p>
          <a:p>
            <a:pPr marL="712788" lvl="1" indent="-712788" algn="just" eaLnBrk="1" hangingPunct="1">
              <a:spcBef>
                <a:spcPct val="0"/>
              </a:spcBef>
              <a:buClr>
                <a:srgbClr val="FF0000"/>
              </a:buClr>
              <a:buFontTx/>
              <a:buNone/>
            </a:pPr>
            <a:r>
              <a:rPr lang="zh-TW" altLang="en-US" sz="2800" b="1" kern="0" smtClean="0">
                <a:solidFill>
                  <a:srgbClr val="0000FF"/>
                </a:solidFill>
                <a:latin typeface="微軟正黑體" panose="020B0604030504040204" pitchFamily="34" charset="-120"/>
              </a:rPr>
              <a:t>三、確認開標主持人、承辦開標人員、監辦人員均到位。如係工程採購，應邀請技服廠商</a:t>
            </a:r>
            <a:r>
              <a:rPr lang="en-US" altLang="zh-TW" sz="2800" b="1" kern="0" smtClean="0">
                <a:solidFill>
                  <a:srgbClr val="0000FF"/>
                </a:solidFill>
                <a:latin typeface="微軟正黑體" panose="020B0604030504040204" pitchFamily="34" charset="-120"/>
                <a:cs typeface="Times New Roman" panose="02020603050405020304" pitchFamily="18" charset="0"/>
              </a:rPr>
              <a:t>(</a:t>
            </a:r>
            <a:r>
              <a:rPr lang="zh-TW" altLang="en-US" sz="2800" b="1" kern="0" smtClean="0">
                <a:solidFill>
                  <a:srgbClr val="0000FF"/>
                </a:solidFill>
                <a:latin typeface="微軟正黑體" panose="020B0604030504040204" pitchFamily="34" charset="-120"/>
                <a:cs typeface="Times New Roman" panose="02020603050405020304" pitchFamily="18" charset="0"/>
              </a:rPr>
              <a:t>設計監造、</a:t>
            </a:r>
            <a:r>
              <a:rPr lang="en-US" altLang="zh-TW" sz="2800" b="1" kern="0" smtClean="0">
                <a:solidFill>
                  <a:srgbClr val="0000FF"/>
                </a:solidFill>
                <a:latin typeface="微軟正黑體" panose="020B0604030504040204" pitchFamily="34" charset="-120"/>
                <a:cs typeface="Times New Roman" panose="02020603050405020304" pitchFamily="18" charset="0"/>
              </a:rPr>
              <a:t>PCM)</a:t>
            </a:r>
            <a:r>
              <a:rPr lang="zh-TW" altLang="en-US" sz="2800" b="1" kern="0" smtClean="0">
                <a:solidFill>
                  <a:srgbClr val="0000FF"/>
                </a:solidFill>
                <a:latin typeface="微軟正黑體" panose="020B0604030504040204" pitchFamily="34" charset="-120"/>
                <a:cs typeface="Times New Roman" panose="02020603050405020304" pitchFamily="18" charset="0"/>
              </a:rPr>
              <a:t>參加開標會議協助審標或說明，並於開標紀錄簽名</a:t>
            </a:r>
            <a:r>
              <a:rPr lang="en-US" altLang="zh-TW" sz="2800" b="1" kern="0" smtClean="0">
                <a:solidFill>
                  <a:srgbClr val="0000FF"/>
                </a:solidFill>
                <a:latin typeface="微軟正黑體" panose="020B0604030504040204" pitchFamily="34" charset="-120"/>
                <a:cs typeface="Times New Roman" panose="02020603050405020304" pitchFamily="18" charset="0"/>
              </a:rPr>
              <a:t>(</a:t>
            </a:r>
            <a:r>
              <a:rPr lang="zh-TW" altLang="en-US" sz="2800" b="1" kern="0" smtClean="0">
                <a:solidFill>
                  <a:srgbClr val="0000FF"/>
                </a:solidFill>
                <a:latin typeface="微軟正黑體" panose="020B0604030504040204" pitchFamily="34" charset="-120"/>
                <a:cs typeface="Times New Roman" panose="02020603050405020304" pitchFamily="18" charset="0"/>
              </a:rPr>
              <a:t>得增列協辦人員欄位</a:t>
            </a:r>
            <a:r>
              <a:rPr lang="en-US" altLang="zh-TW" sz="2800" b="1" kern="0" smtClean="0">
                <a:solidFill>
                  <a:srgbClr val="0000FF"/>
                </a:solidFill>
                <a:latin typeface="微軟正黑體" panose="020B0604030504040204" pitchFamily="34" charset="-120"/>
                <a:cs typeface="Times New Roman" panose="02020603050405020304" pitchFamily="18" charset="0"/>
              </a:rPr>
              <a:t>)</a:t>
            </a:r>
            <a:r>
              <a:rPr lang="zh-TW" altLang="en-US" sz="2800" b="1" kern="0" smtClean="0">
                <a:solidFill>
                  <a:srgbClr val="0000FF"/>
                </a:solidFill>
                <a:latin typeface="微軟正黑體" panose="020B0604030504040204" pitchFamily="34" charset="-120"/>
                <a:cs typeface="Times New Roman" panose="02020603050405020304" pitchFamily="18" charset="0"/>
              </a:rPr>
              <a:t>。</a:t>
            </a:r>
            <a:endParaRPr lang="zh-TW" altLang="en-US" sz="2800" b="1" kern="0" smtClean="0">
              <a:solidFill>
                <a:srgbClr val="0000FF"/>
              </a:solidFill>
              <a:latin typeface="微軟正黑體" panose="020B0604030504040204" pitchFamily="34" charset="-120"/>
            </a:endParaRPr>
          </a:p>
          <a:p>
            <a:pPr marL="712788" lvl="1" indent="-712788" algn="just" eaLnBrk="1" hangingPunct="1">
              <a:spcBef>
                <a:spcPct val="0"/>
              </a:spcBef>
              <a:buClr>
                <a:srgbClr val="FF0000"/>
              </a:buClr>
              <a:buFontTx/>
              <a:buNone/>
            </a:pPr>
            <a:r>
              <a:rPr lang="zh-TW" altLang="en-US" sz="2800" b="1" kern="0" smtClean="0">
                <a:solidFill>
                  <a:srgbClr val="0000FF"/>
                </a:solidFill>
                <a:latin typeface="微軟正黑體" panose="020B0604030504040204" pitchFamily="34" charset="-120"/>
              </a:rPr>
              <a:t>四、安排出席開標會議之投標廠商入座，並確認每家廠商出席人數是否超過招標文件規定人數。</a:t>
            </a:r>
          </a:p>
          <a:p>
            <a:pPr marL="712788" lvl="1" indent="-712788" algn="just" eaLnBrk="1" hangingPunct="1">
              <a:spcBef>
                <a:spcPct val="0"/>
              </a:spcBef>
              <a:buClr>
                <a:srgbClr val="FF0000"/>
              </a:buClr>
              <a:buFontTx/>
              <a:buNone/>
            </a:pPr>
            <a:r>
              <a:rPr lang="zh-TW" altLang="en-US" sz="2800" b="1" kern="0" smtClean="0">
                <a:solidFill>
                  <a:srgbClr val="0000FF"/>
                </a:solidFill>
                <a:latin typeface="微軟正黑體" panose="020B0604030504040204" pitchFamily="34" charset="-120"/>
              </a:rPr>
              <a:t>五、主持人宣布開標。</a:t>
            </a:r>
            <a:endParaRPr lang="en-US" altLang="zh-TW" sz="2800" b="1" kern="0" smtClean="0">
              <a:solidFill>
                <a:srgbClr val="0000FF"/>
              </a:solidFill>
              <a:latin typeface="微軟正黑體" panose="020B0604030504040204" pitchFamily="34" charset="-120"/>
            </a:endParaRPr>
          </a:p>
          <a:p>
            <a:pPr marL="712788" lvl="1" indent="-712788" algn="just" eaLnBrk="1" hangingPunct="1">
              <a:spcBef>
                <a:spcPct val="0"/>
              </a:spcBef>
              <a:buClr>
                <a:srgbClr val="FF0000"/>
              </a:buClr>
              <a:buFontTx/>
              <a:buNone/>
            </a:pPr>
            <a:r>
              <a:rPr lang="zh-TW" altLang="en-US" sz="2800" b="1" kern="0" smtClean="0">
                <a:solidFill>
                  <a:srgbClr val="0000FF"/>
                </a:solidFill>
                <a:latin typeface="微軟正黑體" panose="020B0604030504040204" pitchFamily="34" charset="-120"/>
              </a:rPr>
              <a:t>六、採購人員說明本案截止收件後，投標廠商幾家，合格廠商</a:t>
            </a:r>
            <a:r>
              <a:rPr lang="en-US" altLang="zh-TW" sz="2800" b="1" kern="0" smtClean="0">
                <a:solidFill>
                  <a:srgbClr val="0000FF"/>
                </a:solidFill>
                <a:latin typeface="微軟正黑體" panose="020B0604030504040204" pitchFamily="34" charset="-120"/>
              </a:rPr>
              <a:t>(</a:t>
            </a:r>
            <a:r>
              <a:rPr lang="zh-TW" altLang="en-US" sz="2800" b="1" kern="0" smtClean="0">
                <a:solidFill>
                  <a:srgbClr val="0000FF"/>
                </a:solidFill>
                <a:latin typeface="微軟正黑體" panose="020B0604030504040204" pitchFamily="34" charset="-120"/>
              </a:rPr>
              <a:t>有效標</a:t>
            </a:r>
            <a:r>
              <a:rPr lang="en-US" altLang="zh-TW" sz="2800" b="1" kern="0" smtClean="0">
                <a:solidFill>
                  <a:srgbClr val="0000FF"/>
                </a:solidFill>
                <a:latin typeface="微軟正黑體" panose="020B0604030504040204" pitchFamily="34" charset="-120"/>
              </a:rPr>
              <a:t>)</a:t>
            </a:r>
            <a:r>
              <a:rPr lang="zh-TW" altLang="en-US" sz="2800" b="1" kern="0" smtClean="0">
                <a:solidFill>
                  <a:srgbClr val="0000FF"/>
                </a:solidFill>
                <a:latin typeface="微軟正黑體" panose="020B0604030504040204" pitchFamily="34" charset="-120"/>
              </a:rPr>
              <a:t>幾家，是否符合法定開標家數。</a:t>
            </a:r>
            <a:endParaRPr lang="en-US" altLang="zh-TW" sz="2800" b="1" kern="0" smtClean="0">
              <a:solidFill>
                <a:srgbClr val="0000FF"/>
              </a:solidFill>
              <a:latin typeface="微軟正黑體" panose="020B0604030504040204" pitchFamily="34" charset="-120"/>
            </a:endParaRPr>
          </a:p>
        </p:txBody>
      </p:sp>
    </p:spTree>
    <p:extLst>
      <p:ext uri="{BB962C8B-B14F-4D97-AF65-F5344CB8AC3E}">
        <p14:creationId xmlns:p14="http://schemas.microsoft.com/office/powerpoint/2010/main" val="211557150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2EB735AE-42E2-4458-829B-6BCB3DFDC4FE}" type="slidenum">
              <a:rPr lang="en-US" altLang="zh-TW" sz="1400" smtClean="0">
                <a:solidFill>
                  <a:srgbClr val="AD1F1F"/>
                </a:solidFill>
                <a:latin typeface="Times New Roman" panose="02020603050405020304" pitchFamily="18" charset="0"/>
              </a:rPr>
              <a:pPr>
                <a:spcBef>
                  <a:spcPct val="0"/>
                </a:spcBef>
                <a:buClrTx/>
                <a:buSzTx/>
                <a:buFontTx/>
                <a:buNone/>
                <a:defRPr/>
              </a:pPr>
              <a:t>84</a:t>
            </a:fld>
            <a:endParaRPr lang="en-US" altLang="zh-TW" sz="1400">
              <a:solidFill>
                <a:srgbClr val="AD1F1F"/>
              </a:solidFill>
              <a:latin typeface="Times New Roman" panose="02020603050405020304" pitchFamily="18" charset="0"/>
            </a:endParaRPr>
          </a:p>
        </p:txBody>
      </p:sp>
      <p:sp>
        <p:nvSpPr>
          <p:cNvPr id="4" name="Rectangle 2">
            <a:extLst/>
          </p:cNvPr>
          <p:cNvSpPr txBox="1">
            <a:spLocks noChangeArrowheads="1"/>
          </p:cNvSpPr>
          <p:nvPr/>
        </p:nvSpPr>
        <p:spPr bwMode="auto">
          <a:xfrm>
            <a:off x="2051497" y="404664"/>
            <a:ext cx="4896544" cy="612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kern="0">
                <a:solidFill>
                  <a:srgbClr val="003366"/>
                </a:solidFill>
                <a:latin typeface="微軟正黑體" panose="020B0604030504040204" pitchFamily="34" charset="-120"/>
              </a:rPr>
              <a:t>開標流程及應注意事項</a:t>
            </a:r>
            <a:endParaRPr lang="en-US" altLang="zh-TW" kern="0">
              <a:solidFill>
                <a:srgbClr val="C00000"/>
              </a:solidFill>
              <a:latin typeface="微軟正黑體" panose="020B0604030504040204" pitchFamily="34" charset="-120"/>
            </a:endParaRPr>
          </a:p>
        </p:txBody>
      </p:sp>
      <p:sp>
        <p:nvSpPr>
          <p:cNvPr id="7" name="Rectangle 3"/>
          <p:cNvSpPr txBox="1">
            <a:spLocks noChangeArrowheads="1"/>
          </p:cNvSpPr>
          <p:nvPr/>
        </p:nvSpPr>
        <p:spPr bwMode="auto">
          <a:xfrm>
            <a:off x="323850" y="1124855"/>
            <a:ext cx="8351838" cy="327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712788" lvl="1" indent="-712788" algn="just" eaLnBrk="1" hangingPunct="1">
              <a:spcBef>
                <a:spcPct val="0"/>
              </a:spcBef>
              <a:buClr>
                <a:srgbClr val="FF0000"/>
              </a:buClr>
              <a:buFontTx/>
              <a:buNone/>
            </a:pPr>
            <a:r>
              <a:rPr lang="zh-TW" altLang="en-US" sz="2800" b="1" kern="0" smtClean="0">
                <a:solidFill>
                  <a:srgbClr val="0000FF"/>
                </a:solidFill>
                <a:latin typeface="微軟正黑體" panose="020B0604030504040204" pitchFamily="34" charset="-120"/>
              </a:rPr>
              <a:t>七、承辦開標人員依投標文件收件時間順序，依序剪開標封。</a:t>
            </a:r>
          </a:p>
          <a:p>
            <a:pPr marL="712788" lvl="1" indent="-712788" algn="just" eaLnBrk="1" hangingPunct="1">
              <a:spcBef>
                <a:spcPct val="0"/>
              </a:spcBef>
              <a:buClr>
                <a:srgbClr val="FF0000"/>
              </a:buClr>
              <a:buFontTx/>
              <a:buNone/>
            </a:pPr>
            <a:r>
              <a:rPr lang="zh-TW" altLang="en-US" sz="2800" b="1" kern="0" smtClean="0">
                <a:solidFill>
                  <a:srgbClr val="0000FF"/>
                </a:solidFill>
                <a:latin typeface="微軟正黑體" panose="020B0604030504040204" pitchFamily="34" charset="-120"/>
              </a:rPr>
              <a:t>八、審查投標廠商資格及相關文件。</a:t>
            </a:r>
          </a:p>
          <a:p>
            <a:pPr marL="712788" lvl="1" indent="-712788" algn="just" eaLnBrk="1" hangingPunct="1">
              <a:spcBef>
                <a:spcPct val="0"/>
              </a:spcBef>
              <a:buClr>
                <a:srgbClr val="FF0000"/>
              </a:buClr>
              <a:buFontTx/>
              <a:buNone/>
            </a:pPr>
            <a:r>
              <a:rPr lang="zh-TW" altLang="en-US" sz="2800" b="1" kern="0" smtClean="0">
                <a:solidFill>
                  <a:srgbClr val="0000FF"/>
                </a:solidFill>
                <a:latin typeface="微軟正黑體" panose="020B0604030504040204" pitchFamily="34" charset="-120"/>
              </a:rPr>
              <a:t>九、核對廠商出席開標會議人員身份</a:t>
            </a:r>
            <a:r>
              <a:rPr lang="en-US" altLang="zh-TW" sz="2800" b="1" kern="0" smtClean="0">
                <a:solidFill>
                  <a:srgbClr val="0000FF"/>
                </a:solidFill>
                <a:latin typeface="微軟正黑體" panose="020B0604030504040204" pitchFamily="34" charset="-120"/>
              </a:rPr>
              <a:t>(</a:t>
            </a:r>
            <a:r>
              <a:rPr lang="zh-TW" altLang="en-US" sz="2800" b="1" kern="0" smtClean="0">
                <a:solidFill>
                  <a:srgbClr val="0000FF"/>
                </a:solidFill>
                <a:latin typeface="微軟正黑體" panose="020B0604030504040204" pitchFamily="34" charset="-120"/>
              </a:rPr>
              <a:t>如非負責人，是否獲授權</a:t>
            </a:r>
            <a:r>
              <a:rPr lang="en-US" altLang="zh-TW" sz="2800" b="1" kern="0" smtClean="0">
                <a:solidFill>
                  <a:srgbClr val="0000FF"/>
                </a:solidFill>
                <a:latin typeface="微軟正黑體" panose="020B0604030504040204" pitchFamily="34" charset="-120"/>
              </a:rPr>
              <a:t>)</a:t>
            </a:r>
            <a:r>
              <a:rPr lang="zh-TW" altLang="en-US" sz="2800" b="1" kern="0" smtClean="0">
                <a:solidFill>
                  <a:srgbClr val="0000FF"/>
                </a:solidFill>
                <a:latin typeface="微軟正黑體" panose="020B0604030504040204" pitchFamily="34" charset="-120"/>
              </a:rPr>
              <a:t>。</a:t>
            </a:r>
            <a:r>
              <a:rPr lang="en-US" altLang="zh-TW" sz="2800" b="1" kern="0" smtClean="0">
                <a:solidFill>
                  <a:srgbClr val="0000FF"/>
                </a:solidFill>
                <a:latin typeface="微軟正黑體" panose="020B0604030504040204" pitchFamily="34" charset="-120"/>
              </a:rPr>
              <a:t> </a:t>
            </a:r>
          </a:p>
          <a:p>
            <a:pPr marL="712788" lvl="1" indent="-712788" algn="just" eaLnBrk="1" hangingPunct="1">
              <a:spcBef>
                <a:spcPct val="0"/>
              </a:spcBef>
              <a:buClr>
                <a:srgbClr val="FF0000"/>
              </a:buClr>
              <a:buFontTx/>
              <a:buNone/>
            </a:pPr>
            <a:r>
              <a:rPr lang="zh-TW" altLang="en-US" sz="2800" b="1" kern="0" smtClean="0">
                <a:solidFill>
                  <a:srgbClr val="0000FF"/>
                </a:solidFill>
                <a:latin typeface="微軟正黑體" panose="020B0604030504040204" pitchFamily="34" charset="-120"/>
              </a:rPr>
              <a:t>十、承辦開標人員宣布合格標之標價。</a:t>
            </a:r>
          </a:p>
          <a:p>
            <a:pPr marL="712788" lvl="1" indent="-712788" algn="just" eaLnBrk="1" hangingPunct="1">
              <a:spcBef>
                <a:spcPct val="0"/>
              </a:spcBef>
              <a:buClr>
                <a:srgbClr val="FF0000"/>
              </a:buClr>
              <a:buFontTx/>
              <a:buNone/>
            </a:pPr>
            <a:r>
              <a:rPr lang="zh-TW" altLang="en-US" sz="2800" b="1" kern="0" smtClean="0">
                <a:solidFill>
                  <a:srgbClr val="0000FF"/>
                </a:solidFill>
                <a:latin typeface="微軟正黑體" panose="020B0604030504040204" pitchFamily="34" charset="-120"/>
              </a:rPr>
              <a:t>十一、開標主持人開啟底價封。</a:t>
            </a:r>
            <a:endParaRPr lang="en-US" altLang="zh-TW" sz="2800" b="1" kern="0" smtClean="0">
              <a:solidFill>
                <a:srgbClr val="0000FF"/>
              </a:solidFill>
              <a:latin typeface="微軟正黑體" panose="020B0604030504040204" pitchFamily="34" charset="-120"/>
            </a:endParaRPr>
          </a:p>
        </p:txBody>
      </p:sp>
    </p:spTree>
    <p:extLst>
      <p:ext uri="{BB962C8B-B14F-4D97-AF65-F5344CB8AC3E}">
        <p14:creationId xmlns:p14="http://schemas.microsoft.com/office/powerpoint/2010/main" val="390530035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a:extLst>
              <a:ext uri="{FF2B5EF4-FFF2-40B4-BE49-F238E27FC236}"/>
            </a:extLst>
          </p:cNvPr>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2EB735AE-42E2-4458-829B-6BCB3DFDC4FE}" type="slidenum">
              <a:rPr lang="en-US" altLang="zh-TW" sz="1400" smtClean="0">
                <a:solidFill>
                  <a:srgbClr val="AD1F1F"/>
                </a:solidFill>
                <a:latin typeface="Times New Roman" panose="02020603050405020304" pitchFamily="18" charset="0"/>
              </a:rPr>
              <a:pPr>
                <a:spcBef>
                  <a:spcPct val="0"/>
                </a:spcBef>
                <a:buClrTx/>
                <a:buSzTx/>
                <a:buFontTx/>
                <a:buNone/>
                <a:defRPr/>
              </a:pPr>
              <a:t>85</a:t>
            </a:fld>
            <a:endParaRPr lang="en-US" altLang="zh-TW" sz="1400">
              <a:solidFill>
                <a:srgbClr val="AD1F1F"/>
              </a:solidFill>
              <a:latin typeface="Times New Roman" panose="02020603050405020304" pitchFamily="18" charset="0"/>
            </a:endParaRPr>
          </a:p>
        </p:txBody>
      </p:sp>
      <p:sp>
        <p:nvSpPr>
          <p:cNvPr id="7" name="Rectangle 2">
            <a:extLst/>
          </p:cNvPr>
          <p:cNvSpPr txBox="1">
            <a:spLocks noChangeArrowheads="1"/>
          </p:cNvSpPr>
          <p:nvPr/>
        </p:nvSpPr>
        <p:spPr bwMode="auto">
          <a:xfrm>
            <a:off x="1979712" y="332656"/>
            <a:ext cx="5760640"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2pPr>
            <a:lvl3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3pPr>
            <a:lvl4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4pPr>
            <a:lvl5pPr algn="l" rtl="0" eaLnBrk="0" fontAlgn="base" hangingPunct="0">
              <a:lnSpc>
                <a:spcPct val="90000"/>
              </a:lnSpc>
              <a:spcBef>
                <a:spcPct val="0"/>
              </a:spcBef>
              <a:spcAft>
                <a:spcPct val="0"/>
              </a:spcAft>
              <a:defRPr kumimoji="1" sz="3600" b="1">
                <a:solidFill>
                  <a:schemeClr val="tx2"/>
                </a:solidFill>
                <a:latin typeface="Arial" charset="0"/>
                <a:ea typeface="新細明體" charset="-120"/>
              </a:defRPr>
            </a:lvl5pPr>
            <a:lvl6pPr marL="457200" algn="l" rtl="0" fontAlgn="base">
              <a:lnSpc>
                <a:spcPct val="90000"/>
              </a:lnSpc>
              <a:spcBef>
                <a:spcPct val="0"/>
              </a:spcBef>
              <a:spcAft>
                <a:spcPct val="0"/>
              </a:spcAft>
              <a:defRPr kumimoji="1" sz="3600" b="1">
                <a:solidFill>
                  <a:schemeClr val="tx2"/>
                </a:solidFill>
                <a:latin typeface="Arial" charset="0"/>
                <a:ea typeface="新細明體" charset="-120"/>
              </a:defRPr>
            </a:lvl6pPr>
            <a:lvl7pPr marL="914400" algn="l" rtl="0" fontAlgn="base">
              <a:lnSpc>
                <a:spcPct val="90000"/>
              </a:lnSpc>
              <a:spcBef>
                <a:spcPct val="0"/>
              </a:spcBef>
              <a:spcAft>
                <a:spcPct val="0"/>
              </a:spcAft>
              <a:defRPr kumimoji="1" sz="3600" b="1">
                <a:solidFill>
                  <a:schemeClr val="tx2"/>
                </a:solidFill>
                <a:latin typeface="Arial" charset="0"/>
                <a:ea typeface="新細明體" charset="-120"/>
              </a:defRPr>
            </a:lvl7pPr>
            <a:lvl8pPr marL="1371600" algn="l" rtl="0" fontAlgn="base">
              <a:lnSpc>
                <a:spcPct val="90000"/>
              </a:lnSpc>
              <a:spcBef>
                <a:spcPct val="0"/>
              </a:spcBef>
              <a:spcAft>
                <a:spcPct val="0"/>
              </a:spcAft>
              <a:defRPr kumimoji="1" sz="3600" b="1">
                <a:solidFill>
                  <a:schemeClr val="tx2"/>
                </a:solidFill>
                <a:latin typeface="Arial" charset="0"/>
                <a:ea typeface="新細明體" charset="-120"/>
              </a:defRPr>
            </a:lvl8pPr>
            <a:lvl9pPr marL="1828800" algn="l" rtl="0" fontAlgn="base">
              <a:lnSpc>
                <a:spcPct val="90000"/>
              </a:lnSpc>
              <a:spcBef>
                <a:spcPct val="0"/>
              </a:spcBef>
              <a:spcAft>
                <a:spcPct val="0"/>
              </a:spcAft>
              <a:defRPr kumimoji="1" sz="3600" b="1">
                <a:solidFill>
                  <a:schemeClr val="tx2"/>
                </a:solidFill>
                <a:latin typeface="Arial" charset="0"/>
                <a:ea typeface="新細明體" charset="-120"/>
              </a:defRPr>
            </a:lvl9pPr>
          </a:lstStyle>
          <a:p>
            <a:pPr eaLnBrk="1" hangingPunct="1">
              <a:defRPr/>
            </a:pPr>
            <a:r>
              <a:rPr lang="zh-TW" altLang="en-US" sz="3200" kern="0" smtClean="0">
                <a:solidFill>
                  <a:srgbClr val="003366"/>
                </a:solidFill>
                <a:latin typeface="微軟正黑體" panose="020B0604030504040204" pitchFamily="34" charset="-120"/>
              </a:rPr>
              <a:t>開標主持人宣布保留決標情形</a:t>
            </a:r>
            <a:endParaRPr lang="en-US" altLang="zh-TW" sz="3200" kern="0">
              <a:solidFill>
                <a:srgbClr val="003366"/>
              </a:solidFill>
              <a:latin typeface="微軟正黑體" panose="020B0604030504040204" pitchFamily="34" charset="-120"/>
            </a:endParaRPr>
          </a:p>
        </p:txBody>
      </p:sp>
      <p:sp>
        <p:nvSpPr>
          <p:cNvPr id="8" name="Rectangle 3"/>
          <p:cNvSpPr txBox="1">
            <a:spLocks noChangeArrowheads="1"/>
          </p:cNvSpPr>
          <p:nvPr/>
        </p:nvSpPr>
        <p:spPr bwMode="auto">
          <a:xfrm>
            <a:off x="468313" y="1125538"/>
            <a:ext cx="8126412" cy="5471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263525" indent="-263525" algn="just" eaLnBrk="1" hangingPunct="1">
              <a:buClr>
                <a:srgbClr val="000099"/>
              </a:buClr>
            </a:pPr>
            <a:r>
              <a:rPr lang="zh-TW" altLang="en-US" b="1" kern="0" smtClean="0">
                <a:solidFill>
                  <a:srgbClr val="006600"/>
                </a:solidFill>
                <a:latin typeface="微軟正黑體" panose="020B0604030504040204" pitchFamily="34" charset="-120"/>
              </a:rPr>
              <a:t>開啟底價封後，未經比減最低標價即低於底價百分之八十；或經比減三次以下，最低標價即低於底價百分之八十，宣布保留決標，限期廠商提出說明，不宣布底價。</a:t>
            </a:r>
            <a:endParaRPr lang="en-US" altLang="zh-TW" b="1" kern="0" smtClean="0">
              <a:solidFill>
                <a:srgbClr val="006600"/>
              </a:solidFill>
              <a:latin typeface="微軟正黑體" panose="020B0604030504040204" pitchFamily="34" charset="-120"/>
            </a:endParaRPr>
          </a:p>
          <a:p>
            <a:pPr marL="263525" indent="-263525" algn="just" eaLnBrk="1" hangingPunct="1">
              <a:buClr>
                <a:srgbClr val="000099"/>
              </a:buClr>
            </a:pPr>
            <a:r>
              <a:rPr lang="zh-TW" altLang="en-US" b="1" kern="0" smtClean="0">
                <a:solidFill>
                  <a:srgbClr val="0000FF"/>
                </a:solidFill>
                <a:latin typeface="微軟正黑體" panose="020B0604030504040204" pitchFamily="34" charset="-120"/>
              </a:rPr>
              <a:t>開啟底價封經比減三次，最低標價仍超過底價，機關確有緊急情事需決標，查核金額以下之採購未超過底價百分之八；查核金額以上之採購未超過底價百分之四，應經原底價核定人或其授權人員核准，宣布保留決標，不宣布底價。</a:t>
            </a:r>
            <a:endParaRPr lang="en-US" altLang="zh-TW" b="1" kern="0" smtClean="0">
              <a:solidFill>
                <a:srgbClr val="0000FF"/>
              </a:solidFill>
              <a:latin typeface="微軟正黑體" panose="020B0604030504040204" pitchFamily="34" charset="-120"/>
            </a:endParaRPr>
          </a:p>
          <a:p>
            <a:pPr marL="263525" indent="-263525" algn="just" eaLnBrk="1" hangingPunct="1">
              <a:buClr>
                <a:srgbClr val="000099"/>
              </a:buClr>
            </a:pPr>
            <a:r>
              <a:rPr lang="zh-TW" altLang="en-US" b="1" kern="0" smtClean="0">
                <a:solidFill>
                  <a:srgbClr val="006600"/>
                </a:solidFill>
                <a:latin typeface="微軟正黑體" panose="020B0604030504040204" pitchFamily="34" charset="-120"/>
              </a:rPr>
              <a:t>招標文件原已載明因預算尚未完成立法程序，經比、議價後已達決標條件時，宣布保留決標，不宣布底價。</a:t>
            </a:r>
            <a:endParaRPr lang="en-US" altLang="zh-TW" b="1" kern="0" smtClean="0">
              <a:solidFill>
                <a:srgbClr val="006600"/>
              </a:solidFill>
              <a:latin typeface="微軟正黑體" panose="020B0604030504040204" pitchFamily="34" charset="-120"/>
            </a:endParaRPr>
          </a:p>
          <a:p>
            <a:pPr marL="263525" indent="-263525" algn="just" eaLnBrk="1" hangingPunct="1">
              <a:buClr>
                <a:srgbClr val="000099"/>
              </a:buClr>
            </a:pPr>
            <a:endParaRPr lang="en-US" altLang="zh-TW" b="1" kern="0" smtClean="0">
              <a:solidFill>
                <a:srgbClr val="006600"/>
              </a:solidFill>
              <a:latin typeface="微軟正黑體" panose="020B0604030504040204" pitchFamily="34" charset="-120"/>
            </a:endParaRPr>
          </a:p>
        </p:txBody>
      </p:sp>
    </p:spTree>
    <p:extLst>
      <p:ext uri="{BB962C8B-B14F-4D97-AF65-F5344CB8AC3E}">
        <p14:creationId xmlns:p14="http://schemas.microsoft.com/office/powerpoint/2010/main" val="98769621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7F5987C9-8049-4452-99A8-6B65704CFF35}" type="slidenum">
              <a:rPr lang="en-US" altLang="zh-TW" sz="1400" smtClean="0">
                <a:solidFill>
                  <a:srgbClr val="AD1F1F"/>
                </a:solidFill>
                <a:latin typeface="Times New Roman" panose="02020603050405020304" pitchFamily="18" charset="0"/>
              </a:rPr>
              <a:pPr>
                <a:spcBef>
                  <a:spcPct val="0"/>
                </a:spcBef>
                <a:buClrTx/>
                <a:buSzTx/>
                <a:buFontTx/>
                <a:buNone/>
                <a:defRPr/>
              </a:pPr>
              <a:t>86</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1691680" y="2096852"/>
            <a:ext cx="6012668" cy="1873250"/>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4400" b="1">
                <a:solidFill>
                  <a:srgbClr val="100278"/>
                </a:solidFill>
                <a:latin typeface="微軟正黑體" panose="020B0604030504040204" pitchFamily="34" charset="-120"/>
              </a:rPr>
              <a:t>底價訂定作業</a:t>
            </a:r>
          </a:p>
        </p:txBody>
      </p:sp>
    </p:spTree>
    <p:extLst>
      <p:ext uri="{BB962C8B-B14F-4D97-AF65-F5344CB8AC3E}">
        <p14:creationId xmlns:p14="http://schemas.microsoft.com/office/powerpoint/2010/main" val="16007995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D374D91-6669-4415-863B-05456BB334E3}" type="slidenum">
              <a:rPr lang="en-US" altLang="zh-TW" sz="1400" smtClean="0">
                <a:solidFill>
                  <a:srgbClr val="AD1F1F"/>
                </a:solidFill>
                <a:latin typeface="Times New Roman" panose="02020603050405020304" pitchFamily="18" charset="0"/>
              </a:rPr>
              <a:pPr>
                <a:spcBef>
                  <a:spcPct val="0"/>
                </a:spcBef>
                <a:buClrTx/>
                <a:buSzTx/>
                <a:buFontTx/>
                <a:buNone/>
                <a:defRPr/>
              </a:pPr>
              <a:t>87</a:t>
            </a:fld>
            <a:endParaRPr lang="en-US" altLang="zh-TW" sz="140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0A0587FB-0626-4B74-922A-7709CCB07767}"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87</a:t>
            </a:fld>
            <a:endParaRPr kumimoji="0" lang="en-US" altLang="zh-TW" sz="14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6147" name="Text Box 4"/>
          <p:cNvSpPr txBox="1">
            <a:spLocks noChangeArrowheads="1"/>
          </p:cNvSpPr>
          <p:nvPr/>
        </p:nvSpPr>
        <p:spPr bwMode="auto">
          <a:xfrm>
            <a:off x="107951" y="1172705"/>
            <a:ext cx="8676518" cy="4056495"/>
          </a:xfrm>
          <a:prstGeom prst="rect">
            <a:avLst/>
          </a:prstGeom>
          <a:noFill/>
          <a:ln w="9525">
            <a:noFill/>
            <a:miter lim="800000"/>
            <a:headEnd/>
            <a:tailEnd/>
          </a:ln>
        </p:spPr>
        <p:txBody>
          <a:bodyPr wrap="square">
            <a:spAutoFit/>
          </a:bodyPr>
          <a:lstStyle>
            <a:lvl1pPr eaLnBrk="0" hangingPunct="0">
              <a:defRPr kumimoji="1" sz="2400">
                <a:solidFill>
                  <a:schemeClr val="tx1"/>
                </a:solidFill>
                <a:latin typeface="Times New Roman" pitchFamily="18" charset="0"/>
                <a:ea typeface="新細明體" charset="-120"/>
              </a:defRPr>
            </a:lvl1pPr>
            <a:lvl2pPr marL="536575" indent="-282575" eaLnBrk="0" hangingPunct="0">
              <a:defRPr kumimoji="1" sz="2400">
                <a:solidFill>
                  <a:schemeClr val="tx1"/>
                </a:solidFill>
                <a:latin typeface="Times New Roman" pitchFamily="18" charset="0"/>
                <a:ea typeface="新細明體" charset="-120"/>
              </a:defRPr>
            </a:lvl2pPr>
            <a:lvl3pPr marL="987425" indent="-144463"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eaLnBrk="1" hangingPunct="1">
              <a:spcBef>
                <a:spcPct val="50000"/>
              </a:spcBef>
              <a:buClr>
                <a:prstClr val="black"/>
              </a:buClr>
              <a:buFont typeface="Wingdings" pitchFamily="2" charset="2"/>
              <a:buChar char="l"/>
              <a:defRPr/>
            </a:pPr>
            <a:r>
              <a:rPr lang="zh-TW" altLang="en-US" sz="2800" b="1">
                <a:solidFill>
                  <a:srgbClr val="AD1F1F"/>
                </a:solidFill>
                <a:latin typeface="微軟正黑體" panose="020B0604030504040204" pitchFamily="34" charset="-120"/>
                <a:ea typeface="微軟正黑體" panose="020B0604030504040204" pitchFamily="34" charset="-120"/>
              </a:rPr>
              <a:t>採購法第</a:t>
            </a:r>
            <a:r>
              <a:rPr lang="en-US" altLang="zh-TW" sz="2800" b="1">
                <a:solidFill>
                  <a:srgbClr val="AD1F1F"/>
                </a:solidFill>
                <a:latin typeface="微軟正黑體" panose="020B0604030504040204" pitchFamily="34" charset="-120"/>
                <a:ea typeface="微軟正黑體" panose="020B0604030504040204" pitchFamily="34" charset="-120"/>
              </a:rPr>
              <a:t>46</a:t>
            </a:r>
            <a:r>
              <a:rPr lang="zh-TW" altLang="en-US" sz="2800" b="1">
                <a:solidFill>
                  <a:srgbClr val="AD1F1F"/>
                </a:solidFill>
                <a:latin typeface="微軟正黑體" panose="020B0604030504040204" pitchFamily="34" charset="-120"/>
                <a:ea typeface="微軟正黑體" panose="020B0604030504040204" pitchFamily="34" charset="-120"/>
              </a:rPr>
              <a:t>條</a:t>
            </a:r>
          </a:p>
          <a:p>
            <a:pPr marL="254000" lvl="1" indent="373063" eaLnBrk="1" hangingPunct="1">
              <a:spcBef>
                <a:spcPct val="10000"/>
              </a:spcBef>
              <a:buClr>
                <a:srgbClr val="0000FF"/>
              </a:buClr>
              <a:defRPr/>
            </a:pPr>
            <a:r>
              <a:rPr lang="zh-TW" altLang="en-US" sz="2800" b="1">
                <a:solidFill>
                  <a:srgbClr val="006600"/>
                </a:solidFill>
                <a:latin typeface="微軟正黑體" panose="020B0604030504040204" pitchFamily="34" charset="-120"/>
                <a:ea typeface="微軟正黑體" panose="020B0604030504040204" pitchFamily="34" charset="-120"/>
              </a:rPr>
              <a:t>機關</a:t>
            </a:r>
            <a:r>
              <a:rPr lang="zh-TW" altLang="en-US" sz="2800" b="1" u="sng">
                <a:solidFill>
                  <a:srgbClr val="006600"/>
                </a:solidFill>
                <a:latin typeface="微軟正黑體" panose="020B0604030504040204" pitchFamily="34" charset="-120"/>
                <a:ea typeface="微軟正黑體" panose="020B0604030504040204" pitchFamily="34" charset="-120"/>
              </a:rPr>
              <a:t>辦理採購</a:t>
            </a:r>
            <a:r>
              <a:rPr lang="zh-TW" altLang="en-US" sz="2800" b="1">
                <a:solidFill>
                  <a:srgbClr val="006600"/>
                </a:solidFill>
                <a:latin typeface="微軟正黑體" panose="020B0604030504040204" pitchFamily="34" charset="-120"/>
                <a:ea typeface="微軟正黑體" panose="020B0604030504040204" pitchFamily="34" charset="-120"/>
              </a:rPr>
              <a:t>，除本法另有規定外，</a:t>
            </a:r>
            <a:r>
              <a:rPr lang="zh-TW" altLang="en-US" sz="2800" b="1" u="sng">
                <a:solidFill>
                  <a:srgbClr val="006600"/>
                </a:solidFill>
                <a:latin typeface="微軟正黑體" panose="020B0604030504040204" pitchFamily="34" charset="-120"/>
                <a:ea typeface="微軟正黑體" panose="020B0604030504040204" pitchFamily="34" charset="-120"/>
              </a:rPr>
              <a:t>應訂定底價</a:t>
            </a:r>
            <a:r>
              <a:rPr lang="zh-TW" altLang="en-US" sz="2800" b="1">
                <a:solidFill>
                  <a:srgbClr val="006600"/>
                </a:solidFill>
                <a:latin typeface="微軟正黑體" panose="020B0604030504040204" pitchFamily="34" charset="-120"/>
                <a:ea typeface="微軟正黑體" panose="020B0604030504040204" pitchFamily="34" charset="-120"/>
              </a:rPr>
              <a:t>。底價應依圖說、規範、契約並考量成本、市場行情及政府機關決標資料逐項編列，</a:t>
            </a:r>
            <a:r>
              <a:rPr lang="zh-TW" altLang="en-US" sz="2800" b="1" u="sng">
                <a:solidFill>
                  <a:srgbClr val="006600"/>
                </a:solidFill>
                <a:latin typeface="微軟正黑體" panose="020B0604030504040204" pitchFamily="34" charset="-120"/>
                <a:ea typeface="微軟正黑體" panose="020B0604030504040204" pitchFamily="34" charset="-120"/>
              </a:rPr>
              <a:t>由機關首長或其授權人員核定</a:t>
            </a:r>
            <a:r>
              <a:rPr lang="zh-TW" altLang="en-US" sz="2800" b="1">
                <a:solidFill>
                  <a:srgbClr val="006600"/>
                </a:solidFill>
                <a:latin typeface="微軟正黑體" panose="020B0604030504040204" pitchFamily="34" charset="-120"/>
                <a:ea typeface="微軟正黑體" panose="020B0604030504040204" pitchFamily="34" charset="-120"/>
              </a:rPr>
              <a:t>。</a:t>
            </a:r>
          </a:p>
          <a:p>
            <a:pPr marL="254000" lvl="1" indent="373063" eaLnBrk="1" hangingPunct="1">
              <a:spcBef>
                <a:spcPct val="10000"/>
              </a:spcBef>
              <a:buClr>
                <a:srgbClr val="0000FF"/>
              </a:buClr>
              <a:defRPr/>
            </a:pPr>
            <a:r>
              <a:rPr lang="zh-TW" altLang="en-US" sz="2800" b="1">
                <a:solidFill>
                  <a:srgbClr val="006600"/>
                </a:solidFill>
                <a:latin typeface="微軟正黑體" panose="020B0604030504040204" pitchFamily="34" charset="-120"/>
                <a:ea typeface="微軟正黑體" panose="020B0604030504040204" pitchFamily="34" charset="-120"/>
              </a:rPr>
              <a:t>前項底價之訂定時機，依下列規定辦理：</a:t>
            </a:r>
            <a:endParaRPr lang="en-US" altLang="zh-TW" sz="2800" b="1">
              <a:solidFill>
                <a:srgbClr val="006600"/>
              </a:solidFill>
              <a:latin typeface="微軟正黑體" panose="020B0604030504040204" pitchFamily="34" charset="-120"/>
              <a:ea typeface="微軟正黑體" panose="020B0604030504040204" pitchFamily="34" charset="-120"/>
            </a:endParaRPr>
          </a:p>
          <a:p>
            <a:pPr marL="989013" lvl="2" indent="-725488" algn="just" eaLnBrk="1" hangingPunct="1">
              <a:buClr>
                <a:srgbClr val="0000FF"/>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一、公開招標應於開標前定之。</a:t>
            </a:r>
          </a:p>
          <a:p>
            <a:pPr marL="989013" lvl="2" indent="-725488" algn="just" eaLnBrk="1" hangingPunct="1">
              <a:buClr>
                <a:srgbClr val="0000FF"/>
              </a:buClr>
              <a:buSzPct val="75000"/>
              <a:defRPr/>
            </a:pPr>
            <a:r>
              <a:rPr lang="zh-TW" altLang="en-US" sz="2800" b="1" spc="-100">
                <a:solidFill>
                  <a:srgbClr val="0000FF"/>
                </a:solidFill>
                <a:latin typeface="微軟正黑體" panose="020B0604030504040204" pitchFamily="34" charset="-120"/>
                <a:ea typeface="微軟正黑體" panose="020B0604030504040204" pitchFamily="34" charset="-120"/>
              </a:rPr>
              <a:t>二、選擇性招標應於資格審查後之下一階段開標前定之。</a:t>
            </a:r>
          </a:p>
          <a:p>
            <a:pPr marL="989013" lvl="2" indent="-725488" algn="just" eaLnBrk="1" hangingPunct="1">
              <a:buClr>
                <a:srgbClr val="0000FF"/>
              </a:buClr>
              <a:buSzPct val="75000"/>
              <a:defRPr/>
            </a:pPr>
            <a:r>
              <a:rPr lang="zh-TW" altLang="en-US" sz="2800" b="1">
                <a:solidFill>
                  <a:srgbClr val="0000FF"/>
                </a:solidFill>
                <a:latin typeface="微軟正黑體" panose="020B0604030504040204" pitchFamily="34" charset="-120"/>
                <a:ea typeface="微軟正黑體" panose="020B0604030504040204" pitchFamily="34" charset="-120"/>
              </a:rPr>
              <a:t>三、限制性招標應於議價或比價前定之。</a:t>
            </a:r>
            <a:endParaRPr lang="zh-TW" altLang="en-US" sz="2800" b="1">
              <a:solidFill>
                <a:srgbClr val="006600"/>
              </a:solidFill>
              <a:latin typeface="微軟正黑體" panose="020B0604030504040204" pitchFamily="34" charset="-120"/>
              <a:ea typeface="微軟正黑體" panose="020B0604030504040204" pitchFamily="34" charset="-120"/>
            </a:endParaRPr>
          </a:p>
        </p:txBody>
      </p:sp>
      <p:sp>
        <p:nvSpPr>
          <p:cNvPr id="98306" name="Rectangle 2"/>
          <p:cNvSpPr>
            <a:spLocks noChangeArrowheads="1"/>
          </p:cNvSpPr>
          <p:nvPr/>
        </p:nvSpPr>
        <p:spPr bwMode="auto">
          <a:xfrm>
            <a:off x="1547664" y="442455"/>
            <a:ext cx="3995552"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200" b="1">
                <a:solidFill>
                  <a:srgbClr val="003399"/>
                </a:solidFill>
                <a:latin typeface="微軟正黑體" panose="020B0604030504040204" pitchFamily="34" charset="-120"/>
                <a:ea typeface="微軟正黑體" panose="020B0604030504040204" pitchFamily="34" charset="-120"/>
              </a:rPr>
              <a:t>底價訂定及訂定時機</a:t>
            </a:r>
          </a:p>
        </p:txBody>
      </p:sp>
    </p:spTree>
    <p:extLst>
      <p:ext uri="{BB962C8B-B14F-4D97-AF65-F5344CB8AC3E}">
        <p14:creationId xmlns:p14="http://schemas.microsoft.com/office/powerpoint/2010/main" val="14355916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D374D91-6669-4415-863B-05456BB334E3}" type="slidenum">
              <a:rPr lang="en-US" altLang="zh-TW" sz="1400" smtClean="0">
                <a:solidFill>
                  <a:srgbClr val="AD1F1F"/>
                </a:solidFill>
                <a:latin typeface="Times New Roman" panose="02020603050405020304" pitchFamily="18" charset="0"/>
              </a:rPr>
              <a:pPr>
                <a:spcBef>
                  <a:spcPct val="0"/>
                </a:spcBef>
                <a:buClrTx/>
                <a:buSzTx/>
                <a:buFontTx/>
                <a:buNone/>
                <a:defRPr/>
              </a:pPr>
              <a:t>88</a:t>
            </a:fld>
            <a:endParaRPr lang="en-US" altLang="zh-TW" sz="140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0A0587FB-0626-4B74-922A-7709CCB07767}"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88</a:t>
            </a:fld>
            <a:endParaRPr kumimoji="0" lang="en-US" altLang="zh-TW" sz="14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98306" name="Rectangle 2"/>
          <p:cNvSpPr>
            <a:spLocks noChangeArrowheads="1"/>
          </p:cNvSpPr>
          <p:nvPr/>
        </p:nvSpPr>
        <p:spPr bwMode="auto">
          <a:xfrm>
            <a:off x="252412" y="250825"/>
            <a:ext cx="4355592"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200" b="1">
                <a:solidFill>
                  <a:srgbClr val="003399"/>
                </a:solidFill>
                <a:latin typeface="微軟正黑體" panose="020B0604030504040204" pitchFamily="34" charset="-120"/>
                <a:ea typeface="微軟正黑體" panose="020B0604030504040204" pitchFamily="34" charset="-120"/>
              </a:rPr>
              <a:t>底價訂定作業</a:t>
            </a:r>
          </a:p>
        </p:txBody>
      </p:sp>
      <p:sp>
        <p:nvSpPr>
          <p:cNvPr id="8" name="Rectangle 11"/>
          <p:cNvSpPr>
            <a:spLocks noChangeArrowheads="1"/>
          </p:cNvSpPr>
          <p:nvPr/>
        </p:nvSpPr>
        <p:spPr bwMode="auto">
          <a:xfrm>
            <a:off x="287338" y="1125539"/>
            <a:ext cx="8570912" cy="4211674"/>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zh-TW" altLang="en-US" sz="2800" b="1" dirty="0">
                <a:solidFill>
                  <a:srgbClr val="0000FF"/>
                </a:solidFill>
                <a:latin typeface="微軟正黑體" panose="020B0604030504040204" pitchFamily="34" charset="-120"/>
                <a:ea typeface="微軟正黑體" panose="020B0604030504040204" pitchFamily="34" charset="-120"/>
              </a:rPr>
              <a:t>細則第</a:t>
            </a:r>
            <a:r>
              <a:rPr lang="en-US" altLang="zh-TW" sz="2800" b="1" dirty="0">
                <a:solidFill>
                  <a:srgbClr val="0000FF"/>
                </a:solidFill>
                <a:latin typeface="微軟正黑體" panose="020B0604030504040204" pitchFamily="34" charset="-120"/>
                <a:ea typeface="微軟正黑體" panose="020B0604030504040204" pitchFamily="34" charset="-120"/>
              </a:rPr>
              <a:t>52</a:t>
            </a:r>
            <a:r>
              <a:rPr lang="zh-TW" altLang="en-US" sz="2800" b="1" dirty="0">
                <a:solidFill>
                  <a:srgbClr val="0000FF"/>
                </a:solidFill>
                <a:latin typeface="微軟正黑體" panose="020B0604030504040204" pitchFamily="34" charset="-120"/>
                <a:ea typeface="微軟正黑體" panose="020B0604030504040204" pitchFamily="34" charset="-120"/>
              </a:rPr>
              <a:t>條</a:t>
            </a:r>
          </a:p>
          <a:p>
            <a:pPr marL="277813" lvl="1" algn="just" eaLnBrk="1" hangingPunct="1">
              <a:buClr>
                <a:srgbClr val="006600"/>
              </a:buClr>
              <a:buSzPct val="75000"/>
              <a:defRPr/>
            </a:pPr>
            <a:r>
              <a:rPr lang="zh-TW" altLang="en-US" sz="2800" b="1" dirty="0">
                <a:solidFill>
                  <a:srgbClr val="006600"/>
                </a:solidFill>
                <a:latin typeface="微軟正黑體" panose="020B0604030504040204" pitchFamily="34" charset="-120"/>
                <a:ea typeface="微軟正黑體" panose="020B0604030504040204" pitchFamily="34" charset="-120"/>
              </a:rPr>
              <a:t>機關訂定底價，得基於技術、品質、功能、履約地、商業條款、評分或使用效益等差異，訂定不同之底價。</a:t>
            </a:r>
          </a:p>
          <a:p>
            <a:pPr marL="261938" indent="-261938" algn="just" eaLnBrk="1" hangingPunct="1">
              <a:spcBef>
                <a:spcPct val="20000"/>
              </a:spcBef>
              <a:buClr>
                <a:prstClr val="black"/>
              </a:buClr>
              <a:buSzPct val="75000"/>
              <a:buFont typeface="Wingdings" pitchFamily="2" charset="2"/>
              <a:buChar char="l"/>
              <a:defRPr/>
            </a:pPr>
            <a:r>
              <a:rPr lang="zh-TW" altLang="en-US" sz="2800" b="1" dirty="0">
                <a:solidFill>
                  <a:srgbClr val="0000FF"/>
                </a:solidFill>
                <a:latin typeface="微軟正黑體" panose="020B0604030504040204" pitchFamily="34" charset="-120"/>
                <a:ea typeface="微軟正黑體" panose="020B0604030504040204" pitchFamily="34" charset="-120"/>
              </a:rPr>
              <a:t>細則第</a:t>
            </a:r>
            <a:r>
              <a:rPr lang="en-US" altLang="zh-TW" sz="2800" b="1" dirty="0">
                <a:solidFill>
                  <a:srgbClr val="0000FF"/>
                </a:solidFill>
                <a:latin typeface="微軟正黑體" panose="020B0604030504040204" pitchFamily="34" charset="-120"/>
                <a:ea typeface="微軟正黑體" panose="020B0604030504040204" pitchFamily="34" charset="-120"/>
              </a:rPr>
              <a:t>53</a:t>
            </a:r>
            <a:r>
              <a:rPr lang="zh-TW" altLang="en-US" sz="2800" b="1" dirty="0">
                <a:solidFill>
                  <a:srgbClr val="0000FF"/>
                </a:solidFill>
                <a:latin typeface="微軟正黑體" panose="020B0604030504040204" pitchFamily="34" charset="-120"/>
                <a:ea typeface="微軟正黑體" panose="020B0604030504040204" pitchFamily="34" charset="-120"/>
              </a:rPr>
              <a:t>條</a:t>
            </a:r>
          </a:p>
          <a:p>
            <a:pPr marL="277813" lvl="1" algn="just" eaLnBrk="1" hangingPunct="1">
              <a:buClr>
                <a:srgbClr val="006600"/>
              </a:buClr>
              <a:buSzPct val="75000"/>
              <a:defRPr/>
            </a:pPr>
            <a:r>
              <a:rPr lang="zh-TW" altLang="en-US" sz="2800" b="1" dirty="0">
                <a:solidFill>
                  <a:srgbClr val="006600"/>
                </a:solidFill>
                <a:latin typeface="微軟正黑體" panose="020B0604030504040204" pitchFamily="34" charset="-120"/>
                <a:ea typeface="微軟正黑體" panose="020B0604030504040204" pitchFamily="34" charset="-120"/>
              </a:rPr>
              <a:t>機關</a:t>
            </a:r>
            <a:r>
              <a:rPr lang="zh-TW" altLang="en-US" sz="2800" b="1" u="sng" dirty="0">
                <a:solidFill>
                  <a:srgbClr val="006600"/>
                </a:solidFill>
                <a:latin typeface="微軟正黑體" panose="020B0604030504040204" pitchFamily="34" charset="-120"/>
                <a:ea typeface="微軟正黑體" panose="020B0604030504040204" pitchFamily="34" charset="-120"/>
              </a:rPr>
              <a:t>訂定底價，應由規劃、設計、需求或使用單位提出預估金額及其分析後</a:t>
            </a:r>
            <a:r>
              <a:rPr lang="zh-TW" altLang="en-US" sz="2800" b="1" dirty="0">
                <a:solidFill>
                  <a:srgbClr val="006600"/>
                </a:solidFill>
                <a:latin typeface="微軟正黑體" panose="020B0604030504040204" pitchFamily="34" charset="-120"/>
                <a:ea typeface="微軟正黑體" panose="020B0604030504040204" pitchFamily="34" charset="-120"/>
              </a:rPr>
              <a:t>，</a:t>
            </a:r>
            <a:r>
              <a:rPr lang="zh-TW" altLang="en-US" sz="2800" b="1" u="sng" dirty="0">
                <a:solidFill>
                  <a:srgbClr val="006600"/>
                </a:solidFill>
                <a:latin typeface="微軟正黑體" panose="020B0604030504040204" pitchFamily="34" charset="-120"/>
                <a:ea typeface="微軟正黑體" panose="020B0604030504040204" pitchFamily="34" charset="-120"/>
              </a:rPr>
              <a:t>由承辦採購單位簽報機關首長或其授權人員核定</a:t>
            </a:r>
            <a:r>
              <a:rPr lang="zh-TW" altLang="en-US" sz="2800" b="1" dirty="0">
                <a:solidFill>
                  <a:srgbClr val="006600"/>
                </a:solidFill>
                <a:latin typeface="微軟正黑體" panose="020B0604030504040204" pitchFamily="34" charset="-120"/>
                <a:ea typeface="微軟正黑體" panose="020B0604030504040204" pitchFamily="34" charset="-120"/>
              </a:rPr>
              <a:t>。但</a:t>
            </a:r>
            <a:r>
              <a:rPr lang="zh-TW" altLang="en-US" sz="2800" b="1" u="sng" dirty="0">
                <a:solidFill>
                  <a:srgbClr val="006600"/>
                </a:solidFill>
                <a:latin typeface="微軟正黑體" panose="020B0604030504040204" pitchFamily="34" charset="-120"/>
                <a:ea typeface="微軟正黑體" panose="020B0604030504040204" pitchFamily="34" charset="-120"/>
              </a:rPr>
              <a:t>重複性採購或未達公告金額之採購</a:t>
            </a:r>
            <a:r>
              <a:rPr lang="zh-TW" altLang="en-US" sz="2800" b="1" dirty="0">
                <a:solidFill>
                  <a:srgbClr val="006600"/>
                </a:solidFill>
                <a:latin typeface="微軟正黑體" panose="020B0604030504040204" pitchFamily="34" charset="-120"/>
                <a:ea typeface="微軟正黑體" panose="020B0604030504040204" pitchFamily="34" charset="-120"/>
              </a:rPr>
              <a:t>，</a:t>
            </a:r>
            <a:r>
              <a:rPr lang="zh-TW" altLang="en-US" sz="2800" b="1" u="sng" dirty="0">
                <a:solidFill>
                  <a:srgbClr val="006600"/>
                </a:solidFill>
                <a:latin typeface="微軟正黑體" panose="020B0604030504040204" pitchFamily="34" charset="-120"/>
                <a:ea typeface="微軟正黑體" panose="020B0604030504040204" pitchFamily="34" charset="-120"/>
              </a:rPr>
              <a:t>得由承辦採購單位逕行簽報</a:t>
            </a:r>
            <a:r>
              <a:rPr lang="zh-TW" altLang="en-US" sz="2800" b="1" u="sng">
                <a:solidFill>
                  <a:srgbClr val="006600"/>
                </a:solidFill>
                <a:latin typeface="微軟正黑體" panose="020B0604030504040204" pitchFamily="34" charset="-120"/>
                <a:ea typeface="微軟正黑體" panose="020B0604030504040204" pitchFamily="34" charset="-120"/>
              </a:rPr>
              <a:t>核定。</a:t>
            </a:r>
            <a:endParaRPr lang="zh-TW" altLang="en-US" sz="2800" b="1" dirty="0">
              <a:solidFill>
                <a:srgbClr val="00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547995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D374D91-6669-4415-863B-05456BB334E3}" type="slidenum">
              <a:rPr lang="en-US" altLang="zh-TW" sz="1400" smtClean="0">
                <a:solidFill>
                  <a:srgbClr val="AD1F1F"/>
                </a:solidFill>
                <a:latin typeface="Times New Roman" panose="02020603050405020304" pitchFamily="18" charset="0"/>
              </a:rPr>
              <a:pPr>
                <a:spcBef>
                  <a:spcPct val="0"/>
                </a:spcBef>
                <a:buClrTx/>
                <a:buSzTx/>
                <a:buFontTx/>
                <a:buNone/>
                <a:defRPr/>
              </a:pPr>
              <a:t>89</a:t>
            </a:fld>
            <a:endParaRPr lang="en-US" altLang="zh-TW" sz="1400">
              <a:solidFill>
                <a:srgbClr val="AD1F1F"/>
              </a:solidFill>
              <a:latin typeface="Times New Roman" panose="02020603050405020304" pitchFamily="18" charset="0"/>
            </a:endParaRPr>
          </a:p>
        </p:txBody>
      </p:sp>
      <p:sp>
        <p:nvSpPr>
          <p:cNvPr id="5" name="投影片編號版面配置區 15"/>
          <p:cNvSpPr txBox="1">
            <a:spLocks noGrp="1"/>
          </p:cNvSpPr>
          <p:nvPr/>
        </p:nvSpPr>
        <p:spPr>
          <a:xfrm>
            <a:off x="8229600" y="6473825"/>
            <a:ext cx="758825" cy="247650"/>
          </a:xfrm>
          <a:prstGeom prst="rect">
            <a:avLst/>
          </a:prstGeom>
          <a:noFill/>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r" eaLnBrk="1" hangingPunct="1">
              <a:spcBef>
                <a:spcPct val="0"/>
              </a:spcBef>
              <a:buClrTx/>
              <a:buSzTx/>
              <a:buFontTx/>
              <a:buNone/>
              <a:defRPr/>
            </a:pPr>
            <a:fld id="{0A0587FB-0626-4B74-922A-7709CCB07767}" type="slidenum">
              <a:rPr kumimoji="0" lang="en-US" altLang="zh-TW" sz="1400" b="1" smtClean="0">
                <a:solidFill>
                  <a:srgbClr val="AD1F1F"/>
                </a:solidFill>
                <a:effectLst>
                  <a:outerShdw blurRad="38100" dist="38100" dir="2700000" algn="tl">
                    <a:srgbClr val="C0C0C0"/>
                  </a:outerShdw>
                </a:effectLst>
                <a:latin typeface="Times New Roman" panose="02020603050405020304" pitchFamily="18" charset="0"/>
              </a:rPr>
              <a:pPr algn="r" eaLnBrk="1" hangingPunct="1">
                <a:spcBef>
                  <a:spcPct val="0"/>
                </a:spcBef>
                <a:buClrTx/>
                <a:buSzTx/>
                <a:buFontTx/>
                <a:buNone/>
                <a:defRPr/>
              </a:pPr>
              <a:t>89</a:t>
            </a:fld>
            <a:endParaRPr kumimoji="0" lang="en-US" altLang="zh-TW" sz="1400" b="1">
              <a:solidFill>
                <a:srgbClr val="AD1F1F"/>
              </a:solidFill>
              <a:effectLst>
                <a:outerShdw blurRad="38100" dist="38100" dir="2700000" algn="tl">
                  <a:srgbClr val="C0C0C0"/>
                </a:outerShdw>
              </a:effectLst>
              <a:latin typeface="Times New Roman" panose="02020603050405020304" pitchFamily="18" charset="0"/>
            </a:endParaRPr>
          </a:p>
        </p:txBody>
      </p:sp>
      <p:sp>
        <p:nvSpPr>
          <p:cNvPr id="98306" name="Rectangle 2"/>
          <p:cNvSpPr>
            <a:spLocks noChangeArrowheads="1"/>
          </p:cNvSpPr>
          <p:nvPr/>
        </p:nvSpPr>
        <p:spPr bwMode="auto">
          <a:xfrm>
            <a:off x="252412" y="250825"/>
            <a:ext cx="4355592" cy="559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defRPr sz="3600">
                <a:solidFill>
                  <a:schemeClr val="tx2"/>
                </a:solidFill>
                <a:latin typeface="Franklin Gothic Medium" pitchFamily="34" charset="0"/>
              </a:defRPr>
            </a:lvl1pPr>
            <a:lvl2pPr algn="l" eaLnBrk="0" hangingPunct="0">
              <a:defRPr sz="3600">
                <a:solidFill>
                  <a:schemeClr val="tx2"/>
                </a:solidFill>
                <a:latin typeface="Franklin Gothic Medium" pitchFamily="34" charset="0"/>
              </a:defRPr>
            </a:lvl2pPr>
            <a:lvl3pPr algn="l" eaLnBrk="0" hangingPunct="0">
              <a:defRPr sz="3600">
                <a:solidFill>
                  <a:schemeClr val="tx2"/>
                </a:solidFill>
                <a:latin typeface="Franklin Gothic Medium" pitchFamily="34" charset="0"/>
              </a:defRPr>
            </a:lvl3pPr>
            <a:lvl4pPr algn="l" eaLnBrk="0" hangingPunct="0">
              <a:defRPr sz="3600">
                <a:solidFill>
                  <a:schemeClr val="tx2"/>
                </a:solidFill>
                <a:latin typeface="Franklin Gothic Medium" pitchFamily="34" charset="0"/>
              </a:defRPr>
            </a:lvl4pPr>
            <a:lvl5pPr algn="l" eaLnBrk="0" hangingPunct="0">
              <a:defRPr sz="3600">
                <a:solidFill>
                  <a:schemeClr val="tx2"/>
                </a:solidFill>
                <a:latin typeface="Franklin Gothic Medium" pitchFamily="34" charset="0"/>
              </a:defRPr>
            </a:lvl5pPr>
            <a:lvl6pPr marL="457200" eaLnBrk="0" fontAlgn="base" hangingPunct="0">
              <a:spcBef>
                <a:spcPct val="0"/>
              </a:spcBef>
              <a:spcAft>
                <a:spcPct val="0"/>
              </a:spcAft>
              <a:defRPr sz="3600">
                <a:solidFill>
                  <a:schemeClr val="tx2"/>
                </a:solidFill>
                <a:latin typeface="Franklin Gothic Medium" pitchFamily="34" charset="0"/>
              </a:defRPr>
            </a:lvl6pPr>
            <a:lvl7pPr marL="914400" eaLnBrk="0" fontAlgn="base" hangingPunct="0">
              <a:spcBef>
                <a:spcPct val="0"/>
              </a:spcBef>
              <a:spcAft>
                <a:spcPct val="0"/>
              </a:spcAft>
              <a:defRPr sz="3600">
                <a:solidFill>
                  <a:schemeClr val="tx2"/>
                </a:solidFill>
                <a:latin typeface="Franklin Gothic Medium" pitchFamily="34" charset="0"/>
              </a:defRPr>
            </a:lvl7pPr>
            <a:lvl8pPr marL="1371600" eaLnBrk="0" fontAlgn="base" hangingPunct="0">
              <a:spcBef>
                <a:spcPct val="0"/>
              </a:spcBef>
              <a:spcAft>
                <a:spcPct val="0"/>
              </a:spcAft>
              <a:defRPr sz="3600">
                <a:solidFill>
                  <a:schemeClr val="tx2"/>
                </a:solidFill>
                <a:latin typeface="Franklin Gothic Medium" pitchFamily="34" charset="0"/>
              </a:defRPr>
            </a:lvl8pPr>
            <a:lvl9pPr marL="1828800" eaLnBrk="0" fontAlgn="base" hangingPunct="0">
              <a:spcBef>
                <a:spcPct val="0"/>
              </a:spcBef>
              <a:spcAft>
                <a:spcPct val="0"/>
              </a:spcAft>
              <a:defRPr sz="3600">
                <a:solidFill>
                  <a:schemeClr val="tx2"/>
                </a:solidFill>
                <a:latin typeface="Franklin Gothic Medium" pitchFamily="34" charset="0"/>
              </a:defRPr>
            </a:lvl9pPr>
          </a:lstStyle>
          <a:p>
            <a:pPr eaLnBrk="1" hangingPunct="1">
              <a:defRPr/>
            </a:pPr>
            <a:r>
              <a:rPr kumimoji="0" lang="zh-TW" altLang="en-US" sz="3200" b="1">
                <a:solidFill>
                  <a:srgbClr val="003399"/>
                </a:solidFill>
                <a:latin typeface="微軟正黑體" panose="020B0604030504040204" pitchFamily="34" charset="-120"/>
                <a:ea typeface="微軟正黑體" panose="020B0604030504040204" pitchFamily="34" charset="-120"/>
              </a:rPr>
              <a:t>底價訂定作業</a:t>
            </a:r>
          </a:p>
        </p:txBody>
      </p:sp>
      <p:sp>
        <p:nvSpPr>
          <p:cNvPr id="8" name="Rectangle 11"/>
          <p:cNvSpPr>
            <a:spLocks noChangeArrowheads="1"/>
          </p:cNvSpPr>
          <p:nvPr/>
        </p:nvSpPr>
        <p:spPr bwMode="auto">
          <a:xfrm>
            <a:off x="287338" y="1125539"/>
            <a:ext cx="8570912" cy="4283682"/>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zh-TW" altLang="en-US" sz="2800" b="1">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細則</a:t>
            </a:r>
            <a:r>
              <a:rPr lang="zh-TW" altLang="en-US" sz="28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第</a:t>
            </a:r>
            <a:r>
              <a:rPr lang="en-US" altLang="zh-TW" sz="28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54</a:t>
            </a:r>
            <a:r>
              <a:rPr lang="zh-TW" altLang="en-US" sz="2800" b="1" dirty="0">
                <a:solidFill>
                  <a:srgbClr val="0000FF"/>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a:t>
            </a:r>
          </a:p>
          <a:p>
            <a:pPr marL="277813" lvl="1" algn="just" eaLnBrk="1" hangingPunct="1">
              <a:buClr>
                <a:srgbClr val="006600"/>
              </a:buClr>
              <a:buSzPct val="75000"/>
              <a:defRPr/>
            </a:pPr>
            <a:r>
              <a:rPr lang="zh-TW" altLang="en-US" sz="28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公開招標採分段開標者，其底價應於第一階段開標前定之。</a:t>
            </a:r>
          </a:p>
          <a:p>
            <a:pPr marL="277813" lvl="1" algn="just" eaLnBrk="1" hangingPunct="1">
              <a:buClr>
                <a:srgbClr val="006600"/>
              </a:buClr>
              <a:buSzPct val="75000"/>
              <a:defRPr/>
            </a:pPr>
            <a:r>
              <a:rPr lang="zh-TW" altLang="en-US" sz="28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限制性招標之比價，其底價應於辦理比價之開標前定之。</a:t>
            </a:r>
          </a:p>
          <a:p>
            <a:pPr marL="277813" lvl="1" algn="just" eaLnBrk="1" hangingPunct="1">
              <a:buClr>
                <a:srgbClr val="006600"/>
              </a:buClr>
              <a:buSzPct val="75000"/>
              <a:defRPr/>
            </a:pPr>
            <a:r>
              <a:rPr lang="zh-TW" altLang="en-US" sz="2800" b="1" u="sng" dirty="0">
                <a:solidFill>
                  <a:srgbClr val="660033"/>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限制性招標之議價，訂定底價前應先參考廠商之報價或估價單。</a:t>
            </a:r>
          </a:p>
          <a:p>
            <a:pPr marL="277813" lvl="1" indent="530225" algn="just" eaLnBrk="1" hangingPunct="1">
              <a:buClr>
                <a:srgbClr val="006600"/>
              </a:buClr>
              <a:buSzPct val="75000"/>
              <a:defRPr/>
            </a:pPr>
            <a:r>
              <a:rPr lang="zh-TW" altLang="en-US" sz="28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依本法第</a:t>
            </a:r>
            <a:r>
              <a:rPr lang="en-US" altLang="zh-TW" sz="28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49</a:t>
            </a:r>
            <a:r>
              <a:rPr lang="zh-TW" altLang="en-US" sz="28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條採公開取得三家以上廠商之書面報價或企劃書者，其底價應於進行比價或議價前定之。</a:t>
            </a:r>
            <a:r>
              <a:rPr lang="zh-TW" altLang="en-US" sz="2800" b="1" dirty="0">
                <a:solidFill>
                  <a:prstClr val="black"/>
                </a:solidFill>
                <a:latin typeface="微軟正黑體" panose="020B0604030504040204" pitchFamily="34" charset="-120"/>
                <a:ea typeface="微軟正黑體" panose="020B0604030504040204" pitchFamily="34" charset="-120"/>
              </a:rPr>
              <a:t>  </a:t>
            </a:r>
            <a:endParaRPr lang="zh-TW" altLang="en-US" sz="28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742950" lvl="1" indent="-285750" algn="just" eaLnBrk="1" hangingPunct="1">
              <a:buClr>
                <a:srgbClr val="006600"/>
              </a:buClr>
              <a:buSzPct val="75000"/>
              <a:buFont typeface="Wingdings" pitchFamily="2" charset="2"/>
              <a:buChar char="Ø"/>
              <a:defRPr/>
            </a:pPr>
            <a:endParaRPr lang="zh-TW" altLang="en-US" sz="2800" b="1" dirty="0">
              <a:solidFill>
                <a:srgbClr val="0066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9251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136396" y="684576"/>
            <a:ext cx="747252" cy="212520"/>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9</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2699792" y="404664"/>
            <a:ext cx="4068452" cy="540060"/>
          </a:xfrm>
        </p:spPr>
        <p:txBody>
          <a:bodyPr wrap="square" lIns="91440" tIns="45720" rIns="91440" bIns="45720" numCol="1" anchorCtr="0" compatLnSpc="1">
            <a:prstTxWarp prst="textNoShape">
              <a:avLst/>
            </a:prstTxWarp>
            <a:noAutofit/>
          </a:bodyPr>
          <a:lstStyle/>
          <a:p>
            <a:pPr eaLnBrk="1" hangingPunct="1">
              <a:defRPr/>
            </a:pPr>
            <a:r>
              <a:rPr lang="zh-TW" altLang="en-US" b="1" cap="none">
                <a:solidFill>
                  <a:srgbClr val="003399"/>
                </a:solidFill>
                <a:effectLst/>
                <a:latin typeface="微軟正黑體" panose="020B0604030504040204" pitchFamily="34" charset="-120"/>
              </a:rPr>
              <a:t>採購的定義及性質</a:t>
            </a:r>
            <a:endParaRPr lang="zh-TW" altLang="en-US" b="1" cap="none">
              <a:solidFill>
                <a:srgbClr val="003399"/>
              </a:solidFill>
              <a:effectLst/>
              <a:latin typeface="微軟正黑體" panose="020B0604030504040204" pitchFamily="34" charset="-120"/>
              <a:ea typeface="微軟正黑體" panose="020B0604030504040204" pitchFamily="34" charset="-120"/>
            </a:endParaRPr>
          </a:p>
        </p:txBody>
      </p:sp>
      <p:sp>
        <p:nvSpPr>
          <p:cNvPr id="98315" name="Rectangle 11"/>
          <p:cNvSpPr>
            <a:spLocks noChangeArrowheads="1"/>
          </p:cNvSpPr>
          <p:nvPr/>
        </p:nvSpPr>
        <p:spPr bwMode="auto">
          <a:xfrm>
            <a:off x="1079612" y="1700808"/>
            <a:ext cx="576063" cy="2664296"/>
          </a:xfrm>
          <a:prstGeom prst="rect">
            <a:avLst/>
          </a:prstGeom>
          <a:blipFill>
            <a:blip r:embed="rId3"/>
            <a:tile tx="0" ty="0" sx="100000" sy="100000" flip="none" algn="tl"/>
          </a:blip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800" b="1" dirty="0">
                <a:latin typeface="+mj-ea"/>
                <a:ea typeface="+mj-ea"/>
              </a:rPr>
              <a:t>採購</a:t>
            </a:r>
            <a:r>
              <a:rPr lang="zh-TW" altLang="en-US" sz="2800" b="1">
                <a:latin typeface="+mj-ea"/>
                <a:ea typeface="+mj-ea"/>
              </a:rPr>
              <a:t>法</a:t>
            </a:r>
            <a:r>
              <a:rPr lang="zh-TW" altLang="en-US" sz="2800" b="1" smtClean="0">
                <a:latin typeface="+mj-ea"/>
                <a:ea typeface="+mj-ea"/>
              </a:rPr>
              <a:t>第２條</a:t>
            </a:r>
            <a:endParaRPr lang="zh-TW" altLang="en-US" sz="2800" b="1" dirty="0">
              <a:latin typeface="+mj-ea"/>
              <a:ea typeface="+mj-ea"/>
            </a:endParaRPr>
          </a:p>
        </p:txBody>
      </p:sp>
      <p:graphicFrame>
        <p:nvGraphicFramePr>
          <p:cNvPr id="2" name="資料庫圖表 1"/>
          <p:cNvGraphicFramePr/>
          <p:nvPr>
            <p:extLst>
              <p:ext uri="{D42A27DB-BD31-4B8C-83A1-F6EECF244321}">
                <p14:modId xmlns:p14="http://schemas.microsoft.com/office/powerpoint/2010/main" val="214360905"/>
              </p:ext>
            </p:extLst>
          </p:nvPr>
        </p:nvGraphicFramePr>
        <p:xfrm>
          <a:off x="1223628" y="1088740"/>
          <a:ext cx="6696744"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11"/>
          <p:cNvSpPr>
            <a:spLocks noChangeArrowheads="1"/>
          </p:cNvSpPr>
          <p:nvPr/>
        </p:nvSpPr>
        <p:spPr bwMode="auto">
          <a:xfrm>
            <a:off x="287524" y="5400600"/>
            <a:ext cx="8596124" cy="1304764"/>
          </a:xfrm>
          <a:prstGeom prst="rect">
            <a:avLst/>
          </a:prstGeom>
          <a:blipFill>
            <a:blip r:embed="rId3"/>
            <a:tile tx="0" ty="0" sx="100000" sy="100000" flip="none" algn="tl"/>
          </a:blip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700" b="1" dirty="0">
                <a:latin typeface="+mj-ea"/>
                <a:ea typeface="+mj-ea"/>
              </a:rPr>
              <a:t>採購</a:t>
            </a:r>
            <a:r>
              <a:rPr lang="zh-TW" altLang="en-US" sz="2700" b="1">
                <a:latin typeface="+mj-ea"/>
                <a:ea typeface="+mj-ea"/>
              </a:rPr>
              <a:t>法</a:t>
            </a:r>
            <a:r>
              <a:rPr lang="zh-TW" altLang="en-US" sz="2700" b="1" smtClean="0">
                <a:latin typeface="+mj-ea"/>
                <a:ea typeface="+mj-ea"/>
              </a:rPr>
              <a:t>第</a:t>
            </a:r>
            <a:r>
              <a:rPr lang="en-US" altLang="zh-TW" sz="2700" b="1" smtClean="0">
                <a:latin typeface="+mj-ea"/>
                <a:ea typeface="+mj-ea"/>
              </a:rPr>
              <a:t>7</a:t>
            </a:r>
            <a:r>
              <a:rPr lang="zh-TW" altLang="en-US" sz="2700" b="1" smtClean="0">
                <a:latin typeface="+mj-ea"/>
                <a:ea typeface="+mj-ea"/>
              </a:rPr>
              <a:t>條第</a:t>
            </a:r>
            <a:r>
              <a:rPr lang="en-US" altLang="zh-TW" sz="2700" b="1" smtClean="0">
                <a:latin typeface="+mj-ea"/>
                <a:ea typeface="+mj-ea"/>
              </a:rPr>
              <a:t>4</a:t>
            </a:r>
            <a:r>
              <a:rPr lang="zh-TW" altLang="en-US" sz="2700" b="1">
                <a:latin typeface="+mj-ea"/>
                <a:ea typeface="+mj-ea"/>
              </a:rPr>
              <a:t>項：</a:t>
            </a:r>
            <a:r>
              <a:rPr lang="zh-TW" altLang="en-US" sz="2700" b="1">
                <a:solidFill>
                  <a:srgbClr val="0000FF"/>
                </a:solidFill>
                <a:latin typeface="+mj-ea"/>
                <a:ea typeface="+mj-ea"/>
              </a:rPr>
              <a:t>採購兼有工程、財物、勞務二種以上性質，難以認定其歸屬者，按其性質所占預算金額比率最高者歸屬之。</a:t>
            </a:r>
            <a:endParaRPr lang="zh-TW" altLang="en-US" sz="2700" b="1" dirty="0">
              <a:solidFill>
                <a:srgbClr val="0000FF"/>
              </a:solidFill>
              <a:latin typeface="+mj-ea"/>
              <a:ea typeface="+mj-ea"/>
            </a:endParaRPr>
          </a:p>
        </p:txBody>
      </p:sp>
    </p:spTree>
    <p:extLst>
      <p:ext uri="{BB962C8B-B14F-4D97-AF65-F5344CB8AC3E}">
        <p14:creationId xmlns:p14="http://schemas.microsoft.com/office/powerpoint/2010/main" val="159805280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90</a:t>
            </a:fld>
            <a:endParaRPr lang="en-US" altLang="zh-TW" sz="1400">
              <a:solidFill>
                <a:srgbClr val="AD1F1F"/>
              </a:solidFill>
              <a:latin typeface="Times New Roman" panose="02020603050405020304" pitchFamily="18" charset="0"/>
            </a:endParaRPr>
          </a:p>
        </p:txBody>
      </p:sp>
      <p:sp>
        <p:nvSpPr>
          <p:cNvPr id="2" name="書卷 (水平) 1"/>
          <p:cNvSpPr/>
          <p:nvPr/>
        </p:nvSpPr>
        <p:spPr>
          <a:xfrm>
            <a:off x="1331640" y="329456"/>
            <a:ext cx="648072" cy="3096344"/>
          </a:xfrm>
          <a:prstGeom prst="horizontalScroll">
            <a:avLst/>
          </a:prstGeom>
          <a:solidFill>
            <a:srgbClr val="0066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a:solidFill>
                  <a:prstClr val="white"/>
                </a:solidFill>
                <a:effectLst>
                  <a:outerShdw blurRad="38100" dist="38100" dir="2700000" algn="tl">
                    <a:srgbClr val="000000">
                      <a:alpha val="43137"/>
                    </a:srgbClr>
                  </a:outerShdw>
                </a:effectLst>
              </a:rPr>
              <a:t>底價陳核單</a:t>
            </a:r>
          </a:p>
        </p:txBody>
      </p:sp>
      <p:pic>
        <p:nvPicPr>
          <p:cNvPr id="3" name="圖片 2"/>
          <p:cNvPicPr>
            <a:picLocks noChangeAspect="1"/>
          </p:cNvPicPr>
          <p:nvPr/>
        </p:nvPicPr>
        <p:blipFill>
          <a:blip r:embed="rId3"/>
          <a:stretch>
            <a:fillRect/>
          </a:stretch>
        </p:blipFill>
        <p:spPr>
          <a:xfrm>
            <a:off x="2267744" y="116632"/>
            <a:ext cx="5400600" cy="6631881"/>
          </a:xfrm>
          <a:prstGeom prst="rect">
            <a:avLst/>
          </a:prstGeom>
          <a:ln w="19050">
            <a:solidFill>
              <a:srgbClr val="660033"/>
            </a:solidFill>
          </a:ln>
        </p:spPr>
      </p:pic>
    </p:spTree>
    <p:extLst>
      <p:ext uri="{BB962C8B-B14F-4D97-AF65-F5344CB8AC3E}">
        <p14:creationId xmlns:p14="http://schemas.microsoft.com/office/powerpoint/2010/main" val="34461369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91</a:t>
            </a:fld>
            <a:endParaRPr lang="en-US" altLang="zh-TW" sz="1400">
              <a:solidFill>
                <a:srgbClr val="AD1F1F"/>
              </a:solidFill>
              <a:latin typeface="Times New Roman" panose="02020603050405020304" pitchFamily="18" charset="0"/>
            </a:endParaRPr>
          </a:p>
        </p:txBody>
      </p:sp>
      <p:sp>
        <p:nvSpPr>
          <p:cNvPr id="7" name="文字方塊 6"/>
          <p:cNvSpPr txBox="1"/>
          <p:nvPr/>
        </p:nvSpPr>
        <p:spPr>
          <a:xfrm>
            <a:off x="179512" y="406405"/>
            <a:ext cx="648072" cy="5632311"/>
          </a:xfrm>
          <a:prstGeom prst="rect">
            <a:avLst/>
          </a:prstGeom>
          <a:solidFill>
            <a:schemeClr val="bg1">
              <a:lumMod val="85000"/>
            </a:schemeClr>
          </a:solidFill>
        </p:spPr>
        <p:txBody>
          <a:bodyPr wrap="square" rtlCol="0">
            <a:spAutoFit/>
          </a:bodyPr>
          <a:lstStyle/>
          <a:p>
            <a:pPr algn="ctr"/>
            <a:r>
              <a:rPr lang="zh-TW" altLang="en-US" sz="3000" b="1">
                <a:solidFill>
                  <a:prstClr val="black"/>
                </a:solidFill>
                <a:latin typeface="微軟正黑體" panose="020B0604030504040204" pitchFamily="34" charset="-120"/>
                <a:ea typeface="微軟正黑體" panose="020B0604030504040204" pitchFamily="34" charset="-120"/>
              </a:rPr>
              <a:t>機關底價分析較完整</a:t>
            </a:r>
            <a:r>
              <a:rPr lang="zh-TW" altLang="en-US" sz="3000" b="1">
                <a:solidFill>
                  <a:srgbClr val="0000FF"/>
                </a:solidFill>
                <a:latin typeface="微軟正黑體" panose="020B0604030504040204" pitchFamily="34" charset="-120"/>
                <a:ea typeface="微軟正黑體" panose="020B0604030504040204" pitchFamily="34" charset="-120"/>
              </a:rPr>
              <a:t>案例一</a:t>
            </a:r>
          </a:p>
        </p:txBody>
      </p:sp>
      <p:pic>
        <p:nvPicPr>
          <p:cNvPr id="3" name="圖片 2"/>
          <p:cNvPicPr>
            <a:picLocks noChangeAspect="1"/>
          </p:cNvPicPr>
          <p:nvPr/>
        </p:nvPicPr>
        <p:blipFill>
          <a:blip r:embed="rId4"/>
          <a:stretch>
            <a:fillRect/>
          </a:stretch>
        </p:blipFill>
        <p:spPr>
          <a:xfrm>
            <a:off x="899592" y="188640"/>
            <a:ext cx="7218790" cy="6584945"/>
          </a:xfrm>
          <a:prstGeom prst="rect">
            <a:avLst/>
          </a:prstGeom>
        </p:spPr>
      </p:pic>
      <p:sp>
        <p:nvSpPr>
          <p:cNvPr id="10" name="圓角矩形 9"/>
          <p:cNvSpPr/>
          <p:nvPr/>
        </p:nvSpPr>
        <p:spPr>
          <a:xfrm>
            <a:off x="8460432" y="188640"/>
            <a:ext cx="531168" cy="597666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a:solidFill>
                  <a:srgbClr val="0000FF"/>
                </a:solidFill>
              </a:rPr>
              <a:t>價格係因規格而異，本表</a:t>
            </a:r>
          </a:p>
          <a:p>
            <a:pPr algn="ctr"/>
            <a:r>
              <a:rPr lang="zh-TW" altLang="en-US" sz="2000" b="1">
                <a:solidFill>
                  <a:srgbClr val="0000FF"/>
                </a:solidFill>
              </a:rPr>
              <a:t>僅供參考分析方式</a:t>
            </a:r>
            <a:endParaRPr lang="en-US" altLang="zh-TW" sz="2000" b="1">
              <a:solidFill>
                <a:srgbClr val="0000FF"/>
              </a:solidFill>
            </a:endParaRPr>
          </a:p>
        </p:txBody>
      </p:sp>
      <p:sp>
        <p:nvSpPr>
          <p:cNvPr id="11" name="向左箭號 10"/>
          <p:cNvSpPr/>
          <p:nvPr/>
        </p:nvSpPr>
        <p:spPr>
          <a:xfrm>
            <a:off x="7812360" y="2744925"/>
            <a:ext cx="648072" cy="324035"/>
          </a:xfrm>
          <a:prstGeom prst="leftArrow">
            <a:avLst/>
          </a:prstGeom>
          <a:solidFill>
            <a:srgbClr val="C000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19849491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4" name="圖片 3"/>
          <p:cNvPicPr>
            <a:picLocks noChangeAspect="1"/>
          </p:cNvPicPr>
          <p:nvPr/>
        </p:nvPicPr>
        <p:blipFill>
          <a:blip r:embed="rId4"/>
          <a:stretch>
            <a:fillRect/>
          </a:stretch>
        </p:blipFill>
        <p:spPr>
          <a:xfrm>
            <a:off x="899592" y="188640"/>
            <a:ext cx="7381825" cy="4464496"/>
          </a:xfrm>
          <a:prstGeom prst="rect">
            <a:avLst/>
          </a:prstGeom>
          <a:ln w="19050">
            <a:solidFill>
              <a:srgbClr val="660033"/>
            </a:solidFill>
          </a:ln>
        </p:spPr>
      </p:pic>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92</a:t>
            </a:fld>
            <a:endParaRPr lang="en-US" altLang="zh-TW" sz="1400">
              <a:solidFill>
                <a:srgbClr val="AD1F1F"/>
              </a:solidFill>
              <a:latin typeface="Times New Roman" panose="02020603050405020304" pitchFamily="18" charset="0"/>
            </a:endParaRPr>
          </a:p>
        </p:txBody>
      </p:sp>
      <p:sp>
        <p:nvSpPr>
          <p:cNvPr id="7" name="文字方塊 6"/>
          <p:cNvSpPr txBox="1"/>
          <p:nvPr/>
        </p:nvSpPr>
        <p:spPr>
          <a:xfrm>
            <a:off x="179512" y="406405"/>
            <a:ext cx="648072" cy="5632311"/>
          </a:xfrm>
          <a:prstGeom prst="rect">
            <a:avLst/>
          </a:prstGeom>
          <a:solidFill>
            <a:schemeClr val="bg1">
              <a:lumMod val="85000"/>
            </a:schemeClr>
          </a:solidFill>
        </p:spPr>
        <p:txBody>
          <a:bodyPr wrap="square" rtlCol="0">
            <a:spAutoFit/>
          </a:bodyPr>
          <a:lstStyle/>
          <a:p>
            <a:pPr algn="ctr"/>
            <a:r>
              <a:rPr lang="zh-TW" altLang="en-US" sz="3000" b="1">
                <a:solidFill>
                  <a:prstClr val="black"/>
                </a:solidFill>
                <a:latin typeface="微軟正黑體" panose="020B0604030504040204" pitchFamily="34" charset="-120"/>
                <a:ea typeface="微軟正黑體" panose="020B0604030504040204" pitchFamily="34" charset="-120"/>
              </a:rPr>
              <a:t>機關底價分析較完整</a:t>
            </a:r>
            <a:r>
              <a:rPr lang="zh-TW" altLang="en-US" sz="3000" b="1">
                <a:solidFill>
                  <a:srgbClr val="0000FF"/>
                </a:solidFill>
                <a:latin typeface="微軟正黑體" panose="020B0604030504040204" pitchFamily="34" charset="-120"/>
                <a:ea typeface="微軟正黑體" panose="020B0604030504040204" pitchFamily="34" charset="-120"/>
              </a:rPr>
              <a:t>案例二</a:t>
            </a:r>
          </a:p>
        </p:txBody>
      </p:sp>
      <p:sp>
        <p:nvSpPr>
          <p:cNvPr id="10" name="圓角矩形 9"/>
          <p:cNvSpPr/>
          <p:nvPr/>
        </p:nvSpPr>
        <p:spPr>
          <a:xfrm>
            <a:off x="8460432" y="188640"/>
            <a:ext cx="531168" cy="597666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a:solidFill>
                  <a:srgbClr val="006600"/>
                </a:solidFill>
              </a:rPr>
              <a:t>拆除工程</a:t>
            </a:r>
            <a:r>
              <a:rPr lang="zh-TW" altLang="en-US" sz="2000" b="1">
                <a:solidFill>
                  <a:srgbClr val="0000FF"/>
                </a:solidFill>
              </a:rPr>
              <a:t>底價單附歷史標案決標資料</a:t>
            </a:r>
            <a:endParaRPr lang="en-US" altLang="zh-TW" sz="2000" b="1">
              <a:solidFill>
                <a:srgbClr val="0000FF"/>
              </a:solidFill>
            </a:endParaRPr>
          </a:p>
        </p:txBody>
      </p:sp>
      <p:sp>
        <p:nvSpPr>
          <p:cNvPr id="11" name="向左箭號 10"/>
          <p:cNvSpPr/>
          <p:nvPr/>
        </p:nvSpPr>
        <p:spPr>
          <a:xfrm>
            <a:off x="7812360" y="2564904"/>
            <a:ext cx="648072" cy="324035"/>
          </a:xfrm>
          <a:prstGeom prst="leftArrow">
            <a:avLst/>
          </a:prstGeom>
          <a:solidFill>
            <a:srgbClr val="C000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pic>
        <p:nvPicPr>
          <p:cNvPr id="6" name="圖片 5"/>
          <p:cNvPicPr>
            <a:picLocks noChangeAspect="1"/>
          </p:cNvPicPr>
          <p:nvPr/>
        </p:nvPicPr>
        <p:blipFill>
          <a:blip r:embed="rId5"/>
          <a:stretch>
            <a:fillRect/>
          </a:stretch>
        </p:blipFill>
        <p:spPr>
          <a:xfrm>
            <a:off x="866775" y="4707979"/>
            <a:ext cx="7410450" cy="2105397"/>
          </a:xfrm>
          <a:prstGeom prst="rect">
            <a:avLst/>
          </a:prstGeom>
          <a:ln w="19050">
            <a:solidFill>
              <a:srgbClr val="0000FF"/>
            </a:solidFill>
          </a:ln>
        </p:spPr>
      </p:pic>
    </p:spTree>
    <p:extLst>
      <p:ext uri="{BB962C8B-B14F-4D97-AF65-F5344CB8AC3E}">
        <p14:creationId xmlns:p14="http://schemas.microsoft.com/office/powerpoint/2010/main" val="41265216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93</a:t>
            </a:fld>
            <a:endParaRPr lang="en-US" altLang="zh-TW" sz="1400">
              <a:solidFill>
                <a:srgbClr val="AD1F1F"/>
              </a:solidFill>
              <a:latin typeface="Times New Roman" panose="02020603050405020304" pitchFamily="18" charset="0"/>
            </a:endParaRPr>
          </a:p>
        </p:txBody>
      </p:sp>
      <p:sp>
        <p:nvSpPr>
          <p:cNvPr id="7" name="文字方塊 6"/>
          <p:cNvSpPr txBox="1"/>
          <p:nvPr/>
        </p:nvSpPr>
        <p:spPr>
          <a:xfrm>
            <a:off x="1691680" y="332656"/>
            <a:ext cx="5544616" cy="553998"/>
          </a:xfrm>
          <a:prstGeom prst="rect">
            <a:avLst/>
          </a:prstGeom>
          <a:solidFill>
            <a:schemeClr val="bg1">
              <a:lumMod val="85000"/>
            </a:schemeClr>
          </a:solidFill>
        </p:spPr>
        <p:txBody>
          <a:bodyPr wrap="square" rtlCol="0">
            <a:spAutoFit/>
          </a:bodyPr>
          <a:lstStyle/>
          <a:p>
            <a:pPr algn="ctr"/>
            <a:r>
              <a:rPr lang="zh-TW" altLang="en-US" sz="3000" b="1">
                <a:solidFill>
                  <a:prstClr val="black"/>
                </a:solidFill>
                <a:latin typeface="微軟正黑體" panose="020B0604030504040204" pitchFamily="34" charset="-120"/>
                <a:ea typeface="微軟正黑體" panose="020B0604030504040204" pitchFamily="34" charset="-120"/>
              </a:rPr>
              <a:t>底價訂定稽核缺失案例</a:t>
            </a:r>
            <a:r>
              <a:rPr lang="zh-TW" altLang="en-US" sz="3000" b="1">
                <a:solidFill>
                  <a:srgbClr val="C00000"/>
                </a:solidFill>
                <a:latin typeface="微軟正黑體" panose="020B0604030504040204" pitchFamily="34" charset="-120"/>
                <a:ea typeface="微軟正黑體" panose="020B0604030504040204" pitchFamily="34" charset="-120"/>
              </a:rPr>
              <a:t>案例一</a:t>
            </a:r>
          </a:p>
        </p:txBody>
      </p:sp>
      <p:sp>
        <p:nvSpPr>
          <p:cNvPr id="8" name="Rectangle 3"/>
          <p:cNvSpPr txBox="1">
            <a:spLocks noChangeArrowheads="1"/>
          </p:cNvSpPr>
          <p:nvPr/>
        </p:nvSpPr>
        <p:spPr bwMode="auto">
          <a:xfrm>
            <a:off x="476126" y="1124745"/>
            <a:ext cx="8488362" cy="4104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umimoji="1">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a:lstStyle>
          <a:p>
            <a:pPr marL="0" lvl="2" indent="0" algn="just" eaLnBrk="1" hangingPunct="1">
              <a:spcBef>
                <a:spcPct val="0"/>
              </a:spcBef>
              <a:buClr>
                <a:srgbClr val="C00000"/>
              </a:buClr>
              <a:buFont typeface="Wingdings" panose="05000000000000000000" pitchFamily="2" charset="2"/>
              <a:buNone/>
              <a:defRPr/>
            </a:pPr>
            <a:r>
              <a:rPr lang="zh-TW" altLang="en-US" sz="2800" b="1" kern="0">
                <a:solidFill>
                  <a:srgbClr val="0000FF"/>
                </a:solidFill>
                <a:latin typeface="微軟正黑體" panose="020B0604030504040204" pitchFamily="34" charset="-120"/>
              </a:rPr>
              <a:t>承辦單位簽陳訂定底價，</a:t>
            </a:r>
            <a:r>
              <a:rPr lang="zh-TW" altLang="en-US" sz="2800" b="1" u="dbl" kern="0">
                <a:solidFill>
                  <a:srgbClr val="3333CC"/>
                </a:solidFill>
                <a:uFill>
                  <a:solidFill>
                    <a:srgbClr val="FF0000"/>
                  </a:solidFill>
                </a:uFill>
                <a:latin typeface="微軟正黑體" panose="020B0604030504040204" pitchFamily="34" charset="-120"/>
              </a:rPr>
              <a:t>僅檢附權重調整文字說明</a:t>
            </a:r>
            <a:r>
              <a:rPr lang="zh-TW" altLang="en-US" sz="2800" b="1" kern="0">
                <a:solidFill>
                  <a:srgbClr val="0000FF"/>
                </a:solidFill>
                <a:latin typeface="微軟正黑體" panose="020B0604030504040204" pitchFamily="34" charset="-120"/>
              </a:rPr>
              <a:t>，</a:t>
            </a:r>
            <a:r>
              <a:rPr lang="zh-TW" altLang="en-US" sz="2800" b="1" u="dbl" kern="0">
                <a:solidFill>
                  <a:srgbClr val="3333CC"/>
                </a:solidFill>
                <a:uFill>
                  <a:solidFill>
                    <a:srgbClr val="FF0000"/>
                  </a:solidFill>
                </a:uFill>
                <a:latin typeface="微軟正黑體" panose="020B0604030504040204" pitchFamily="34" charset="-120"/>
              </a:rPr>
              <a:t>過於簡單</a:t>
            </a:r>
            <a:r>
              <a:rPr lang="zh-TW" altLang="en-US" sz="2800" b="1" kern="0">
                <a:solidFill>
                  <a:srgbClr val="0000FF"/>
                </a:solidFill>
                <a:latin typeface="微軟正黑體" panose="020B0604030504040204" pitchFamily="34" charset="-120"/>
              </a:rPr>
              <a:t>（例如：包括圖說強度 </a:t>
            </a:r>
            <a:r>
              <a:rPr lang="en-US" altLang="zh-TW" sz="2800" b="1" kern="0">
                <a:solidFill>
                  <a:srgbClr val="0000FF"/>
                </a:solidFill>
                <a:latin typeface="微軟正黑體" panose="020B0604030504040204" pitchFamily="34" charset="-120"/>
              </a:rPr>
              <a:t>10</a:t>
            </a:r>
            <a:r>
              <a:rPr lang="zh-TW" altLang="en-US" sz="2800" b="1" kern="0">
                <a:solidFill>
                  <a:srgbClr val="0000FF"/>
                </a:solidFill>
                <a:latin typeface="微軟正黑體" panose="020B0604030504040204" pitchFamily="34" charset="-120"/>
              </a:rPr>
              <a:t>％、規範強度 </a:t>
            </a:r>
            <a:r>
              <a:rPr lang="en-US" altLang="zh-TW" sz="2800" b="1" kern="0">
                <a:solidFill>
                  <a:srgbClr val="0000FF"/>
                </a:solidFill>
                <a:latin typeface="微軟正黑體" panose="020B0604030504040204" pitchFamily="34" charset="-120"/>
              </a:rPr>
              <a:t>10</a:t>
            </a:r>
            <a:r>
              <a:rPr lang="zh-TW" altLang="en-US" sz="2800" b="1" kern="0">
                <a:solidFill>
                  <a:srgbClr val="0000FF"/>
                </a:solidFill>
                <a:latin typeface="微軟正黑體" panose="020B0604030504040204" pitchFamily="34" charset="-120"/>
              </a:rPr>
              <a:t>％、契約標準性 </a:t>
            </a:r>
            <a:r>
              <a:rPr lang="en-US" altLang="zh-TW" sz="2800" b="1" kern="0">
                <a:solidFill>
                  <a:srgbClr val="0000FF"/>
                </a:solidFill>
                <a:latin typeface="微軟正黑體" panose="020B0604030504040204" pitchFamily="34" charset="-120"/>
              </a:rPr>
              <a:t>10</a:t>
            </a:r>
            <a:r>
              <a:rPr lang="zh-TW" altLang="en-US" sz="2800" b="1" kern="0">
                <a:solidFill>
                  <a:srgbClr val="0000FF"/>
                </a:solidFill>
                <a:latin typeface="微軟正黑體" panose="020B0604030504040204" pitchFamily="34" charset="-120"/>
              </a:rPr>
              <a:t>％、成本分析 </a:t>
            </a:r>
            <a:r>
              <a:rPr lang="en-US" altLang="zh-TW" sz="2800" b="1" kern="0">
                <a:solidFill>
                  <a:srgbClr val="0000FF"/>
                </a:solidFill>
                <a:latin typeface="微軟正黑體" panose="020B0604030504040204" pitchFamily="34" charset="-120"/>
              </a:rPr>
              <a:t>20</a:t>
            </a:r>
            <a:r>
              <a:rPr lang="zh-TW" altLang="en-US" sz="2800" b="1" kern="0">
                <a:solidFill>
                  <a:srgbClr val="0000FF"/>
                </a:solidFill>
                <a:latin typeface="微軟正黑體" panose="020B0604030504040204" pitchFamily="34" charset="-120"/>
              </a:rPr>
              <a:t>％、市場行情 </a:t>
            </a:r>
            <a:r>
              <a:rPr lang="en-US" altLang="zh-TW" sz="2800" b="1" kern="0">
                <a:solidFill>
                  <a:srgbClr val="0000FF"/>
                </a:solidFill>
                <a:latin typeface="微軟正黑體" panose="020B0604030504040204" pitchFamily="34" charset="-120"/>
              </a:rPr>
              <a:t>30</a:t>
            </a:r>
            <a:r>
              <a:rPr lang="zh-TW" altLang="en-US" sz="2800" b="1" kern="0">
                <a:solidFill>
                  <a:srgbClr val="0000FF"/>
                </a:solidFill>
                <a:latin typeface="微軟正黑體" panose="020B0604030504040204" pitchFamily="34" charset="-120"/>
              </a:rPr>
              <a:t>％及決標情形 </a:t>
            </a:r>
            <a:r>
              <a:rPr lang="en-US" altLang="zh-TW" sz="2800" b="1" kern="0">
                <a:solidFill>
                  <a:srgbClr val="0000FF"/>
                </a:solidFill>
                <a:latin typeface="微軟正黑體" panose="020B0604030504040204" pitchFamily="34" charset="-120"/>
              </a:rPr>
              <a:t>20</a:t>
            </a:r>
            <a:r>
              <a:rPr lang="zh-TW" altLang="en-US" sz="2800" b="1" kern="0">
                <a:solidFill>
                  <a:srgbClr val="0000FF"/>
                </a:solidFill>
                <a:latin typeface="微軟正黑體" panose="020B0604030504040204" pitchFamily="34" charset="-120"/>
              </a:rPr>
              <a:t>％等項之權重調整係數皆為 </a:t>
            </a:r>
            <a:r>
              <a:rPr lang="en-US" altLang="zh-TW" sz="2800" b="1" kern="0">
                <a:solidFill>
                  <a:srgbClr val="0000FF"/>
                </a:solidFill>
                <a:latin typeface="微軟正黑體" panose="020B0604030504040204" pitchFamily="34" charset="-120"/>
              </a:rPr>
              <a:t>1</a:t>
            </a:r>
            <a:r>
              <a:rPr lang="zh-TW" altLang="en-US" sz="2800" b="1" kern="0">
                <a:solidFill>
                  <a:srgbClr val="0000FF"/>
                </a:solidFill>
                <a:latin typeface="微軟正黑體" panose="020B0604030504040204" pitchFamily="34" charset="-120"/>
              </a:rPr>
              <a:t>，未有分析數據），致底價預估金額與預算金額相同，未依本法第 </a:t>
            </a:r>
            <a:r>
              <a:rPr lang="en-US" altLang="zh-TW" sz="2800" b="1" kern="0">
                <a:solidFill>
                  <a:srgbClr val="0000FF"/>
                </a:solidFill>
                <a:latin typeface="微軟正黑體" panose="020B0604030504040204" pitchFamily="34" charset="-120"/>
              </a:rPr>
              <a:t>46 </a:t>
            </a:r>
            <a:r>
              <a:rPr lang="zh-TW" altLang="en-US" sz="2800" b="1" kern="0">
                <a:solidFill>
                  <a:srgbClr val="0000FF"/>
                </a:solidFill>
                <a:latin typeface="微軟正黑體" panose="020B0604030504040204" pitchFamily="34" charset="-120"/>
              </a:rPr>
              <a:t>條第 </a:t>
            </a:r>
            <a:r>
              <a:rPr lang="en-US" altLang="zh-TW" sz="2800" b="1" kern="0">
                <a:solidFill>
                  <a:srgbClr val="0000FF"/>
                </a:solidFill>
                <a:latin typeface="微軟正黑體" panose="020B0604030504040204" pitchFamily="34" charset="-120"/>
              </a:rPr>
              <a:t>1 </a:t>
            </a:r>
            <a:r>
              <a:rPr lang="zh-TW" altLang="en-US" sz="2800" b="1" kern="0">
                <a:solidFill>
                  <a:srgbClr val="0000FF"/>
                </a:solidFill>
                <a:latin typeface="微軟正黑體" panose="020B0604030504040204" pitchFamily="34" charset="-120"/>
              </a:rPr>
              <a:t>項規定編列及依本法施行細則第 </a:t>
            </a:r>
            <a:r>
              <a:rPr lang="en-US" altLang="zh-TW" sz="2800" b="1" kern="0">
                <a:solidFill>
                  <a:srgbClr val="0000FF"/>
                </a:solidFill>
                <a:latin typeface="微軟正黑體" panose="020B0604030504040204" pitchFamily="34" charset="-120"/>
              </a:rPr>
              <a:t>53 </a:t>
            </a:r>
            <a:r>
              <a:rPr lang="zh-TW" altLang="en-US" sz="2800" b="1" kern="0">
                <a:solidFill>
                  <a:srgbClr val="0000FF"/>
                </a:solidFill>
                <a:latin typeface="微軟正黑體" panose="020B0604030504040204" pitchFamily="34" charset="-120"/>
              </a:rPr>
              <a:t>條規定提出分析資料（例如工程會</a:t>
            </a:r>
            <a:r>
              <a:rPr lang="zh-TW" altLang="en-US" sz="2800" b="1" u="dbl" kern="0">
                <a:solidFill>
                  <a:srgbClr val="3333CC"/>
                </a:solidFill>
                <a:uFill>
                  <a:solidFill>
                    <a:srgbClr val="FF0000"/>
                  </a:solidFill>
                </a:uFill>
                <a:latin typeface="微軟正黑體" panose="020B0604030504040204" pitchFamily="34" charset="-120"/>
              </a:rPr>
              <a:t>工程價格資料庫</a:t>
            </a:r>
            <a:r>
              <a:rPr lang="zh-TW" altLang="en-US" sz="2800" b="1" kern="0">
                <a:solidFill>
                  <a:srgbClr val="0000FF"/>
                </a:solidFill>
                <a:latin typeface="微軟正黑體" panose="020B0604030504040204" pitchFamily="34" charset="-120"/>
              </a:rPr>
              <a:t>、行政院</a:t>
            </a:r>
            <a:r>
              <a:rPr lang="zh-TW" altLang="en-US" sz="2800" b="1" u="dbl" kern="0">
                <a:solidFill>
                  <a:srgbClr val="3333CC"/>
                </a:solidFill>
                <a:uFill>
                  <a:solidFill>
                    <a:srgbClr val="FF0000"/>
                  </a:solidFill>
                </a:uFill>
                <a:latin typeface="微軟正黑體" panose="020B0604030504040204" pitchFamily="34" charset="-120"/>
              </a:rPr>
              <a:t>主計總處營造工程物價指數</a:t>
            </a:r>
            <a:r>
              <a:rPr lang="zh-TW" altLang="en-US" sz="2800" b="1" kern="0">
                <a:solidFill>
                  <a:srgbClr val="0000FF"/>
                </a:solidFill>
                <a:latin typeface="微軟正黑體" panose="020B0604030504040204" pitchFamily="34" charset="-120"/>
              </a:rPr>
              <a:t>、</a:t>
            </a:r>
            <a:r>
              <a:rPr lang="zh-TW" altLang="en-US" sz="2800" b="1" u="dbl" kern="0">
                <a:solidFill>
                  <a:srgbClr val="3333CC"/>
                </a:solidFill>
                <a:uFill>
                  <a:solidFill>
                    <a:srgbClr val="FF0000"/>
                  </a:solidFill>
                </a:uFill>
                <a:latin typeface="微軟正黑體" panose="020B0604030504040204" pitchFamily="34" charset="-120"/>
              </a:rPr>
              <a:t>大宗材料或主要設備市場行情</a:t>
            </a:r>
            <a:r>
              <a:rPr lang="zh-TW" altLang="en-US" sz="2800" b="1" kern="0">
                <a:solidFill>
                  <a:srgbClr val="0000FF"/>
                </a:solidFill>
                <a:latin typeface="微軟正黑體" panose="020B0604030504040204" pitchFamily="34" charset="-120"/>
              </a:rPr>
              <a:t>、政府機關辦理</a:t>
            </a:r>
            <a:r>
              <a:rPr lang="zh-TW" altLang="en-US" sz="2800" b="1" u="dbl" kern="0">
                <a:solidFill>
                  <a:srgbClr val="3333CC"/>
                </a:solidFill>
                <a:uFill>
                  <a:solidFill>
                    <a:srgbClr val="FF0000"/>
                  </a:solidFill>
                </a:uFill>
                <a:latin typeface="微軟正黑體" panose="020B0604030504040204" pitchFamily="34" charset="-120"/>
              </a:rPr>
              <a:t>類案之決標資料</a:t>
            </a:r>
            <a:r>
              <a:rPr lang="zh-TW" altLang="en-US" sz="2800" b="1" kern="0">
                <a:solidFill>
                  <a:srgbClr val="0000FF"/>
                </a:solidFill>
                <a:latin typeface="微軟正黑體" panose="020B0604030504040204" pitchFamily="34" charset="-120"/>
              </a:rPr>
              <a:t>等）。 </a:t>
            </a:r>
            <a:endParaRPr lang="en-US" altLang="zh-TW" sz="2800" b="1" kern="0">
              <a:solidFill>
                <a:srgbClr val="0000FF"/>
              </a:solidFill>
              <a:latin typeface="微軟正黑體" panose="020B0604030504040204" pitchFamily="34" charset="-120"/>
            </a:endParaRPr>
          </a:p>
        </p:txBody>
      </p:sp>
    </p:spTree>
    <p:extLst>
      <p:ext uri="{BB962C8B-B14F-4D97-AF65-F5344CB8AC3E}">
        <p14:creationId xmlns:p14="http://schemas.microsoft.com/office/powerpoint/2010/main" val="38971309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E5586EF9-1498-4498-BE06-71DC6C48E128}" type="slidenum">
              <a:rPr lang="en-US" altLang="zh-TW" sz="1400" smtClean="0">
                <a:solidFill>
                  <a:srgbClr val="AD1F1F"/>
                </a:solidFill>
                <a:latin typeface="Times New Roman" panose="02020603050405020304" pitchFamily="18" charset="0"/>
              </a:rPr>
              <a:pPr>
                <a:spcBef>
                  <a:spcPct val="0"/>
                </a:spcBef>
                <a:buClrTx/>
                <a:buSzTx/>
                <a:buFontTx/>
                <a:buNone/>
                <a:defRPr/>
              </a:pPr>
              <a:t>94</a:t>
            </a:fld>
            <a:endParaRPr lang="en-US" altLang="zh-TW" sz="1400">
              <a:solidFill>
                <a:srgbClr val="AD1F1F"/>
              </a:solidFill>
              <a:latin typeface="Times New Roman" panose="02020603050405020304" pitchFamily="18" charset="0"/>
            </a:endParaRPr>
          </a:p>
        </p:txBody>
      </p:sp>
      <p:sp>
        <p:nvSpPr>
          <p:cNvPr id="7" name="文字方塊 6"/>
          <p:cNvSpPr txBox="1"/>
          <p:nvPr/>
        </p:nvSpPr>
        <p:spPr>
          <a:xfrm>
            <a:off x="611560" y="260648"/>
            <a:ext cx="576064" cy="6093976"/>
          </a:xfrm>
          <a:prstGeom prst="rect">
            <a:avLst/>
          </a:prstGeom>
          <a:solidFill>
            <a:schemeClr val="bg1">
              <a:lumMod val="85000"/>
            </a:schemeClr>
          </a:solidFill>
        </p:spPr>
        <p:txBody>
          <a:bodyPr wrap="square" rtlCol="0">
            <a:spAutoFit/>
          </a:bodyPr>
          <a:lstStyle/>
          <a:p>
            <a:pPr algn="ctr"/>
            <a:r>
              <a:rPr lang="zh-TW" altLang="en-US" sz="3000" b="1">
                <a:solidFill>
                  <a:prstClr val="black"/>
                </a:solidFill>
                <a:latin typeface="微軟正黑體" panose="020B0604030504040204" pitchFamily="34" charset="-120"/>
                <a:ea typeface="微軟正黑體" panose="020B0604030504040204" pitchFamily="34" charset="-120"/>
              </a:rPr>
              <a:t>底價訂定稽核缺失案例</a:t>
            </a:r>
            <a:r>
              <a:rPr lang="zh-TW" altLang="en-US" sz="3000" b="1">
                <a:solidFill>
                  <a:srgbClr val="C00000"/>
                </a:solidFill>
                <a:latin typeface="微軟正黑體" panose="020B0604030504040204" pitchFamily="34" charset="-120"/>
                <a:ea typeface="微軟正黑體" panose="020B0604030504040204" pitchFamily="34" charset="-120"/>
              </a:rPr>
              <a:t>案例一</a:t>
            </a:r>
          </a:p>
        </p:txBody>
      </p:sp>
      <p:pic>
        <p:nvPicPr>
          <p:cNvPr id="2" name="圖片 1"/>
          <p:cNvPicPr>
            <a:picLocks noChangeAspect="1"/>
          </p:cNvPicPr>
          <p:nvPr/>
        </p:nvPicPr>
        <p:blipFill>
          <a:blip r:embed="rId4"/>
          <a:stretch>
            <a:fillRect/>
          </a:stretch>
        </p:blipFill>
        <p:spPr>
          <a:xfrm>
            <a:off x="1835696" y="116632"/>
            <a:ext cx="6120680" cy="6697266"/>
          </a:xfrm>
          <a:prstGeom prst="rect">
            <a:avLst/>
          </a:prstGeom>
          <a:ln>
            <a:solidFill>
              <a:srgbClr val="800000"/>
            </a:solidFill>
          </a:ln>
        </p:spPr>
      </p:pic>
      <p:sp>
        <p:nvSpPr>
          <p:cNvPr id="3" name="矩形 2"/>
          <p:cNvSpPr/>
          <p:nvPr/>
        </p:nvSpPr>
        <p:spPr>
          <a:xfrm>
            <a:off x="2483768" y="188640"/>
            <a:ext cx="2016224" cy="3816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4" name="矩形 3"/>
          <p:cNvSpPr/>
          <p:nvPr/>
        </p:nvSpPr>
        <p:spPr>
          <a:xfrm>
            <a:off x="3275856" y="764704"/>
            <a:ext cx="4248472" cy="3600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
        <p:nvSpPr>
          <p:cNvPr id="6" name="矩形 5"/>
          <p:cNvSpPr/>
          <p:nvPr/>
        </p:nvSpPr>
        <p:spPr>
          <a:xfrm>
            <a:off x="3635896" y="6525344"/>
            <a:ext cx="115212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38909678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2249751-A5A8-4800-A5FD-F60BF127618C}" type="slidenum">
              <a:rPr lang="en-US" altLang="zh-TW" sz="1400" smtClean="0">
                <a:solidFill>
                  <a:srgbClr val="AD1F1F"/>
                </a:solidFill>
                <a:latin typeface="Times New Roman" panose="02020603050405020304" pitchFamily="18" charset="0"/>
              </a:rPr>
              <a:pPr>
                <a:spcBef>
                  <a:spcPct val="0"/>
                </a:spcBef>
                <a:buClrTx/>
                <a:buSzTx/>
                <a:buFontTx/>
                <a:buNone/>
                <a:defRPr/>
              </a:pPr>
              <a:t>95</a:t>
            </a:fld>
            <a:endParaRPr lang="en-US" altLang="zh-TW" sz="1400">
              <a:solidFill>
                <a:srgbClr val="AD1F1F"/>
              </a:solidFill>
              <a:latin typeface="Times New Roman" panose="02020603050405020304" pitchFamily="18" charset="0"/>
            </a:endParaRPr>
          </a:p>
        </p:txBody>
      </p:sp>
      <p:sp>
        <p:nvSpPr>
          <p:cNvPr id="295938" name="Rectangle 3">
            <a:extLst>
              <a:ext uri="{FF2B5EF4-FFF2-40B4-BE49-F238E27FC236}"/>
            </a:extLst>
          </p:cNvPr>
          <p:cNvSpPr>
            <a:spLocks noGrp="1" noChangeArrowheads="1"/>
          </p:cNvSpPr>
          <p:nvPr>
            <p:ph type="body" idx="4294967295"/>
          </p:nvPr>
        </p:nvSpPr>
        <p:spPr>
          <a:xfrm>
            <a:off x="251520" y="1088515"/>
            <a:ext cx="8641655" cy="5040785"/>
          </a:xfrm>
        </p:spPr>
        <p:txBody>
          <a:bodyPr/>
          <a:lstStyle/>
          <a:p>
            <a:pPr algn="just" eaLnBrk="1" hangingPunct="1">
              <a:buClr>
                <a:srgbClr val="000099"/>
              </a:buClr>
              <a:buFont typeface="Wingdings" panose="05000000000000000000" pitchFamily="2" charset="2"/>
              <a:buChar char="l"/>
              <a:defRPr/>
            </a:pPr>
            <a:r>
              <a:rPr lang="en-US" altLang="zh-TW" sz="2800" b="1" smtClean="0">
                <a:solidFill>
                  <a:srgbClr val="0000FF"/>
                </a:solidFill>
                <a:latin typeface="+mj-ea"/>
                <a:ea typeface="+mj-ea"/>
              </a:rPr>
              <a:t>110.10.04</a:t>
            </a:r>
            <a:r>
              <a:rPr lang="zh-TW" altLang="en-US" sz="2800" b="1" smtClean="0">
                <a:solidFill>
                  <a:srgbClr val="0000FF"/>
                </a:solidFill>
                <a:latin typeface="+mj-ea"/>
                <a:ea typeface="+mj-ea"/>
              </a:rPr>
              <a:t>工程</a:t>
            </a:r>
            <a:r>
              <a:rPr lang="zh-TW" altLang="en-US" sz="2800" b="1">
                <a:solidFill>
                  <a:srgbClr val="0000FF"/>
                </a:solidFill>
                <a:latin typeface="+mj-ea"/>
                <a:ea typeface="+mj-ea"/>
              </a:rPr>
              <a:t>企字</a:t>
            </a:r>
            <a:r>
              <a:rPr lang="zh-TW" altLang="en-US" sz="2800" b="1" smtClean="0">
                <a:solidFill>
                  <a:srgbClr val="0000FF"/>
                </a:solidFill>
                <a:latin typeface="+mj-ea"/>
                <a:ea typeface="+mj-ea"/>
              </a:rPr>
              <a:t>第</a:t>
            </a:r>
            <a:r>
              <a:rPr lang="en-US" altLang="zh-TW" sz="2800" b="1">
                <a:solidFill>
                  <a:srgbClr val="0000FF"/>
                </a:solidFill>
                <a:latin typeface="+mj-ea"/>
                <a:ea typeface="+mj-ea"/>
              </a:rPr>
              <a:t>1100017637</a:t>
            </a:r>
            <a:r>
              <a:rPr lang="zh-TW" altLang="en-US" sz="2800" b="1" smtClean="0">
                <a:solidFill>
                  <a:srgbClr val="0000FF"/>
                </a:solidFill>
                <a:latin typeface="+mj-ea"/>
                <a:ea typeface="+mj-ea"/>
              </a:rPr>
              <a:t>號函</a:t>
            </a:r>
            <a:endParaRPr lang="zh-TW" altLang="en-US" sz="2800" b="1" dirty="0">
              <a:solidFill>
                <a:srgbClr val="0000FF"/>
              </a:solidFill>
              <a:latin typeface="+mj-ea"/>
              <a:ea typeface="+mj-ea"/>
            </a:endParaRPr>
          </a:p>
          <a:p>
            <a:pPr marL="357188" indent="-357188" algn="just">
              <a:buClr>
                <a:srgbClr val="660033"/>
              </a:buClr>
              <a:buNone/>
              <a:defRPr/>
            </a:pPr>
            <a:r>
              <a:rPr lang="zh-TW" altLang="en-US" sz="2800" b="1">
                <a:solidFill>
                  <a:srgbClr val="000099"/>
                </a:solidFill>
                <a:latin typeface="+mj-ea"/>
                <a:ea typeface="+mj-ea"/>
              </a:rPr>
              <a:t>一</a:t>
            </a:r>
            <a:r>
              <a:rPr lang="zh-TW" altLang="en-US" sz="2800" b="1" smtClean="0">
                <a:solidFill>
                  <a:srgbClr val="000099"/>
                </a:solidFill>
                <a:latin typeface="+mj-ea"/>
                <a:ea typeface="+mj-ea"/>
              </a:rPr>
              <a:t>、</a:t>
            </a:r>
            <a:r>
              <a:rPr lang="en-US" altLang="zh-TW" sz="2800" b="1" smtClean="0">
                <a:solidFill>
                  <a:srgbClr val="000099"/>
                </a:solidFill>
                <a:latin typeface="+mj-ea"/>
                <a:ea typeface="+mj-ea"/>
              </a:rPr>
              <a:t>90</a:t>
            </a:r>
            <a:r>
              <a:rPr lang="zh-TW" altLang="en-US" sz="2800" b="1">
                <a:solidFill>
                  <a:srgbClr val="000099"/>
                </a:solidFill>
                <a:latin typeface="+mj-ea"/>
                <a:ea typeface="+mj-ea"/>
              </a:rPr>
              <a:t>年</a:t>
            </a:r>
            <a:r>
              <a:rPr lang="en-US" altLang="zh-TW" sz="2800" b="1">
                <a:solidFill>
                  <a:srgbClr val="000099"/>
                </a:solidFill>
                <a:latin typeface="+mj-ea"/>
                <a:ea typeface="+mj-ea"/>
              </a:rPr>
              <a:t>7</a:t>
            </a:r>
            <a:r>
              <a:rPr lang="zh-TW" altLang="en-US" sz="2800" b="1">
                <a:solidFill>
                  <a:srgbClr val="000099"/>
                </a:solidFill>
                <a:latin typeface="+mj-ea"/>
                <a:ea typeface="+mj-ea"/>
              </a:rPr>
              <a:t>月</a:t>
            </a:r>
            <a:r>
              <a:rPr lang="en-US" altLang="zh-TW" sz="2800" b="1">
                <a:solidFill>
                  <a:srgbClr val="000099"/>
                </a:solidFill>
                <a:latin typeface="+mj-ea"/>
                <a:ea typeface="+mj-ea"/>
              </a:rPr>
              <a:t>13</a:t>
            </a:r>
            <a:r>
              <a:rPr lang="zh-TW" altLang="en-US" sz="2800" b="1">
                <a:solidFill>
                  <a:srgbClr val="000099"/>
                </a:solidFill>
                <a:latin typeface="+mj-ea"/>
                <a:ea typeface="+mj-ea"/>
              </a:rPr>
              <a:t>日修正中央機關未達公告金額採購招標辦法</a:t>
            </a:r>
            <a:r>
              <a:rPr lang="en-US" altLang="zh-TW" sz="2800" b="1">
                <a:solidFill>
                  <a:srgbClr val="000099"/>
                </a:solidFill>
                <a:latin typeface="+mj-ea"/>
                <a:ea typeface="+mj-ea"/>
              </a:rPr>
              <a:t>(</a:t>
            </a:r>
            <a:r>
              <a:rPr lang="zh-TW" altLang="en-US" sz="2800" b="1">
                <a:solidFill>
                  <a:srgbClr val="000099"/>
                </a:solidFill>
                <a:latin typeface="+mj-ea"/>
                <a:ea typeface="+mj-ea"/>
              </a:rPr>
              <a:t>下稱招標辦法</a:t>
            </a:r>
            <a:r>
              <a:rPr lang="en-US" altLang="zh-TW" sz="2800" b="1">
                <a:solidFill>
                  <a:srgbClr val="000099"/>
                </a:solidFill>
                <a:latin typeface="+mj-ea"/>
                <a:ea typeface="+mj-ea"/>
              </a:rPr>
              <a:t>)</a:t>
            </a:r>
            <a:r>
              <a:rPr lang="zh-TW" altLang="en-US" sz="2800" b="1">
                <a:solidFill>
                  <a:srgbClr val="000099"/>
                </a:solidFill>
                <a:latin typeface="+mj-ea"/>
                <a:ea typeface="+mj-ea"/>
              </a:rPr>
              <a:t>，其總說明載明：</a:t>
            </a:r>
            <a:r>
              <a:rPr lang="zh-TW" altLang="en-US" sz="2800" b="1" u="sng">
                <a:solidFill>
                  <a:srgbClr val="000099"/>
                </a:solidFill>
                <a:latin typeface="+mj-ea"/>
                <a:ea typeface="+mj-ea"/>
              </a:rPr>
              <a:t>機關實務作業常有省略擇符合需要者之程序，而逕於公告或招標文件中訂明開標時間、地點，當場辦理審標、決標，以提高採購效率</a:t>
            </a:r>
            <a:r>
              <a:rPr lang="zh-TW" altLang="en-US" sz="2800" b="1">
                <a:solidFill>
                  <a:srgbClr val="000099"/>
                </a:solidFill>
                <a:latin typeface="+mj-ea"/>
                <a:ea typeface="+mj-ea"/>
              </a:rPr>
              <a:t>，爰於招標辦法第</a:t>
            </a:r>
            <a:r>
              <a:rPr lang="en-US" altLang="zh-TW" sz="2800" b="1">
                <a:solidFill>
                  <a:srgbClr val="000099"/>
                </a:solidFill>
                <a:latin typeface="+mj-ea"/>
                <a:ea typeface="+mj-ea"/>
              </a:rPr>
              <a:t>2</a:t>
            </a:r>
            <a:r>
              <a:rPr lang="zh-TW" altLang="en-US" sz="2800" b="1" smtClean="0">
                <a:solidFill>
                  <a:srgbClr val="000099"/>
                </a:solidFill>
                <a:latin typeface="+mj-ea"/>
                <a:ea typeface="+mj-ea"/>
              </a:rPr>
              <a:t>條第</a:t>
            </a:r>
            <a:r>
              <a:rPr lang="en-US" altLang="zh-TW" sz="2800" b="1">
                <a:solidFill>
                  <a:srgbClr val="000099"/>
                </a:solidFill>
                <a:latin typeface="+mj-ea"/>
                <a:ea typeface="+mj-ea"/>
              </a:rPr>
              <a:t>3</a:t>
            </a:r>
            <a:r>
              <a:rPr lang="zh-TW" altLang="en-US" sz="2800" b="1" smtClean="0">
                <a:solidFill>
                  <a:srgbClr val="000099"/>
                </a:solidFill>
                <a:latin typeface="+mj-ea"/>
                <a:ea typeface="+mj-ea"/>
              </a:rPr>
              <a:t>項增訂</a:t>
            </a:r>
            <a:r>
              <a:rPr lang="zh-TW" altLang="en-US" sz="2800" b="1">
                <a:solidFill>
                  <a:srgbClr val="000099"/>
                </a:solidFill>
                <a:latin typeface="+mj-ea"/>
                <a:ea typeface="+mj-ea"/>
              </a:rPr>
              <a:t>機關</a:t>
            </a:r>
            <a:r>
              <a:rPr lang="zh-TW" altLang="en-US" sz="2800" b="1" u="sng">
                <a:solidFill>
                  <a:srgbClr val="006600"/>
                </a:solidFill>
                <a:latin typeface="+mj-ea"/>
                <a:ea typeface="+mj-ea"/>
              </a:rPr>
              <a:t>得逕於公告中訂明開標時間地點，當場辦理審查及決標</a:t>
            </a:r>
            <a:r>
              <a:rPr lang="zh-TW" altLang="en-US" sz="2800" b="1">
                <a:solidFill>
                  <a:srgbClr val="000099"/>
                </a:solidFill>
                <a:latin typeface="+mj-ea"/>
                <a:ea typeface="+mj-ea"/>
              </a:rPr>
              <a:t>，以簡化程序。合先敘明</a:t>
            </a:r>
            <a:r>
              <a:rPr lang="zh-TW" altLang="en-US" sz="2800" b="1" smtClean="0">
                <a:solidFill>
                  <a:srgbClr val="000099"/>
                </a:solidFill>
                <a:latin typeface="+mj-ea"/>
                <a:ea typeface="+mj-ea"/>
              </a:rPr>
              <a:t>。</a:t>
            </a:r>
            <a:endParaRPr lang="en-US" altLang="zh-TW" sz="2800" b="1" smtClean="0">
              <a:solidFill>
                <a:srgbClr val="000099"/>
              </a:solidFill>
              <a:latin typeface="+mj-ea"/>
              <a:ea typeface="+mj-ea"/>
            </a:endParaRPr>
          </a:p>
          <a:p>
            <a:pPr marL="357188" indent="-357188" algn="just">
              <a:buClr>
                <a:srgbClr val="660033"/>
              </a:buClr>
              <a:buNone/>
              <a:defRPr/>
            </a:pPr>
            <a:endParaRPr lang="en-US" altLang="zh-TW" sz="2800" b="1">
              <a:solidFill>
                <a:srgbClr val="000099"/>
              </a:solidFill>
              <a:latin typeface="+mj-ea"/>
              <a:ea typeface="+mj-ea"/>
            </a:endParaRPr>
          </a:p>
          <a:p>
            <a:pPr marL="1073150" indent="-1073150" algn="just">
              <a:buClr>
                <a:srgbClr val="660033"/>
              </a:buClr>
              <a:buNone/>
              <a:defRPr/>
            </a:pPr>
            <a:r>
              <a:rPr lang="zh-TW" altLang="en-US" sz="2800" b="1">
                <a:solidFill>
                  <a:srgbClr val="C00000"/>
                </a:solidFill>
                <a:latin typeface="+mj-ea"/>
                <a:ea typeface="+mj-ea"/>
              </a:rPr>
              <a:t>備註</a:t>
            </a:r>
            <a:r>
              <a:rPr lang="zh-TW" altLang="en-US" sz="2800" b="1" smtClean="0">
                <a:solidFill>
                  <a:srgbClr val="C00000"/>
                </a:solidFill>
                <a:latin typeface="+mj-ea"/>
                <a:ea typeface="+mj-ea"/>
              </a:rPr>
              <a:t>：</a:t>
            </a:r>
            <a:r>
              <a:rPr lang="en-US" altLang="zh-TW" sz="2800" b="1" smtClean="0">
                <a:solidFill>
                  <a:srgbClr val="000099"/>
                </a:solidFill>
                <a:latin typeface="+mj-ea"/>
                <a:ea typeface="+mj-ea"/>
              </a:rPr>
              <a:t>114</a:t>
            </a:r>
            <a:r>
              <a:rPr lang="zh-TW" altLang="en-US" sz="2800" b="1">
                <a:solidFill>
                  <a:srgbClr val="000099"/>
                </a:solidFill>
                <a:latin typeface="+mj-ea"/>
                <a:ea typeface="+mj-ea"/>
              </a:rPr>
              <a:t>年</a:t>
            </a:r>
            <a:r>
              <a:rPr lang="en-US" altLang="zh-TW" sz="2800" b="1">
                <a:solidFill>
                  <a:srgbClr val="000099"/>
                </a:solidFill>
                <a:latin typeface="+mj-ea"/>
                <a:ea typeface="+mj-ea"/>
              </a:rPr>
              <a:t>1</a:t>
            </a:r>
            <a:r>
              <a:rPr lang="zh-TW" altLang="en-US" sz="2800" b="1">
                <a:solidFill>
                  <a:srgbClr val="000099"/>
                </a:solidFill>
                <a:latin typeface="+mj-ea"/>
                <a:ea typeface="+mj-ea"/>
              </a:rPr>
              <a:t>月</a:t>
            </a:r>
            <a:r>
              <a:rPr lang="en-US" altLang="zh-TW" sz="2800" b="1">
                <a:solidFill>
                  <a:srgbClr val="000099"/>
                </a:solidFill>
                <a:latin typeface="+mj-ea"/>
                <a:ea typeface="+mj-ea"/>
              </a:rPr>
              <a:t>16</a:t>
            </a:r>
            <a:r>
              <a:rPr lang="zh-TW" altLang="en-US" sz="2800" b="1">
                <a:solidFill>
                  <a:srgbClr val="000099"/>
                </a:solidFill>
                <a:latin typeface="+mj-ea"/>
                <a:ea typeface="+mj-ea"/>
              </a:rPr>
              <a:t>日工程企字第</a:t>
            </a:r>
            <a:r>
              <a:rPr lang="en-US" altLang="zh-TW" sz="2800" b="1">
                <a:solidFill>
                  <a:srgbClr val="000099"/>
                </a:solidFill>
                <a:latin typeface="+mj-ea"/>
                <a:ea typeface="+mj-ea"/>
              </a:rPr>
              <a:t>1140100020</a:t>
            </a:r>
            <a:r>
              <a:rPr lang="zh-TW" altLang="en-US" sz="2800" b="1">
                <a:solidFill>
                  <a:srgbClr val="000099"/>
                </a:solidFill>
                <a:latin typeface="+mj-ea"/>
                <a:ea typeface="+mj-ea"/>
              </a:rPr>
              <a:t>號函，更正並抽換本函</a:t>
            </a:r>
            <a:r>
              <a:rPr lang="zh-TW" altLang="en-US" sz="2800" b="1" smtClean="0">
                <a:solidFill>
                  <a:srgbClr val="000099"/>
                </a:solidFill>
                <a:latin typeface="+mj-ea"/>
                <a:ea typeface="+mj-ea"/>
              </a:rPr>
              <a:t>附件。</a:t>
            </a:r>
            <a:endParaRPr lang="en-US" altLang="zh-TW" sz="2800" b="1" dirty="0">
              <a:solidFill>
                <a:srgbClr val="000099"/>
              </a:solidFill>
              <a:latin typeface="+mj-ea"/>
              <a:ea typeface="+mj-ea"/>
            </a:endParaRPr>
          </a:p>
        </p:txBody>
      </p:sp>
      <p:sp>
        <p:nvSpPr>
          <p:cNvPr id="6" name="Rectangle 2">
            <a:extLst>
              <a:ext uri="{FF2B5EF4-FFF2-40B4-BE49-F238E27FC236}"/>
            </a:extLst>
          </p:cNvPr>
          <p:cNvSpPr>
            <a:spLocks noChangeArrowheads="1"/>
          </p:cNvSpPr>
          <p:nvPr/>
        </p:nvSpPr>
        <p:spPr bwMode="auto">
          <a:xfrm>
            <a:off x="395537" y="441326"/>
            <a:ext cx="8497638" cy="443770"/>
          </a:xfrm>
          <a:prstGeom prst="rect">
            <a:avLst/>
          </a:prstGeom>
          <a:noFill/>
          <a:ln w="9525">
            <a:noFill/>
            <a:miter lim="800000"/>
            <a:headEnd/>
            <a:tailEnd/>
          </a:ln>
        </p:spPr>
        <p:txBody>
          <a:bodyPr anchor="b"/>
          <a:lstStyle/>
          <a:p>
            <a:pPr>
              <a:lnSpc>
                <a:spcPct val="90000"/>
              </a:lnSpc>
              <a:defRPr/>
            </a:pPr>
            <a:r>
              <a:rPr lang="zh-TW" altLang="en-US" sz="2800" b="1" spc="-100">
                <a:solidFill>
                  <a:srgbClr val="003399"/>
                </a:solidFill>
                <a:latin typeface="微軟正黑體" panose="020B0604030504040204" pitchFamily="34" charset="-120"/>
                <a:ea typeface="微軟正黑體" panose="020B0604030504040204" pitchFamily="34" charset="-120"/>
              </a:rPr>
              <a:t>未</a:t>
            </a:r>
            <a:r>
              <a:rPr lang="zh-TW" altLang="en-US" sz="2800" b="1" spc="-100" smtClean="0">
                <a:solidFill>
                  <a:srgbClr val="003399"/>
                </a:solidFill>
                <a:latin typeface="微軟正黑體" panose="020B0604030504040204" pitchFamily="34" charset="-120"/>
                <a:ea typeface="微軟正黑體" panose="020B0604030504040204" pitchFamily="34" charset="-120"/>
              </a:rPr>
              <a:t>達公告金額案件底價</a:t>
            </a:r>
            <a:r>
              <a:rPr lang="zh-TW" altLang="en-US" sz="2800" b="1" spc="-100">
                <a:solidFill>
                  <a:srgbClr val="003399"/>
                </a:solidFill>
                <a:latin typeface="微軟正黑體" panose="020B0604030504040204" pitchFamily="34" charset="-120"/>
                <a:ea typeface="微軟正黑體" panose="020B0604030504040204" pitchFamily="34" charset="-120"/>
              </a:rPr>
              <a:t>訂定</a:t>
            </a:r>
            <a:r>
              <a:rPr lang="zh-TW" altLang="en-US" sz="2800" b="1" spc="-100" smtClean="0">
                <a:solidFill>
                  <a:srgbClr val="003399"/>
                </a:solidFill>
                <a:latin typeface="微軟正黑體" panose="020B0604030504040204" pitchFamily="34" charset="-120"/>
                <a:ea typeface="微軟正黑體" panose="020B0604030504040204" pitchFamily="34" charset="-120"/>
              </a:rPr>
              <a:t>疑義</a:t>
            </a:r>
            <a:r>
              <a:rPr lang="en-US" altLang="zh-TW" b="1" spc="-100" smtClean="0">
                <a:solidFill>
                  <a:srgbClr val="660033"/>
                </a:solidFill>
                <a:latin typeface="微軟正黑體" panose="020B0604030504040204" pitchFamily="34" charset="-120"/>
                <a:ea typeface="微軟正黑體" panose="020B0604030504040204" pitchFamily="34" charset="-120"/>
              </a:rPr>
              <a:t>(</a:t>
            </a:r>
            <a:r>
              <a:rPr lang="zh-TW" altLang="en-US" b="1" spc="-100">
                <a:solidFill>
                  <a:srgbClr val="660033"/>
                </a:solidFill>
                <a:latin typeface="微軟正黑體" panose="020B0604030504040204" pitchFamily="34" charset="-120"/>
                <a:ea typeface="微軟正黑體" panose="020B0604030504040204" pitchFamily="34" charset="-120"/>
              </a:rPr>
              <a:t>復南投縣政府</a:t>
            </a:r>
            <a:r>
              <a:rPr lang="en-US" altLang="zh-TW" b="1" spc="-100" smtClean="0">
                <a:solidFill>
                  <a:srgbClr val="660033"/>
                </a:solidFill>
                <a:latin typeface="微軟正黑體" panose="020B0604030504040204" pitchFamily="34" charset="-120"/>
                <a:ea typeface="微軟正黑體" panose="020B0604030504040204" pitchFamily="34" charset="-120"/>
              </a:rPr>
              <a:t>)</a:t>
            </a:r>
            <a:endParaRPr lang="zh-TW" altLang="en-US" b="1" spc="-100" dirty="0">
              <a:solidFill>
                <a:srgbClr val="660033"/>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27934208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 name="投影片編號版面配置區 15">
            <a:extLst>
              <a:ext uri="{FF2B5EF4-FFF2-40B4-BE49-F238E27FC236}"/>
            </a:extLst>
          </p:cNvPr>
          <p:cNvSpPr>
            <a:spLocks noGrp="1"/>
          </p:cNvSpPr>
          <p:nvPr>
            <p:ph type="sldNum" sz="quarter" idx="12"/>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32249751-A5A8-4800-A5FD-F60BF127618C}" type="slidenum">
              <a:rPr lang="en-US" altLang="zh-TW" sz="1400" smtClean="0">
                <a:solidFill>
                  <a:srgbClr val="AD1F1F"/>
                </a:solidFill>
                <a:latin typeface="Times New Roman" panose="02020603050405020304" pitchFamily="18" charset="0"/>
              </a:rPr>
              <a:pPr>
                <a:spcBef>
                  <a:spcPct val="0"/>
                </a:spcBef>
                <a:buClrTx/>
                <a:buSzTx/>
                <a:buFontTx/>
                <a:buNone/>
                <a:defRPr/>
              </a:pPr>
              <a:t>96</a:t>
            </a:fld>
            <a:endParaRPr lang="en-US" altLang="zh-TW" sz="1400">
              <a:solidFill>
                <a:srgbClr val="AD1F1F"/>
              </a:solidFill>
              <a:latin typeface="Times New Roman" panose="02020603050405020304" pitchFamily="18" charset="0"/>
            </a:endParaRPr>
          </a:p>
        </p:txBody>
      </p:sp>
      <p:sp>
        <p:nvSpPr>
          <p:cNvPr id="295938" name="Rectangle 3">
            <a:extLst>
              <a:ext uri="{FF2B5EF4-FFF2-40B4-BE49-F238E27FC236}"/>
            </a:extLst>
          </p:cNvPr>
          <p:cNvSpPr>
            <a:spLocks noGrp="1" noChangeArrowheads="1"/>
          </p:cNvSpPr>
          <p:nvPr>
            <p:ph type="body" idx="4294967295"/>
          </p:nvPr>
        </p:nvSpPr>
        <p:spPr>
          <a:xfrm>
            <a:off x="251520" y="100521"/>
            <a:ext cx="8641655" cy="6640847"/>
          </a:xfrm>
        </p:spPr>
        <p:txBody>
          <a:bodyPr/>
          <a:lstStyle/>
          <a:p>
            <a:pPr marL="357188" indent="-357188" algn="just">
              <a:buClr>
                <a:srgbClr val="660033"/>
              </a:buClr>
              <a:buNone/>
              <a:defRPr/>
            </a:pPr>
            <a:r>
              <a:rPr lang="zh-TW" altLang="en-US" sz="2800" b="1">
                <a:solidFill>
                  <a:srgbClr val="000099"/>
                </a:solidFill>
                <a:latin typeface="+mj-ea"/>
                <a:ea typeface="+mj-ea"/>
              </a:rPr>
              <a:t>二、機關</a:t>
            </a:r>
            <a:r>
              <a:rPr lang="zh-TW" altLang="en-US" sz="2800" b="1" u="sng">
                <a:solidFill>
                  <a:srgbClr val="006600"/>
                </a:solidFill>
                <a:latin typeface="+mj-ea"/>
                <a:ea typeface="+mj-ea"/>
              </a:rPr>
              <a:t>如依</a:t>
            </a:r>
            <a:r>
              <a:rPr lang="zh-TW" altLang="en-US" sz="2800" b="1">
                <a:solidFill>
                  <a:srgbClr val="000099"/>
                </a:solidFill>
                <a:latin typeface="+mj-ea"/>
                <a:ea typeface="+mj-ea"/>
              </a:rPr>
              <a:t>採購法第</a:t>
            </a:r>
            <a:r>
              <a:rPr lang="en-US" altLang="zh-TW" sz="2800" b="1">
                <a:solidFill>
                  <a:srgbClr val="000099"/>
                </a:solidFill>
                <a:latin typeface="+mj-ea"/>
                <a:ea typeface="+mj-ea"/>
              </a:rPr>
              <a:t>49</a:t>
            </a:r>
            <a:r>
              <a:rPr lang="zh-TW" altLang="en-US" sz="2800" b="1">
                <a:solidFill>
                  <a:srgbClr val="000099"/>
                </a:solidFill>
                <a:latin typeface="+mj-ea"/>
                <a:ea typeface="+mj-ea"/>
              </a:rPr>
              <a:t>條、招標辦法</a:t>
            </a:r>
            <a:r>
              <a:rPr lang="zh-TW" altLang="en-US" sz="2800" b="1" u="sng">
                <a:solidFill>
                  <a:srgbClr val="006600"/>
                </a:solidFill>
                <a:latin typeface="+mj-ea"/>
                <a:ea typeface="+mj-ea"/>
              </a:rPr>
              <a:t>第</a:t>
            </a:r>
            <a:r>
              <a:rPr lang="en-US" altLang="zh-TW" sz="2800" b="1" u="sng">
                <a:solidFill>
                  <a:srgbClr val="006600"/>
                </a:solidFill>
                <a:latin typeface="+mj-ea"/>
                <a:ea typeface="+mj-ea"/>
              </a:rPr>
              <a:t>2</a:t>
            </a:r>
            <a:r>
              <a:rPr lang="zh-TW" altLang="en-US" sz="2800" b="1" u="sng">
                <a:solidFill>
                  <a:srgbClr val="006600"/>
                </a:solidFill>
                <a:latin typeface="+mj-ea"/>
                <a:ea typeface="+mj-ea"/>
              </a:rPr>
              <a:t>條第</a:t>
            </a:r>
            <a:r>
              <a:rPr lang="en-US" altLang="zh-TW" sz="2800" b="1" u="sng">
                <a:solidFill>
                  <a:srgbClr val="006600"/>
                </a:solidFill>
                <a:latin typeface="+mj-ea"/>
                <a:ea typeface="+mj-ea"/>
              </a:rPr>
              <a:t>1</a:t>
            </a:r>
            <a:r>
              <a:rPr lang="zh-TW" altLang="en-US" sz="2800" b="1" u="sng">
                <a:solidFill>
                  <a:srgbClr val="006600"/>
                </a:solidFill>
                <a:latin typeface="+mj-ea"/>
                <a:ea typeface="+mj-ea"/>
              </a:rPr>
              <a:t>項第</a:t>
            </a:r>
            <a:r>
              <a:rPr lang="en-US" altLang="zh-TW" sz="2800" b="1" u="sng">
                <a:solidFill>
                  <a:srgbClr val="006600"/>
                </a:solidFill>
                <a:latin typeface="+mj-ea"/>
                <a:ea typeface="+mj-ea"/>
              </a:rPr>
              <a:t>3</a:t>
            </a:r>
            <a:r>
              <a:rPr lang="zh-TW" altLang="en-US" sz="2800" b="1" u="sng">
                <a:solidFill>
                  <a:srgbClr val="006600"/>
                </a:solidFill>
                <a:latin typeface="+mj-ea"/>
                <a:ea typeface="+mj-ea"/>
              </a:rPr>
              <a:t>款</a:t>
            </a:r>
            <a:r>
              <a:rPr lang="zh-TW" altLang="en-US" sz="2800" b="1" u="sng">
                <a:solidFill>
                  <a:srgbClr val="C00000"/>
                </a:solidFill>
                <a:latin typeface="+mj-ea"/>
                <a:ea typeface="+mj-ea"/>
              </a:rPr>
              <a:t>及</a:t>
            </a:r>
            <a:r>
              <a:rPr lang="zh-TW" altLang="en-US" sz="2800" b="1" u="sng">
                <a:solidFill>
                  <a:srgbClr val="006600"/>
                </a:solidFill>
                <a:latin typeface="+mj-ea"/>
                <a:ea typeface="+mj-ea"/>
              </a:rPr>
              <a:t>同條第</a:t>
            </a:r>
            <a:r>
              <a:rPr lang="en-US" altLang="zh-TW" sz="2800" b="1" u="sng">
                <a:solidFill>
                  <a:srgbClr val="006600"/>
                </a:solidFill>
                <a:latin typeface="+mj-ea"/>
                <a:ea typeface="+mj-ea"/>
              </a:rPr>
              <a:t>3</a:t>
            </a:r>
            <a:r>
              <a:rPr lang="zh-TW" altLang="en-US" sz="2800" b="1" u="sng">
                <a:solidFill>
                  <a:srgbClr val="006600"/>
                </a:solidFill>
                <a:latin typeface="+mj-ea"/>
                <a:ea typeface="+mj-ea"/>
              </a:rPr>
              <a:t>項規定辦理且</a:t>
            </a:r>
            <a:r>
              <a:rPr lang="zh-TW" altLang="en-US" sz="2800" b="1" u="sng">
                <a:solidFill>
                  <a:srgbClr val="C00000"/>
                </a:solidFill>
                <a:latin typeface="+mj-ea"/>
                <a:ea typeface="+mj-ea"/>
              </a:rPr>
              <a:t>採最低標決標者</a:t>
            </a:r>
            <a:r>
              <a:rPr lang="zh-TW" altLang="en-US" sz="2800" b="1" u="sng">
                <a:solidFill>
                  <a:srgbClr val="006600"/>
                </a:solidFill>
                <a:latin typeface="+mj-ea"/>
                <a:ea typeface="+mj-ea"/>
              </a:rPr>
              <a:t>，其底價訂定</a:t>
            </a:r>
            <a:r>
              <a:rPr lang="zh-TW" altLang="en-US" sz="2800" b="1" u="sng">
                <a:solidFill>
                  <a:srgbClr val="C00000"/>
                </a:solidFill>
                <a:latin typeface="+mj-ea"/>
                <a:ea typeface="+mj-ea"/>
              </a:rPr>
              <a:t>適用採購法施行細則第</a:t>
            </a:r>
            <a:r>
              <a:rPr lang="en-US" altLang="zh-TW" sz="2800" b="1" u="sng">
                <a:solidFill>
                  <a:srgbClr val="C00000"/>
                </a:solidFill>
                <a:latin typeface="+mj-ea"/>
                <a:ea typeface="+mj-ea"/>
              </a:rPr>
              <a:t>54</a:t>
            </a:r>
            <a:r>
              <a:rPr lang="zh-TW" altLang="en-US" sz="2800" b="1" u="sng">
                <a:solidFill>
                  <a:srgbClr val="C00000"/>
                </a:solidFill>
                <a:latin typeface="+mj-ea"/>
                <a:ea typeface="+mj-ea"/>
              </a:rPr>
              <a:t>條第</a:t>
            </a:r>
            <a:r>
              <a:rPr lang="en-US" altLang="zh-TW" sz="2800" b="1" u="sng">
                <a:solidFill>
                  <a:srgbClr val="C00000"/>
                </a:solidFill>
                <a:latin typeface="+mj-ea"/>
                <a:ea typeface="+mj-ea"/>
              </a:rPr>
              <a:t>4</a:t>
            </a:r>
            <a:r>
              <a:rPr lang="zh-TW" altLang="en-US" sz="2800" b="1" u="sng">
                <a:solidFill>
                  <a:srgbClr val="C00000"/>
                </a:solidFill>
                <a:latin typeface="+mj-ea"/>
                <a:ea typeface="+mj-ea"/>
              </a:rPr>
              <a:t>項規定</a:t>
            </a:r>
            <a:r>
              <a:rPr lang="zh-TW" altLang="en-US" sz="2800" b="1">
                <a:solidFill>
                  <a:srgbClr val="000099"/>
                </a:solidFill>
                <a:latin typeface="+mj-ea"/>
                <a:ea typeface="+mj-ea"/>
              </a:rPr>
              <a:t>；惟如機關於辦理第</a:t>
            </a:r>
            <a:r>
              <a:rPr lang="en-US" altLang="zh-TW" sz="2800" b="1">
                <a:solidFill>
                  <a:srgbClr val="000099"/>
                </a:solidFill>
                <a:latin typeface="+mj-ea"/>
                <a:ea typeface="+mj-ea"/>
              </a:rPr>
              <a:t>1</a:t>
            </a:r>
            <a:r>
              <a:rPr lang="zh-TW" altLang="en-US" sz="2800" b="1">
                <a:solidFill>
                  <a:srgbClr val="000099"/>
                </a:solidFill>
                <a:latin typeface="+mj-ea"/>
                <a:ea typeface="+mj-ea"/>
              </a:rPr>
              <a:t>次公告結果，未能取得</a:t>
            </a:r>
            <a:r>
              <a:rPr lang="en-US" altLang="zh-TW" sz="2800" b="1">
                <a:solidFill>
                  <a:srgbClr val="000099"/>
                </a:solidFill>
                <a:latin typeface="+mj-ea"/>
                <a:ea typeface="+mj-ea"/>
              </a:rPr>
              <a:t>3</a:t>
            </a:r>
            <a:r>
              <a:rPr lang="zh-TW" altLang="en-US" sz="2800" b="1">
                <a:solidFill>
                  <a:srgbClr val="000099"/>
                </a:solidFill>
                <a:latin typeface="+mj-ea"/>
                <a:ea typeface="+mj-ea"/>
              </a:rPr>
              <a:t>家以上廠商之書面報價或企劃書，而依招標辦法第</a:t>
            </a:r>
            <a:r>
              <a:rPr lang="en-US" altLang="zh-TW" sz="2800" b="1">
                <a:solidFill>
                  <a:srgbClr val="000099"/>
                </a:solidFill>
                <a:latin typeface="+mj-ea"/>
                <a:ea typeface="+mj-ea"/>
              </a:rPr>
              <a:t>3</a:t>
            </a:r>
            <a:r>
              <a:rPr lang="zh-TW" altLang="en-US" sz="2800" b="1">
                <a:solidFill>
                  <a:srgbClr val="000099"/>
                </a:solidFill>
                <a:latin typeface="+mj-ea"/>
                <a:ea typeface="+mj-ea"/>
              </a:rPr>
              <a:t>條規定，簽經機關首長或其授權人員核准，改採限制性招標者，其底價訂定適用採購法施行細則第</a:t>
            </a:r>
            <a:r>
              <a:rPr lang="en-US" altLang="zh-TW" sz="2800" b="1">
                <a:solidFill>
                  <a:srgbClr val="000099"/>
                </a:solidFill>
                <a:latin typeface="+mj-ea"/>
                <a:ea typeface="+mj-ea"/>
              </a:rPr>
              <a:t>54</a:t>
            </a:r>
            <a:r>
              <a:rPr lang="zh-TW" altLang="en-US" sz="2800" b="1">
                <a:solidFill>
                  <a:srgbClr val="000099"/>
                </a:solidFill>
                <a:latin typeface="+mj-ea"/>
                <a:ea typeface="+mj-ea"/>
              </a:rPr>
              <a:t>條第</a:t>
            </a:r>
            <a:r>
              <a:rPr lang="en-US" altLang="zh-TW" sz="2800" b="1">
                <a:solidFill>
                  <a:srgbClr val="000099"/>
                </a:solidFill>
                <a:latin typeface="+mj-ea"/>
                <a:ea typeface="+mj-ea"/>
              </a:rPr>
              <a:t>2</a:t>
            </a:r>
            <a:r>
              <a:rPr lang="zh-TW" altLang="en-US" sz="2800" b="1">
                <a:solidFill>
                  <a:srgbClr val="000099"/>
                </a:solidFill>
                <a:latin typeface="+mj-ea"/>
                <a:ea typeface="+mj-ea"/>
              </a:rPr>
              <a:t>項、第</a:t>
            </a:r>
            <a:r>
              <a:rPr lang="en-US" altLang="zh-TW" sz="2800" b="1">
                <a:solidFill>
                  <a:srgbClr val="000099"/>
                </a:solidFill>
                <a:latin typeface="+mj-ea"/>
                <a:ea typeface="+mj-ea"/>
              </a:rPr>
              <a:t>3</a:t>
            </a:r>
            <a:r>
              <a:rPr lang="zh-TW" altLang="en-US" sz="2800" b="1">
                <a:solidFill>
                  <a:srgbClr val="000099"/>
                </a:solidFill>
                <a:latin typeface="+mj-ea"/>
                <a:ea typeface="+mj-ea"/>
              </a:rPr>
              <a:t>項規定。</a:t>
            </a:r>
          </a:p>
          <a:p>
            <a:pPr marL="357188" indent="-357188" algn="just">
              <a:buClr>
                <a:srgbClr val="660033"/>
              </a:buClr>
              <a:buNone/>
              <a:defRPr/>
            </a:pPr>
            <a:r>
              <a:rPr lang="zh-TW" altLang="en-US" sz="2800" b="1" smtClean="0">
                <a:solidFill>
                  <a:srgbClr val="000099"/>
                </a:solidFill>
                <a:latin typeface="+mj-ea"/>
                <a:ea typeface="+mj-ea"/>
              </a:rPr>
              <a:t>三、</a:t>
            </a:r>
            <a:r>
              <a:rPr lang="zh-TW" altLang="en-US" sz="2800" b="1" u="sng" smtClean="0">
                <a:solidFill>
                  <a:srgbClr val="000099"/>
                </a:solidFill>
                <a:latin typeface="+mj-ea"/>
                <a:ea typeface="+mj-ea"/>
              </a:rPr>
              <a:t>第</a:t>
            </a:r>
            <a:r>
              <a:rPr lang="en-US" altLang="zh-TW" sz="2800" b="1" u="sng">
                <a:solidFill>
                  <a:srgbClr val="000099"/>
                </a:solidFill>
                <a:latin typeface="+mj-ea"/>
                <a:ea typeface="+mj-ea"/>
              </a:rPr>
              <a:t>2</a:t>
            </a:r>
            <a:r>
              <a:rPr lang="zh-TW" altLang="en-US" sz="2800" b="1" u="sng">
                <a:solidFill>
                  <a:srgbClr val="000099"/>
                </a:solidFill>
                <a:latin typeface="+mj-ea"/>
                <a:ea typeface="+mj-ea"/>
              </a:rPr>
              <a:t>次以上公告僅</a:t>
            </a:r>
            <a:r>
              <a:rPr lang="en-US" altLang="zh-TW" sz="2800" b="1" u="sng">
                <a:solidFill>
                  <a:srgbClr val="000099"/>
                </a:solidFill>
                <a:latin typeface="+mj-ea"/>
                <a:ea typeface="+mj-ea"/>
              </a:rPr>
              <a:t>1</a:t>
            </a:r>
            <a:r>
              <a:rPr lang="zh-TW" altLang="en-US" sz="2800" b="1" u="sng">
                <a:solidFill>
                  <a:srgbClr val="000099"/>
                </a:solidFill>
                <a:latin typeface="+mj-ea"/>
                <a:ea typeface="+mj-ea"/>
              </a:rPr>
              <a:t>家廠商投標，或經審標結果僅</a:t>
            </a:r>
            <a:r>
              <a:rPr lang="en-US" altLang="zh-TW" sz="2800" b="1" u="sng">
                <a:solidFill>
                  <a:srgbClr val="000099"/>
                </a:solidFill>
                <a:latin typeface="+mj-ea"/>
                <a:ea typeface="+mj-ea"/>
              </a:rPr>
              <a:t>1</a:t>
            </a:r>
            <a:r>
              <a:rPr lang="zh-TW" altLang="en-US" sz="2800" b="1" u="sng">
                <a:solidFill>
                  <a:srgbClr val="000099"/>
                </a:solidFill>
                <a:latin typeface="+mj-ea"/>
                <a:ea typeface="+mj-ea"/>
              </a:rPr>
              <a:t>家廠商符合招標文件規定，其底價訂定適用採購法施行細則第</a:t>
            </a:r>
            <a:r>
              <a:rPr lang="en-US" altLang="zh-TW" sz="2800" b="1" u="sng">
                <a:solidFill>
                  <a:srgbClr val="000099"/>
                </a:solidFill>
                <a:latin typeface="+mj-ea"/>
                <a:ea typeface="+mj-ea"/>
              </a:rPr>
              <a:t>54</a:t>
            </a:r>
            <a:r>
              <a:rPr lang="zh-TW" altLang="en-US" sz="2800" b="1" u="sng">
                <a:solidFill>
                  <a:srgbClr val="000099"/>
                </a:solidFill>
                <a:latin typeface="+mj-ea"/>
                <a:ea typeface="+mj-ea"/>
              </a:rPr>
              <a:t>條第</a:t>
            </a:r>
            <a:r>
              <a:rPr lang="en-US" altLang="zh-TW" sz="2800" b="1" u="sng">
                <a:solidFill>
                  <a:srgbClr val="000099"/>
                </a:solidFill>
                <a:latin typeface="+mj-ea"/>
                <a:ea typeface="+mj-ea"/>
              </a:rPr>
              <a:t>4</a:t>
            </a:r>
            <a:r>
              <a:rPr lang="zh-TW" altLang="en-US" sz="2800" b="1" u="sng">
                <a:solidFill>
                  <a:srgbClr val="000099"/>
                </a:solidFill>
                <a:latin typeface="+mj-ea"/>
                <a:ea typeface="+mj-ea"/>
              </a:rPr>
              <a:t>項規定</a:t>
            </a:r>
            <a:r>
              <a:rPr lang="zh-TW" altLang="en-US" sz="2800" b="1">
                <a:solidFill>
                  <a:srgbClr val="000099"/>
                </a:solidFill>
                <a:latin typeface="+mj-ea"/>
                <a:ea typeface="+mj-ea"/>
              </a:rPr>
              <a:t>。隨函檢附依前開規定辦理採購之流程及訂定底價適用規定說明圖</a:t>
            </a:r>
            <a:r>
              <a:rPr lang="zh-TW" altLang="en-US" sz="2800" b="1" smtClean="0">
                <a:solidFill>
                  <a:srgbClr val="000099"/>
                </a:solidFill>
                <a:latin typeface="+mj-ea"/>
                <a:ea typeface="+mj-ea"/>
              </a:rPr>
              <a:t>。</a:t>
            </a:r>
            <a:endParaRPr lang="en-US" altLang="zh-TW" sz="2800" b="1" smtClean="0">
              <a:solidFill>
                <a:srgbClr val="000099"/>
              </a:solidFill>
              <a:latin typeface="+mj-ea"/>
              <a:ea typeface="+mj-ea"/>
            </a:endParaRPr>
          </a:p>
          <a:p>
            <a:pPr marL="357188" indent="-357188" algn="just">
              <a:lnSpc>
                <a:spcPts val="2800"/>
              </a:lnSpc>
              <a:spcBef>
                <a:spcPts val="1200"/>
              </a:spcBef>
              <a:buClr>
                <a:srgbClr val="660033"/>
              </a:buClr>
              <a:buNone/>
              <a:defRPr/>
            </a:pPr>
            <a:r>
              <a:rPr lang="zh-TW" altLang="en-US" sz="2400" b="1" smtClean="0">
                <a:solidFill>
                  <a:srgbClr val="660033"/>
                </a:solidFill>
                <a:latin typeface="+mj-ea"/>
                <a:ea typeface="+mj-ea"/>
              </a:rPr>
              <a:t>註：</a:t>
            </a:r>
            <a:r>
              <a:rPr lang="zh-TW" altLang="en-US" sz="2400" b="1" smtClean="0">
                <a:solidFill>
                  <a:schemeClr val="tx1"/>
                </a:solidFill>
                <a:latin typeface="+mj-ea"/>
                <a:ea typeface="+mj-ea"/>
              </a:rPr>
              <a:t>細則第</a:t>
            </a:r>
            <a:r>
              <a:rPr lang="en-US" altLang="zh-TW" sz="2400" b="1" smtClean="0">
                <a:solidFill>
                  <a:schemeClr val="tx1"/>
                </a:solidFill>
                <a:latin typeface="+mj-ea"/>
                <a:ea typeface="+mj-ea"/>
              </a:rPr>
              <a:t>54</a:t>
            </a:r>
            <a:r>
              <a:rPr lang="zh-TW" altLang="en-US" sz="2400" b="1" smtClean="0">
                <a:solidFill>
                  <a:schemeClr val="tx1"/>
                </a:solidFill>
                <a:latin typeface="+mj-ea"/>
                <a:ea typeface="+mj-ea"/>
              </a:rPr>
              <a:t>條第</a:t>
            </a:r>
            <a:r>
              <a:rPr lang="en-US" altLang="zh-TW" sz="2400" b="1" smtClean="0">
                <a:solidFill>
                  <a:schemeClr val="tx1"/>
                </a:solidFill>
                <a:latin typeface="+mj-ea"/>
                <a:ea typeface="+mj-ea"/>
              </a:rPr>
              <a:t>4</a:t>
            </a:r>
            <a:r>
              <a:rPr lang="zh-TW" altLang="en-US" sz="2400" b="1" smtClean="0">
                <a:solidFill>
                  <a:schemeClr val="tx1"/>
                </a:solidFill>
                <a:latin typeface="+mj-ea"/>
                <a:ea typeface="+mj-ea"/>
              </a:rPr>
              <a:t>項</a:t>
            </a:r>
            <a:endParaRPr lang="en-US" altLang="zh-TW" sz="2400" b="1" smtClean="0">
              <a:solidFill>
                <a:schemeClr val="tx1"/>
              </a:solidFill>
              <a:latin typeface="+mj-ea"/>
              <a:ea typeface="+mj-ea"/>
            </a:endParaRPr>
          </a:p>
          <a:p>
            <a:pPr marL="0" indent="0" algn="just">
              <a:lnSpc>
                <a:spcPts val="2800"/>
              </a:lnSpc>
              <a:spcBef>
                <a:spcPts val="0"/>
              </a:spcBef>
              <a:buClr>
                <a:srgbClr val="660033"/>
              </a:buClr>
              <a:buNone/>
              <a:defRPr/>
            </a:pPr>
            <a:r>
              <a:rPr lang="en-US" altLang="zh-TW" sz="2400" b="1" smtClean="0">
                <a:solidFill>
                  <a:srgbClr val="000099"/>
                </a:solidFill>
                <a:latin typeface="+mj-ea"/>
                <a:ea typeface="+mj-ea"/>
              </a:rPr>
              <a:t>『</a:t>
            </a:r>
            <a:r>
              <a:rPr lang="zh-TW" altLang="en-US" sz="2400" b="1" smtClean="0">
                <a:solidFill>
                  <a:srgbClr val="000099"/>
                </a:solidFill>
                <a:latin typeface="+mj-ea"/>
                <a:ea typeface="+mj-ea"/>
              </a:rPr>
              <a:t>依</a:t>
            </a:r>
            <a:r>
              <a:rPr lang="zh-TW" altLang="en-US" sz="2400" b="1">
                <a:solidFill>
                  <a:srgbClr val="000099"/>
                </a:solidFill>
                <a:latin typeface="+mj-ea"/>
                <a:ea typeface="+mj-ea"/>
              </a:rPr>
              <a:t>本法</a:t>
            </a:r>
            <a:r>
              <a:rPr lang="zh-TW" altLang="en-US" sz="2400" b="1" smtClean="0">
                <a:solidFill>
                  <a:srgbClr val="000099"/>
                </a:solidFill>
                <a:latin typeface="+mj-ea"/>
                <a:ea typeface="+mj-ea"/>
              </a:rPr>
              <a:t>第</a:t>
            </a:r>
            <a:r>
              <a:rPr lang="en-US" altLang="zh-TW" sz="2400" b="1" smtClean="0">
                <a:solidFill>
                  <a:srgbClr val="000099"/>
                </a:solidFill>
                <a:latin typeface="+mj-ea"/>
                <a:ea typeface="+mj-ea"/>
              </a:rPr>
              <a:t>49</a:t>
            </a:r>
            <a:r>
              <a:rPr lang="zh-TW" altLang="en-US" sz="2400" b="1" smtClean="0">
                <a:solidFill>
                  <a:srgbClr val="000099"/>
                </a:solidFill>
                <a:latin typeface="+mj-ea"/>
                <a:ea typeface="+mj-ea"/>
              </a:rPr>
              <a:t>條</a:t>
            </a:r>
            <a:r>
              <a:rPr lang="zh-TW" altLang="en-US" sz="2400" b="1">
                <a:solidFill>
                  <a:srgbClr val="000099"/>
                </a:solidFill>
                <a:latin typeface="+mj-ea"/>
                <a:ea typeface="+mj-ea"/>
              </a:rPr>
              <a:t>採公開取得三家以上廠商之書面報價或企劃書者，</a:t>
            </a:r>
            <a:r>
              <a:rPr lang="zh-TW" altLang="en-US" sz="2400" b="1" u="sng">
                <a:solidFill>
                  <a:srgbClr val="0000FF"/>
                </a:solidFill>
                <a:latin typeface="+mj-ea"/>
                <a:ea typeface="+mj-ea"/>
              </a:rPr>
              <a:t>其底價應於進行比價或議價前定之</a:t>
            </a:r>
            <a:r>
              <a:rPr lang="zh-TW" altLang="en-US" sz="2400" b="1" smtClean="0">
                <a:solidFill>
                  <a:srgbClr val="000099"/>
                </a:solidFill>
                <a:latin typeface="+mj-ea"/>
                <a:ea typeface="+mj-ea"/>
              </a:rPr>
              <a:t>。</a:t>
            </a:r>
            <a:r>
              <a:rPr lang="en-US" altLang="zh-TW" sz="2400" b="1" smtClean="0">
                <a:solidFill>
                  <a:srgbClr val="000099"/>
                </a:solidFill>
                <a:latin typeface="+mj-ea"/>
                <a:ea typeface="+mj-ea"/>
              </a:rPr>
              <a:t>』</a:t>
            </a:r>
            <a:endParaRPr lang="en-US" altLang="zh-TW" sz="2400" b="1" dirty="0">
              <a:solidFill>
                <a:srgbClr val="000099"/>
              </a:solidFill>
              <a:latin typeface="+mj-ea"/>
              <a:ea typeface="+mj-ea"/>
            </a:endParaRPr>
          </a:p>
        </p:txBody>
      </p:sp>
    </p:spTree>
    <p:extLst>
      <p:ext uri="{BB962C8B-B14F-4D97-AF65-F5344CB8AC3E}">
        <p14:creationId xmlns:p14="http://schemas.microsoft.com/office/powerpoint/2010/main" val="203453701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grpSp>
        <p:nvGrpSpPr>
          <p:cNvPr id="11" name="群組 10"/>
          <p:cNvGrpSpPr/>
          <p:nvPr/>
        </p:nvGrpSpPr>
        <p:grpSpPr>
          <a:xfrm>
            <a:off x="251520" y="152636"/>
            <a:ext cx="8676964" cy="6588732"/>
            <a:chOff x="683568" y="152636"/>
            <a:chExt cx="6524625" cy="6294040"/>
          </a:xfrm>
        </p:grpSpPr>
        <p:pic>
          <p:nvPicPr>
            <p:cNvPr id="4" name="圖片 3"/>
            <p:cNvPicPr>
              <a:picLocks noChangeAspect="1"/>
            </p:cNvPicPr>
            <p:nvPr/>
          </p:nvPicPr>
          <p:blipFill>
            <a:blip r:embed="rId3"/>
            <a:stretch>
              <a:fillRect/>
            </a:stretch>
          </p:blipFill>
          <p:spPr>
            <a:xfrm>
              <a:off x="683568" y="152636"/>
              <a:ext cx="6524625" cy="5762625"/>
            </a:xfrm>
            <a:prstGeom prst="rect">
              <a:avLst/>
            </a:prstGeom>
          </p:spPr>
        </p:pic>
        <p:pic>
          <p:nvPicPr>
            <p:cNvPr id="10" name="圖片 9"/>
            <p:cNvPicPr>
              <a:picLocks noChangeAspect="1"/>
            </p:cNvPicPr>
            <p:nvPr/>
          </p:nvPicPr>
          <p:blipFill>
            <a:blip r:embed="rId4"/>
            <a:stretch>
              <a:fillRect/>
            </a:stretch>
          </p:blipFill>
          <p:spPr>
            <a:xfrm>
              <a:off x="719572" y="5913276"/>
              <a:ext cx="6488621" cy="533400"/>
            </a:xfrm>
            <a:prstGeom prst="rect">
              <a:avLst/>
            </a:prstGeom>
          </p:spPr>
        </p:pic>
      </p:grpSp>
    </p:spTree>
    <p:extLst>
      <p:ext uri="{BB962C8B-B14F-4D97-AF65-F5344CB8AC3E}">
        <p14:creationId xmlns:p14="http://schemas.microsoft.com/office/powerpoint/2010/main" val="112856998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9348B79D-93F7-43D9-BBC9-E2D3885EA3B0}" type="slidenum">
              <a:rPr lang="en-US" altLang="zh-TW" sz="1400" smtClean="0">
                <a:solidFill>
                  <a:srgbClr val="AD1F1F"/>
                </a:solidFill>
                <a:latin typeface="Times New Roman" panose="02020603050405020304" pitchFamily="18" charset="0"/>
              </a:rPr>
              <a:pPr>
                <a:spcBef>
                  <a:spcPct val="0"/>
                </a:spcBef>
                <a:buClrTx/>
                <a:buSzTx/>
                <a:buFontTx/>
                <a:buNone/>
                <a:defRPr/>
              </a:pPr>
              <a:t>98</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5427663" y="233363"/>
            <a:ext cx="3563937" cy="730250"/>
          </a:xfrm>
        </p:spPr>
        <p:txBody>
          <a:bodyPr wrap="square" lIns="91440" tIns="45720" rIns="91440" bIns="45720" numCol="1" anchorCtr="0" compatLnSpc="1">
            <a:prstTxWarp prst="textNoShape">
              <a:avLst/>
            </a:prstTxWarp>
          </a:bodyPr>
          <a:lstStyle/>
          <a:p>
            <a:pPr eaLnBrk="1" hangingPunct="1">
              <a:defRPr/>
            </a:pPr>
            <a:r>
              <a:rPr lang="zh-TW" altLang="en-US" b="1" cap="none">
                <a:solidFill>
                  <a:srgbClr val="003399"/>
                </a:solidFill>
                <a:effectLst/>
                <a:latin typeface="微軟正黑體" panose="020B0604030504040204" pitchFamily="34" charset="-120"/>
                <a:ea typeface="微軟正黑體" panose="020B0604030504040204" pitchFamily="34" charset="-120"/>
              </a:rPr>
              <a:t>第三章　決標</a:t>
            </a:r>
          </a:p>
        </p:txBody>
      </p:sp>
      <p:sp>
        <p:nvSpPr>
          <p:cNvPr id="98315" name="Rectangle 11"/>
          <p:cNvSpPr>
            <a:spLocks noChangeArrowheads="1"/>
          </p:cNvSpPr>
          <p:nvPr/>
        </p:nvSpPr>
        <p:spPr bwMode="auto">
          <a:xfrm>
            <a:off x="215900" y="620688"/>
            <a:ext cx="8532813" cy="5507038"/>
          </a:xfrm>
          <a:prstGeom prst="rect">
            <a:avLst/>
          </a:prstGeom>
          <a:noFill/>
          <a:ln w="9525">
            <a:noFill/>
            <a:miter lim="800000"/>
            <a:headEnd/>
            <a:tailEnd/>
          </a:ln>
          <a:effectLst/>
        </p:spPr>
        <p:txBody>
          <a:bodyPr/>
          <a:lstStyle/>
          <a:p>
            <a:pPr marL="261938" indent="-261938" algn="just" eaLnBrk="1" hangingPunct="1">
              <a:spcBef>
                <a:spcPct val="20000"/>
              </a:spcBef>
              <a:buClr>
                <a:prstClr val="black"/>
              </a:buClr>
              <a:buSzPct val="75000"/>
              <a:buFont typeface="Wingdings" pitchFamily="2" charset="2"/>
              <a:buChar char="l"/>
              <a:defRPr/>
            </a:pPr>
            <a:r>
              <a:rPr lang="zh-TW" altLang="en-US" sz="2600" b="1" dirty="0">
                <a:solidFill>
                  <a:srgbClr val="AD1F1F"/>
                </a:solidFill>
                <a:latin typeface="+mj-ea"/>
                <a:ea typeface="+mj-ea"/>
              </a:rPr>
              <a:t>採購法第</a:t>
            </a:r>
            <a:r>
              <a:rPr lang="en-US" altLang="zh-TW" sz="2600" b="1">
                <a:solidFill>
                  <a:srgbClr val="AD1F1F"/>
                </a:solidFill>
                <a:latin typeface="+mj-ea"/>
                <a:ea typeface="+mj-ea"/>
              </a:rPr>
              <a:t>52</a:t>
            </a:r>
            <a:r>
              <a:rPr lang="zh-TW" altLang="en-US" sz="2600" b="1" smtClean="0">
                <a:solidFill>
                  <a:srgbClr val="AD1F1F"/>
                </a:solidFill>
                <a:latin typeface="+mj-ea"/>
                <a:ea typeface="+mj-ea"/>
              </a:rPr>
              <a:t>條</a:t>
            </a:r>
            <a:endParaRPr lang="zh-TW" altLang="en-US" sz="2600" b="1" dirty="0">
              <a:solidFill>
                <a:srgbClr val="AD1F1F"/>
              </a:solidFill>
              <a:latin typeface="+mj-ea"/>
              <a:ea typeface="+mj-ea"/>
            </a:endParaRPr>
          </a:p>
          <a:p>
            <a:pPr marL="0" lvl="1" indent="274638" algn="just" eaLnBrk="1" hangingPunct="1">
              <a:buClr>
                <a:srgbClr val="006600"/>
              </a:buClr>
              <a:buSzPct val="75000"/>
              <a:defRPr/>
            </a:pPr>
            <a:r>
              <a:rPr lang="zh-TW" altLang="en-US" sz="2600" b="1" dirty="0">
                <a:solidFill>
                  <a:srgbClr val="006600"/>
                </a:solidFill>
                <a:latin typeface="+mj-ea"/>
                <a:ea typeface="+mj-ea"/>
              </a:rPr>
              <a:t>機關辦理採購之決標，應依下列原則之一辦理，並應載明於招標文件中：</a:t>
            </a:r>
          </a:p>
          <a:p>
            <a:pPr marL="541338" lvl="2" indent="-541338" algn="just" eaLnBrk="1" hangingPunct="1">
              <a:buClr>
                <a:srgbClr val="0000FF"/>
              </a:buClr>
              <a:buSzPct val="75000"/>
              <a:defRPr/>
            </a:pPr>
            <a:r>
              <a:rPr lang="zh-TW" altLang="en-US" sz="2600" b="1" dirty="0">
                <a:solidFill>
                  <a:srgbClr val="0000FF"/>
                </a:solidFill>
                <a:latin typeface="+mj-ea"/>
                <a:ea typeface="+mj-ea"/>
              </a:rPr>
              <a:t>一、訂有底價之採購，以合於招標文件規定，且在底價以內之最低標為得標廠商。</a:t>
            </a:r>
            <a:endParaRPr lang="en-US" altLang="zh-TW" sz="2600" b="1" dirty="0">
              <a:solidFill>
                <a:srgbClr val="0000FF"/>
              </a:solidFill>
              <a:latin typeface="+mj-ea"/>
              <a:ea typeface="+mj-ea"/>
            </a:endParaRPr>
          </a:p>
          <a:p>
            <a:pPr marL="541338" lvl="2" indent="-541338" algn="just" eaLnBrk="1" hangingPunct="1">
              <a:buClr>
                <a:srgbClr val="0000FF"/>
              </a:buClr>
              <a:buSzPct val="75000"/>
              <a:defRPr/>
            </a:pPr>
            <a:r>
              <a:rPr lang="zh-TW" altLang="en-US" sz="2600" b="1" dirty="0">
                <a:solidFill>
                  <a:srgbClr val="0000FF"/>
                </a:solidFill>
                <a:latin typeface="+mj-ea"/>
                <a:ea typeface="+mj-ea"/>
              </a:rPr>
              <a:t>二、未訂底價之採購，以合於招標文件規定，標價合理，且在預算數額以內之最低標為得標廠商。</a:t>
            </a:r>
          </a:p>
          <a:p>
            <a:pPr marL="541338" lvl="2" indent="-541338" algn="just" eaLnBrk="1" hangingPunct="1">
              <a:buClr>
                <a:srgbClr val="0000FF"/>
              </a:buClr>
              <a:buSzPct val="75000"/>
              <a:defRPr/>
            </a:pPr>
            <a:r>
              <a:rPr lang="zh-TW" altLang="en-US" sz="2600" b="1" dirty="0">
                <a:solidFill>
                  <a:srgbClr val="0000FF"/>
                </a:solidFill>
                <a:latin typeface="+mj-ea"/>
                <a:ea typeface="+mj-ea"/>
              </a:rPr>
              <a:t>三、以合於招標文件規定之最有利標為得標廠商。 </a:t>
            </a:r>
          </a:p>
          <a:p>
            <a:pPr marL="541338" lvl="2" indent="-541338" algn="just" eaLnBrk="1" hangingPunct="1">
              <a:buClr>
                <a:srgbClr val="0000FF"/>
              </a:buClr>
              <a:buSzPct val="75000"/>
              <a:defRPr/>
            </a:pPr>
            <a:r>
              <a:rPr lang="zh-TW" altLang="en-US" sz="2600" b="1" dirty="0">
                <a:solidFill>
                  <a:srgbClr val="0000FF"/>
                </a:solidFill>
                <a:latin typeface="+mj-ea"/>
                <a:ea typeface="+mj-ea"/>
              </a:rPr>
              <a:t>四、採用複數決標之方式：機關得於招標文件中公告保留採購項目或數量選擇之組合權利，但應合於最低價格或最有利標之競標精神。</a:t>
            </a:r>
          </a:p>
          <a:p>
            <a:pPr marL="0" lvl="1" indent="274638" algn="just" eaLnBrk="1" hangingPunct="1">
              <a:buClr>
                <a:srgbClr val="006600"/>
              </a:buClr>
              <a:buSzPct val="75000"/>
              <a:defRPr/>
            </a:pPr>
            <a:r>
              <a:rPr lang="zh-TW" altLang="en-US" sz="2600" b="1" smtClean="0">
                <a:solidFill>
                  <a:srgbClr val="006600"/>
                </a:solidFill>
                <a:latin typeface="+mj-ea"/>
                <a:ea typeface="+mj-ea"/>
              </a:rPr>
              <a:t>機關</a:t>
            </a:r>
            <a:r>
              <a:rPr lang="zh-TW" altLang="en-US" sz="2600" b="1" dirty="0">
                <a:solidFill>
                  <a:srgbClr val="006600"/>
                </a:solidFill>
                <a:latin typeface="+mj-ea"/>
                <a:ea typeface="+mj-ea"/>
              </a:rPr>
              <a:t>辦理公告金額以上之專業服務、</a:t>
            </a:r>
            <a:r>
              <a:rPr lang="zh-TW" altLang="en-US" sz="2600" b="1">
                <a:solidFill>
                  <a:srgbClr val="006600"/>
                </a:solidFill>
                <a:latin typeface="+mj-ea"/>
                <a:ea typeface="+mj-ea"/>
              </a:rPr>
              <a:t>技術服務</a:t>
            </a:r>
            <a:r>
              <a:rPr lang="zh-TW" altLang="en-US" sz="2600" b="1" u="sng">
                <a:solidFill>
                  <a:prstClr val="black"/>
                </a:solidFill>
                <a:latin typeface="+mj-ea"/>
                <a:ea typeface="+mj-ea"/>
              </a:rPr>
              <a:t>、</a:t>
            </a:r>
            <a:r>
              <a:rPr lang="zh-TW" altLang="en-US" sz="2600" b="1">
                <a:solidFill>
                  <a:srgbClr val="006600"/>
                </a:solidFill>
                <a:latin typeface="+mj-ea"/>
                <a:ea typeface="+mj-ea"/>
              </a:rPr>
              <a:t>資訊服務</a:t>
            </a:r>
            <a:r>
              <a:rPr lang="zh-TW" altLang="en-US" sz="2600" b="1" u="sng">
                <a:solidFill>
                  <a:prstClr val="black"/>
                </a:solidFill>
                <a:latin typeface="+mj-ea"/>
                <a:ea typeface="+mj-ea"/>
              </a:rPr>
              <a:t>、社會福利服務或文化創意服務</a:t>
            </a:r>
            <a:r>
              <a:rPr lang="zh-TW" altLang="en-US" sz="2600" b="1">
                <a:solidFill>
                  <a:srgbClr val="006600"/>
                </a:solidFill>
                <a:latin typeface="+mj-ea"/>
                <a:ea typeface="+mj-ea"/>
              </a:rPr>
              <a:t>者，</a:t>
            </a:r>
            <a:r>
              <a:rPr lang="zh-TW" altLang="en-US" sz="2600" b="1" u="sng">
                <a:solidFill>
                  <a:prstClr val="black"/>
                </a:solidFill>
                <a:latin typeface="+mj-ea"/>
                <a:ea typeface="+mj-ea"/>
              </a:rPr>
              <a:t>以</a:t>
            </a:r>
            <a:r>
              <a:rPr lang="zh-TW" altLang="en-US" sz="2600" b="1">
                <a:solidFill>
                  <a:srgbClr val="006600"/>
                </a:solidFill>
                <a:latin typeface="+mj-ea"/>
                <a:ea typeface="+mj-ea"/>
              </a:rPr>
              <a:t>不訂底價之最有利標</a:t>
            </a:r>
            <a:r>
              <a:rPr lang="zh-TW" altLang="en-US" sz="2600" b="1" u="sng">
                <a:solidFill>
                  <a:prstClr val="black"/>
                </a:solidFill>
                <a:latin typeface="+mj-ea"/>
                <a:ea typeface="+mj-ea"/>
              </a:rPr>
              <a:t>為原則</a:t>
            </a:r>
            <a:r>
              <a:rPr lang="zh-TW" altLang="en-US" sz="2600" b="1">
                <a:solidFill>
                  <a:srgbClr val="006600"/>
                </a:solidFill>
                <a:latin typeface="+mj-ea"/>
                <a:ea typeface="+mj-ea"/>
              </a:rPr>
              <a:t>。</a:t>
            </a:r>
            <a:endParaRPr lang="zh-TW" altLang="en-US" sz="2600" b="1" dirty="0">
              <a:solidFill>
                <a:srgbClr val="006600"/>
              </a:solidFill>
              <a:latin typeface="+mj-ea"/>
              <a:ea typeface="+mj-ea"/>
            </a:endParaRPr>
          </a:p>
          <a:p>
            <a:pPr marL="0" lvl="1" indent="274638" algn="just" eaLnBrk="1" hangingPunct="1">
              <a:buClr>
                <a:srgbClr val="006600"/>
              </a:buClr>
              <a:buSzPct val="75000"/>
              <a:defRPr/>
            </a:pPr>
            <a:r>
              <a:rPr lang="zh-TW" altLang="en-US" sz="2600" b="1" spc="-100" dirty="0">
                <a:solidFill>
                  <a:srgbClr val="006600"/>
                </a:solidFill>
                <a:latin typeface="+mj-ea"/>
                <a:ea typeface="+mj-ea"/>
              </a:rPr>
              <a:t>決標時得不通知投標廠商到場，其結果應通知各投標</a:t>
            </a:r>
            <a:r>
              <a:rPr lang="zh-TW" altLang="en-US" sz="2600" b="1" spc="-100">
                <a:solidFill>
                  <a:srgbClr val="006600"/>
                </a:solidFill>
                <a:latin typeface="+mj-ea"/>
                <a:ea typeface="+mj-ea"/>
              </a:rPr>
              <a:t>廠商</a:t>
            </a:r>
            <a:r>
              <a:rPr lang="zh-TW" altLang="en-US" sz="2600" b="1" spc="-100" smtClean="0">
                <a:solidFill>
                  <a:srgbClr val="006600"/>
                </a:solidFill>
                <a:latin typeface="+mj-ea"/>
                <a:ea typeface="+mj-ea"/>
              </a:rPr>
              <a:t>。</a:t>
            </a:r>
            <a:endParaRPr lang="en-US" altLang="zh-TW" sz="2600" b="1" spc="-100" dirty="0">
              <a:solidFill>
                <a:srgbClr val="006600"/>
              </a:solidFill>
              <a:latin typeface="+mj-ea"/>
              <a:ea typeface="+mj-ea"/>
            </a:endParaRPr>
          </a:p>
        </p:txBody>
      </p:sp>
    </p:spTree>
    <p:extLst>
      <p:ext uri="{BB962C8B-B14F-4D97-AF65-F5344CB8AC3E}">
        <p14:creationId xmlns:p14="http://schemas.microsoft.com/office/powerpoint/2010/main" val="167040340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 name="投影片編號版面配置區 1"/>
          <p:cNvSpPr>
            <a:spLocks noGrp="1"/>
          </p:cNvSpPr>
          <p:nvPr>
            <p:ph type="sldNum" sz="quarter" idx="10"/>
          </p:nvPr>
        </p:nvSpPr>
        <p:spPr>
          <a:xfrm>
            <a:off x="8136396" y="684576"/>
            <a:ext cx="747252" cy="212520"/>
          </a:xfrm>
        </p:spPr>
        <p:txBody>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0"/>
              </a:spcBef>
              <a:buClrTx/>
              <a:buSzTx/>
              <a:buFontTx/>
              <a:buNone/>
              <a:defRPr/>
            </a:pPr>
            <a:fld id="{C91ED7D1-938C-4D93-BD67-31AE63111654}" type="slidenum">
              <a:rPr lang="en-US" altLang="zh-TW" sz="1400" smtClean="0">
                <a:solidFill>
                  <a:srgbClr val="AD1F1F"/>
                </a:solidFill>
                <a:latin typeface="Times New Roman" panose="02020603050405020304" pitchFamily="18" charset="0"/>
              </a:rPr>
              <a:pPr>
                <a:spcBef>
                  <a:spcPct val="0"/>
                </a:spcBef>
                <a:buClrTx/>
                <a:buSzTx/>
                <a:buFontTx/>
                <a:buNone/>
                <a:defRPr/>
              </a:pPr>
              <a:t>99</a:t>
            </a:fld>
            <a:endParaRPr lang="en-US" altLang="zh-TW" sz="1400" smtClean="0">
              <a:solidFill>
                <a:srgbClr val="AD1F1F"/>
              </a:solidFill>
              <a:latin typeface="Times New Roman" panose="02020603050405020304" pitchFamily="18" charset="0"/>
            </a:endParaRPr>
          </a:p>
        </p:txBody>
      </p:sp>
      <p:sp>
        <p:nvSpPr>
          <p:cNvPr id="98306" name="Rectangle 2"/>
          <p:cNvSpPr>
            <a:spLocks noGrp="1" noChangeArrowheads="1"/>
          </p:cNvSpPr>
          <p:nvPr>
            <p:ph type="title" idx="4294967295"/>
          </p:nvPr>
        </p:nvSpPr>
        <p:spPr>
          <a:xfrm>
            <a:off x="3455876" y="414546"/>
            <a:ext cx="2268252" cy="540060"/>
          </a:xfrm>
        </p:spPr>
        <p:txBody>
          <a:bodyPr wrap="square" lIns="91440" tIns="45720" rIns="91440" bIns="45720" numCol="1" anchorCtr="0" compatLnSpc="1">
            <a:prstTxWarp prst="textNoShape">
              <a:avLst/>
            </a:prstTxWarp>
            <a:noAutofit/>
          </a:bodyPr>
          <a:lstStyle/>
          <a:p>
            <a:pPr eaLnBrk="1" hangingPunct="1">
              <a:defRPr/>
            </a:pPr>
            <a:r>
              <a:rPr lang="zh-TW" altLang="en-US" b="1" cap="none">
                <a:solidFill>
                  <a:srgbClr val="003399"/>
                </a:solidFill>
                <a:effectLst/>
                <a:latin typeface="微軟正黑體" panose="020B0604030504040204" pitchFamily="34" charset="-120"/>
              </a:rPr>
              <a:t>決</a:t>
            </a:r>
            <a:r>
              <a:rPr lang="zh-TW" altLang="en-US" b="1" cap="none" smtClean="0">
                <a:solidFill>
                  <a:srgbClr val="003399"/>
                </a:solidFill>
                <a:effectLst/>
                <a:latin typeface="微軟正黑體" panose="020B0604030504040204" pitchFamily="34" charset="-120"/>
              </a:rPr>
              <a:t>標原則</a:t>
            </a:r>
            <a:endParaRPr lang="zh-TW" altLang="en-US" b="1" cap="none">
              <a:solidFill>
                <a:srgbClr val="003399"/>
              </a:solidFill>
              <a:effectLst/>
              <a:latin typeface="微軟正黑體" panose="020B0604030504040204" pitchFamily="34" charset="-120"/>
              <a:ea typeface="微軟正黑體" panose="020B0604030504040204" pitchFamily="34" charset="-120"/>
            </a:endParaRPr>
          </a:p>
        </p:txBody>
      </p:sp>
      <p:sp>
        <p:nvSpPr>
          <p:cNvPr id="5" name="Rectangle 11"/>
          <p:cNvSpPr>
            <a:spLocks noChangeArrowheads="1"/>
          </p:cNvSpPr>
          <p:nvPr/>
        </p:nvSpPr>
        <p:spPr bwMode="auto">
          <a:xfrm>
            <a:off x="1079612" y="2348880"/>
            <a:ext cx="576063" cy="2664296"/>
          </a:xfrm>
          <a:prstGeom prst="rect">
            <a:avLst/>
          </a:prstGeom>
          <a:blipFill>
            <a:blip r:embed="rId3"/>
            <a:tile tx="0" ty="0" sx="100000" sy="100000" flip="none" algn="tl"/>
          </a:blipFill>
          <a:ln w="9525">
            <a:noFill/>
            <a:miter lim="800000"/>
            <a:headEnd/>
            <a:tailEnd/>
          </a:ln>
          <a:effectLst/>
        </p:spPr>
        <p:txBody>
          <a:bodyPr/>
          <a:lstStyle>
            <a:lvl1pPr marL="261938" indent="-261938" eaLnBrk="0" hangingPunct="0">
              <a:defRPr kumimoji="1" sz="2400">
                <a:solidFill>
                  <a:schemeClr val="tx1"/>
                </a:solidFill>
                <a:latin typeface="Times New Roman" pitchFamily="18" charset="0"/>
                <a:ea typeface="新細明體" charset="-120"/>
              </a:defRPr>
            </a:lvl1pPr>
            <a:lvl2pPr marL="742950" indent="-285750" eaLnBrk="0" hangingPunct="0">
              <a:defRPr kumimoji="1" sz="2400">
                <a:solidFill>
                  <a:schemeClr val="tx1"/>
                </a:solidFill>
                <a:latin typeface="Times New Roman" pitchFamily="18" charset="0"/>
                <a:ea typeface="新細明體" charset="-120"/>
              </a:defRPr>
            </a:lvl2pPr>
            <a:lvl3pPr marL="1143000" indent="-228600" eaLnBrk="0" hangingPunct="0">
              <a:defRPr kumimoji="1" sz="2400">
                <a:solidFill>
                  <a:schemeClr val="tx1"/>
                </a:solidFill>
                <a:latin typeface="Times New Roman" pitchFamily="18" charset="0"/>
                <a:ea typeface="新細明體" charset="-120"/>
              </a:defRPr>
            </a:lvl3pPr>
            <a:lvl4pPr marL="1600200" indent="-228600" eaLnBrk="0" hangingPunct="0">
              <a:defRPr kumimoji="1" sz="2400">
                <a:solidFill>
                  <a:schemeClr val="tx1"/>
                </a:solidFill>
                <a:latin typeface="Times New Roman" pitchFamily="18" charset="0"/>
                <a:ea typeface="新細明體" charset="-120"/>
              </a:defRPr>
            </a:lvl4pPr>
            <a:lvl5pPr marL="2057400" indent="-228600" eaLnBrk="0" hangingPunct="0">
              <a:defRPr kumimoji="1" sz="2400">
                <a:solidFill>
                  <a:schemeClr val="tx1"/>
                </a:solidFill>
                <a:latin typeface="Times New Roman" pitchFamily="18" charset="0"/>
                <a:ea typeface="新細明體" charset="-120"/>
              </a:defRPr>
            </a:lvl5pPr>
            <a:lvl6pPr marL="25146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6pPr>
            <a:lvl7pPr marL="29718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7pPr>
            <a:lvl8pPr marL="34290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8pPr>
            <a:lvl9pPr marL="3886200" indent="-228600" algn="ctr" eaLnBrk="0" fontAlgn="base" hangingPunct="0">
              <a:spcBef>
                <a:spcPct val="0"/>
              </a:spcBef>
              <a:spcAft>
                <a:spcPct val="0"/>
              </a:spcAft>
              <a:defRPr kumimoji="1" sz="2400">
                <a:solidFill>
                  <a:schemeClr val="tx1"/>
                </a:solidFill>
                <a:latin typeface="Times New Roman" pitchFamily="18" charset="0"/>
                <a:ea typeface="新細明體" charset="-120"/>
              </a:defRPr>
            </a:lvl9pPr>
          </a:lstStyle>
          <a:p>
            <a:pPr marL="0" indent="0" algn="just" eaLnBrk="1" hangingPunct="1">
              <a:spcBef>
                <a:spcPct val="20000"/>
              </a:spcBef>
              <a:buClr>
                <a:prstClr val="black"/>
              </a:buClr>
              <a:buSzPct val="75000"/>
              <a:defRPr/>
            </a:pPr>
            <a:r>
              <a:rPr lang="zh-TW" altLang="en-US" sz="2800" b="1" dirty="0">
                <a:solidFill>
                  <a:srgbClr val="FFFF00"/>
                </a:solidFill>
                <a:latin typeface="微軟正黑體" panose="020B0604030504040204" pitchFamily="34" charset="-120"/>
                <a:ea typeface="微軟正黑體" panose="020B0604030504040204" pitchFamily="34" charset="-120"/>
              </a:rPr>
              <a:t>採購</a:t>
            </a:r>
            <a:r>
              <a:rPr lang="zh-TW" altLang="en-US" sz="2800" b="1">
                <a:solidFill>
                  <a:srgbClr val="FFFF00"/>
                </a:solidFill>
                <a:latin typeface="微軟正黑體" panose="020B0604030504040204" pitchFamily="34" charset="-120"/>
                <a:ea typeface="微軟正黑體" panose="020B0604030504040204" pitchFamily="34" charset="-120"/>
              </a:rPr>
              <a:t>法</a:t>
            </a:r>
            <a:r>
              <a:rPr lang="zh-TW" altLang="en-US" sz="2800" b="1" smtClean="0">
                <a:solidFill>
                  <a:srgbClr val="FFFF00"/>
                </a:solidFill>
                <a:latin typeface="微軟正黑體" panose="020B0604030504040204" pitchFamily="34" charset="-120"/>
                <a:ea typeface="微軟正黑體" panose="020B0604030504040204" pitchFamily="34" charset="-120"/>
              </a:rPr>
              <a:t>第</a:t>
            </a:r>
            <a:r>
              <a:rPr lang="en-US" altLang="zh-TW" sz="2600" b="1" spc="-100" smtClean="0">
                <a:solidFill>
                  <a:srgbClr val="FFFF00"/>
                </a:solidFill>
                <a:latin typeface="微軟正黑體" panose="020B0604030504040204" pitchFamily="34" charset="-120"/>
                <a:ea typeface="微軟正黑體" panose="020B0604030504040204" pitchFamily="34" charset="-120"/>
              </a:rPr>
              <a:t>52</a:t>
            </a:r>
            <a:r>
              <a:rPr lang="zh-TW" altLang="en-US" sz="2800" b="1" smtClean="0">
                <a:solidFill>
                  <a:srgbClr val="FFFF00"/>
                </a:solidFill>
                <a:latin typeface="微軟正黑體" panose="020B0604030504040204" pitchFamily="34" charset="-120"/>
                <a:ea typeface="微軟正黑體" panose="020B0604030504040204" pitchFamily="34" charset="-120"/>
              </a:rPr>
              <a:t>條</a:t>
            </a:r>
            <a:endParaRPr lang="zh-TW" altLang="en-US" sz="2800" b="1" dirty="0">
              <a:solidFill>
                <a:srgbClr val="FFFF00"/>
              </a:solidFill>
              <a:latin typeface="微軟正黑體" panose="020B0604030504040204" pitchFamily="34" charset="-120"/>
              <a:ea typeface="微軟正黑體" panose="020B0604030504040204" pitchFamily="34" charset="-120"/>
            </a:endParaRPr>
          </a:p>
        </p:txBody>
      </p:sp>
      <p:graphicFrame>
        <p:nvGraphicFramePr>
          <p:cNvPr id="6" name="資料庫圖表 5"/>
          <p:cNvGraphicFramePr/>
          <p:nvPr>
            <p:extLst/>
          </p:nvPr>
        </p:nvGraphicFramePr>
        <p:xfrm>
          <a:off x="1223628" y="1088740"/>
          <a:ext cx="7236804" cy="48605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7" name="群組 6"/>
          <p:cNvGrpSpPr/>
          <p:nvPr/>
        </p:nvGrpSpPr>
        <p:grpSpPr>
          <a:xfrm>
            <a:off x="2601334" y="5552477"/>
            <a:ext cx="5823094" cy="965849"/>
            <a:chOff x="1385910" y="2962218"/>
            <a:chExt cx="5823094" cy="965849"/>
          </a:xfrm>
        </p:grpSpPr>
        <p:sp>
          <p:nvSpPr>
            <p:cNvPr id="9" name="五邊形 8"/>
            <p:cNvSpPr/>
            <p:nvPr/>
          </p:nvSpPr>
          <p:spPr>
            <a:xfrm rot="10800000">
              <a:off x="1385910" y="2962218"/>
              <a:ext cx="5823094" cy="965849"/>
            </a:xfrm>
            <a:prstGeom prst="homePlate">
              <a:avLst/>
            </a:prstGeom>
            <a:blipFill rotWithShape="0">
              <a:blip r:embed="rId9"/>
              <a:tile tx="0" ty="0" sx="100000" sy="100000" flip="none" algn="tl"/>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五邊形 4"/>
            <p:cNvSpPr/>
            <p:nvPr/>
          </p:nvSpPr>
          <p:spPr>
            <a:xfrm rot="21600000">
              <a:off x="1627372" y="2962218"/>
              <a:ext cx="5581632" cy="9658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95083" tIns="91440" rIns="170688" bIns="91440" numCol="1" spcCol="1270" anchor="ctr" anchorCtr="0">
              <a:noAutofit/>
            </a:bodyPr>
            <a:lstStyle/>
            <a:p>
              <a:pPr algn="just" defTabSz="1066800">
                <a:lnSpc>
                  <a:spcPts val="2600"/>
                </a:lnSpc>
                <a:spcAft>
                  <a:spcPts val="0"/>
                </a:spcAft>
              </a:pPr>
              <a:r>
                <a:rPr lang="zh-TW" altLang="en-US" b="1">
                  <a:solidFill>
                    <a:prstClr val="black"/>
                  </a:solidFill>
                  <a:latin typeface="微軟正黑體" panose="020B0604030504040204" pitchFamily="34" charset="-120"/>
                </a:rPr>
                <a:t>採用</a:t>
              </a:r>
              <a:r>
                <a:rPr lang="zh-TW" altLang="en-US" b="1">
                  <a:solidFill>
                    <a:srgbClr val="006600"/>
                  </a:solidFill>
                  <a:latin typeface="微軟正黑體" panose="020B0604030504040204" pitchFamily="34" charset="-120"/>
                </a:rPr>
                <a:t>複數決標</a:t>
              </a:r>
              <a:r>
                <a:rPr lang="zh-TW" altLang="en-US" b="1">
                  <a:solidFill>
                    <a:prstClr val="black"/>
                  </a:solidFill>
                  <a:latin typeface="微軟正黑體" panose="020B0604030504040204" pitchFamily="34" charset="-120"/>
                </a:rPr>
                <a:t>之方式。</a:t>
              </a:r>
              <a:r>
                <a:rPr lang="en-US" altLang="zh-TW" b="1" smtClean="0">
                  <a:solidFill>
                    <a:srgbClr val="660033"/>
                  </a:solidFill>
                  <a:latin typeface="微軟正黑體" panose="020B0604030504040204" pitchFamily="34" charset="-120"/>
                </a:rPr>
                <a:t>(§52,1,4)</a:t>
              </a:r>
              <a:endParaRPr lang="zh-TW" altLang="en-US">
                <a:solidFill>
                  <a:prstClr val="white"/>
                </a:solidFill>
              </a:endParaRPr>
            </a:p>
          </p:txBody>
        </p:sp>
      </p:grpSp>
      <p:sp>
        <p:nvSpPr>
          <p:cNvPr id="8" name="橢圓 7"/>
          <p:cNvSpPr/>
          <p:nvPr/>
        </p:nvSpPr>
        <p:spPr>
          <a:xfrm>
            <a:off x="1887224" y="5319880"/>
            <a:ext cx="1349480" cy="1349480"/>
          </a:xfrm>
          <a:prstGeom prst="ellipse">
            <a:avLst/>
          </a:prstGeom>
          <a:solidFill>
            <a:schemeClr val="bg2">
              <a:lumMod val="50000"/>
            </a:schemeClr>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4275855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0.xml><?xml version="1.0" encoding="utf-8"?>
<a:theme xmlns:a="http://schemas.openxmlformats.org/drawingml/2006/main" name="9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1.xml><?xml version="1.0" encoding="utf-8"?>
<a:theme xmlns:a="http://schemas.openxmlformats.org/drawingml/2006/main" name="10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2.xml><?xml version="1.0" encoding="utf-8"?>
<a:theme xmlns:a="http://schemas.openxmlformats.org/drawingml/2006/main" name="14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3.xml><?xml version="1.0" encoding="utf-8"?>
<a:theme xmlns:a="http://schemas.openxmlformats.org/drawingml/2006/main" name="絲縷">
  <a:themeElements>
    <a:clrScheme name="絲縷">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絲縷">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絲縷">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14.xml><?xml version="1.0" encoding="utf-8"?>
<a:theme xmlns:a="http://schemas.openxmlformats.org/drawingml/2006/main" name="15_Capsules">
  <a:themeElements>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Capsule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ea typeface="新細明體" pitchFamily="18" charset="-120"/>
          </a:defRPr>
        </a:defPPr>
      </a:lstStyle>
    </a:lnDef>
  </a:objectDefaults>
  <a:extraClrSchemeLst>
    <a:extraClrScheme>
      <a:clrScheme name="Capsules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Capsules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Capsules">
  <a:themeElements>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Capsule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ea typeface="新細明體"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ea typeface="新細明體" charset="-120"/>
          </a:defRPr>
        </a:defPPr>
      </a:lstStyle>
    </a:lnDef>
  </a:objectDefaults>
  <a:extraClrSchemeLst>
    <a:extraClrScheme>
      <a:clrScheme name="Capsules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Capsules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1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4.xml><?xml version="1.0" encoding="utf-8"?>
<a:theme xmlns:a="http://schemas.openxmlformats.org/drawingml/2006/main" name="5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5_Capsules">
  <a:themeElements>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Capsule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altLang="zh-TW" sz="2400" b="0" i="0" u="none" strike="noStrike" cap="none" normalizeH="0" baseline="0" smtClean="0">
            <a:ln>
              <a:noFill/>
            </a:ln>
            <a:solidFill>
              <a:schemeClr val="tx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altLang="zh-TW" sz="2400" b="0" i="0" u="none" strike="noStrike" cap="none" normalizeH="0" baseline="0" smtClean="0">
            <a:ln>
              <a:noFill/>
            </a:ln>
            <a:solidFill>
              <a:schemeClr val="tx1"/>
            </a:solidFill>
            <a:effectLst/>
            <a:latin typeface="Times New Roman" pitchFamily="18" charset="0"/>
            <a:ea typeface="新細明體" pitchFamily="18" charset="-120"/>
          </a:defRPr>
        </a:defPPr>
      </a:lstStyle>
    </a:lnDef>
  </a:objectDefaults>
  <a:extraClrSchemeLst>
    <a:extraClrScheme>
      <a:clrScheme name="Capsules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Capsules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7.xml><?xml version="1.0" encoding="utf-8"?>
<a:theme xmlns:a="http://schemas.openxmlformats.org/drawingml/2006/main" name="2_Capsules">
  <a:themeElements>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Capsule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ea typeface="新細明體"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ea typeface="新細明體" charset="-120"/>
          </a:defRPr>
        </a:defPPr>
      </a:lstStyle>
    </a:lnDef>
  </a:objectDefaults>
  <a:extraClrSchemeLst>
    <a:extraClrScheme>
      <a:clrScheme name="Capsules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Capsules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9.xml><?xml version="1.0" encoding="utf-8"?>
<a:theme xmlns:a="http://schemas.openxmlformats.org/drawingml/2006/main" name="8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Override1.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10.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2.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3.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4.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5.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6.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7.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8.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9.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15693</TotalTime>
  <Words>25894</Words>
  <Application>Microsoft Office PowerPoint</Application>
  <PresentationFormat>如螢幕大小 (4:3)</PresentationFormat>
  <Paragraphs>1696</Paragraphs>
  <Slides>242</Slides>
  <Notes>7</Notes>
  <HiddenSlides>0</HiddenSlides>
  <MMClips>0</MMClips>
  <ScaleCrop>false</ScaleCrop>
  <HeadingPairs>
    <vt:vector size="4" baseType="variant">
      <vt:variant>
        <vt:lpstr>佈景主題</vt:lpstr>
      </vt:variant>
      <vt:variant>
        <vt:i4>15</vt:i4>
      </vt:variant>
      <vt:variant>
        <vt:lpstr>投影片標題</vt:lpstr>
      </vt:variant>
      <vt:variant>
        <vt:i4>242</vt:i4>
      </vt:variant>
    </vt:vector>
  </HeadingPairs>
  <TitlesOfParts>
    <vt:vector size="257" baseType="lpstr">
      <vt:lpstr>旅程</vt:lpstr>
      <vt:lpstr>2_旅程</vt:lpstr>
      <vt:lpstr>1_旅程</vt:lpstr>
      <vt:lpstr>5_旅程</vt:lpstr>
      <vt:lpstr>5_Capsules</vt:lpstr>
      <vt:lpstr>3_旅程</vt:lpstr>
      <vt:lpstr>2_Capsules</vt:lpstr>
      <vt:lpstr>6_旅程</vt:lpstr>
      <vt:lpstr>8_旅程</vt:lpstr>
      <vt:lpstr>9_旅程</vt:lpstr>
      <vt:lpstr>10_旅程</vt:lpstr>
      <vt:lpstr>14_旅程</vt:lpstr>
      <vt:lpstr>絲縷</vt:lpstr>
      <vt:lpstr>15_Capsules</vt:lpstr>
      <vt:lpstr>Capsules</vt:lpstr>
      <vt:lpstr>採購生命週期辦理實務及應注意事項</vt:lpstr>
      <vt:lpstr>PowerPoint 簡報</vt:lpstr>
      <vt:lpstr>PowerPoint 簡報</vt:lpstr>
      <vt:lpstr>政府採購法架構</vt:lpstr>
      <vt:lpstr>PowerPoint 簡報</vt:lpstr>
      <vt:lpstr>PowerPoint 簡報</vt:lpstr>
      <vt:lpstr>PowerPoint 簡報</vt:lpstr>
      <vt:lpstr>PowerPoint 簡報</vt:lpstr>
      <vt:lpstr>採購的定義及性質</vt:lpstr>
      <vt:lpstr>PowerPoint 簡報</vt:lpstr>
      <vt:lpstr>採購申訴審議委員會</vt:lpstr>
      <vt:lpstr>PowerPoint 簡報</vt:lpstr>
      <vt:lpstr>PowerPoint 簡報</vt:lpstr>
      <vt:lpstr>採購作業之監辦</vt:lpstr>
      <vt:lpstr>採購作業之監辦</vt:lpstr>
      <vt:lpstr>PowerPoint 簡報</vt:lpstr>
      <vt:lpstr>PowerPoint 簡報</vt:lpstr>
      <vt:lpstr>PowerPoint 簡報</vt:lpstr>
      <vt:lpstr>PowerPoint 簡報</vt:lpstr>
      <vt:lpstr>PowerPoint 簡報</vt:lpstr>
      <vt:lpstr>PowerPoint 簡報</vt:lpstr>
      <vt:lpstr>分批、分別採購相關規定</vt:lpstr>
      <vt:lpstr>PowerPoint 簡報</vt:lpstr>
      <vt:lpstr>分批、分別採購相關規定</vt:lpstr>
      <vt:lpstr>PowerPoint 簡報</vt:lpstr>
      <vt:lpstr>PowerPoint 簡報</vt:lpstr>
      <vt:lpstr>招標方式</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訂定技術規格</vt:lpstr>
      <vt:lpstr>技術規格訂定</vt:lpstr>
      <vt:lpstr>PowerPoint 簡報</vt:lpstr>
      <vt:lpstr>國際標準釋例</vt:lpstr>
      <vt:lpstr>政府採購法第26條執行注意事項</vt:lpstr>
      <vt:lpstr>政府採購法第26條執行注意事項</vt:lpstr>
      <vt:lpstr>政府採購法第26條執行注意事項</vt:lpstr>
      <vt:lpstr>規格審查時機</vt:lpstr>
      <vt:lpstr>PowerPoint 簡報</vt:lpstr>
      <vt:lpstr>PowerPoint 簡報</vt:lpstr>
      <vt:lpstr>PowerPoint 簡報</vt:lpstr>
      <vt:lpstr>PowerPoint 簡報</vt:lpstr>
      <vt:lpstr>PowerPoint 簡報</vt:lpstr>
      <vt:lpstr>PowerPoint 簡報</vt:lpstr>
      <vt:lpstr>PowerPoint 簡報</vt:lpstr>
      <vt:lpstr>保密規定</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投標廠商資格與特殊或巨額採購認定標準</vt:lpstr>
      <vt:lpstr>PowerPoint 簡報</vt:lpstr>
      <vt:lpstr>PowerPoint 簡報</vt:lpstr>
      <vt:lpstr>PowerPoint 簡報</vt:lpstr>
      <vt:lpstr>PowerPoint 簡報</vt:lpstr>
      <vt:lpstr>第三章　決標</vt:lpstr>
      <vt:lpstr>PowerPoint 簡報</vt:lpstr>
      <vt:lpstr>PowerPoint 簡報</vt:lpstr>
      <vt:lpstr>PowerPoint 簡報</vt:lpstr>
      <vt:lpstr>開決標 、流廢標紀錄範本</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第三章　決標</vt:lpstr>
      <vt:lpstr>決標原則</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投標廠商聲明書(114.6.4版次)</vt:lpstr>
      <vt:lpstr>投標廠商聲明書(114.6.4版次)</vt:lpstr>
      <vt:lpstr>PowerPoint 簡報</vt:lpstr>
      <vt:lpstr>共同投標協議書(共同投標辦法第10條規定)</vt:lpstr>
      <vt:lpstr>共同投標協議書(共同投標辦法第10條規定)</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契約變更函釋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採購法驗收規定</vt:lpstr>
      <vt:lpstr>PowerPoint 簡報</vt:lpstr>
      <vt:lpstr>PowerPoint 簡報</vt:lpstr>
      <vt:lpstr>第五章　驗收</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第五章　驗收</vt:lpstr>
      <vt:lpstr>初驗紀錄範本</vt:lpstr>
      <vt:lpstr>驗收紀錄範本</vt:lpstr>
      <vt:lpstr>工程結算驗收證明書範本 107 12 05</vt:lpstr>
      <vt:lpstr>PowerPoint 簡報</vt:lpstr>
      <vt:lpstr>PowerPoint 簡報</vt:lpstr>
      <vt:lpstr>財物結算驗收證明書範本 </vt:lpstr>
      <vt:lpstr>勞務結算驗收證明書範本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工欲善其事 必先利其器</vt:lpstr>
      <vt:lpstr>工欲善其事 必先利其器</vt:lpstr>
      <vt:lpstr>PowerPoint 簡報</vt:lpstr>
      <vt:lpstr>PowerPoint 簡報</vt:lpstr>
    </vt:vector>
  </TitlesOfParts>
  <Company>npmnt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招標文件製作及採購契約 </dc:title>
  <dc:creator>k904</dc:creator>
  <cp:lastModifiedBy>20019565</cp:lastModifiedBy>
  <cp:revision>2241</cp:revision>
  <cp:lastPrinted>1601-01-01T00:00:00Z</cp:lastPrinted>
  <dcterms:created xsi:type="dcterms:W3CDTF">2007-02-08T11:03:57Z</dcterms:created>
  <dcterms:modified xsi:type="dcterms:W3CDTF">2026-01-16T01:09:46Z</dcterms:modified>
</cp:coreProperties>
</file>